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7"/>
  </p:notesMasterIdLst>
  <p:sldIdLst>
    <p:sldId id="256" r:id="rId2"/>
    <p:sldId id="289" r:id="rId3"/>
    <p:sldId id="344" r:id="rId4"/>
    <p:sldId id="345" r:id="rId5"/>
    <p:sldId id="257" r:id="rId6"/>
    <p:sldId id="309" r:id="rId7"/>
    <p:sldId id="310" r:id="rId8"/>
    <p:sldId id="259" r:id="rId9"/>
    <p:sldId id="311" r:id="rId10"/>
    <p:sldId id="312" r:id="rId11"/>
    <p:sldId id="313" r:id="rId12"/>
    <p:sldId id="314" r:id="rId13"/>
    <p:sldId id="315" r:id="rId14"/>
    <p:sldId id="316" r:id="rId15"/>
    <p:sldId id="261" r:id="rId16"/>
    <p:sldId id="321" r:id="rId17"/>
    <p:sldId id="262" r:id="rId18"/>
    <p:sldId id="317" r:id="rId19"/>
    <p:sldId id="318" r:id="rId20"/>
    <p:sldId id="319" r:id="rId21"/>
    <p:sldId id="320" r:id="rId22"/>
    <p:sldId id="266" r:id="rId23"/>
    <p:sldId id="267" r:id="rId24"/>
    <p:sldId id="268" r:id="rId25"/>
    <p:sldId id="269" r:id="rId26"/>
    <p:sldId id="270" r:id="rId27"/>
    <p:sldId id="272" r:id="rId28"/>
    <p:sldId id="273" r:id="rId29"/>
    <p:sldId id="274" r:id="rId30"/>
    <p:sldId id="275" r:id="rId31"/>
    <p:sldId id="276" r:id="rId32"/>
    <p:sldId id="279" r:id="rId33"/>
    <p:sldId id="293" r:id="rId34"/>
    <p:sldId id="295" r:id="rId35"/>
    <p:sldId id="296" r:id="rId36"/>
    <p:sldId id="282" r:id="rId37"/>
    <p:sldId id="290" r:id="rId38"/>
    <p:sldId id="291" r:id="rId39"/>
    <p:sldId id="300" r:id="rId40"/>
    <p:sldId id="301" r:id="rId41"/>
    <p:sldId id="302" r:id="rId42"/>
    <p:sldId id="303" r:id="rId43"/>
    <p:sldId id="304" r:id="rId44"/>
    <p:sldId id="305" r:id="rId45"/>
    <p:sldId id="306" r:id="rId46"/>
    <p:sldId id="307" r:id="rId47"/>
    <p:sldId id="323" r:id="rId48"/>
    <p:sldId id="298" r:id="rId49"/>
    <p:sldId id="285" r:id="rId50"/>
    <p:sldId id="324" r:id="rId51"/>
    <p:sldId id="337" r:id="rId52"/>
    <p:sldId id="341" r:id="rId53"/>
    <p:sldId id="339" r:id="rId54"/>
    <p:sldId id="325" r:id="rId55"/>
    <p:sldId id="326" r:id="rId56"/>
    <p:sldId id="330" r:id="rId57"/>
    <p:sldId id="343" r:id="rId58"/>
    <p:sldId id="342" r:id="rId59"/>
    <p:sldId id="334" r:id="rId60"/>
    <p:sldId id="335" r:id="rId61"/>
    <p:sldId id="338" r:id="rId62"/>
    <p:sldId id="332" r:id="rId63"/>
    <p:sldId id="333" r:id="rId64"/>
    <p:sldId id="287" r:id="rId65"/>
    <p:sldId id="331" r:id="rId66"/>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Tahoma" pitchFamily="34" charset="0"/>
        <a:ea typeface="楷体_GB2312" pitchFamily="49" charset="-122"/>
        <a:cs typeface="+mn-cs"/>
      </a:defRPr>
    </a:lvl1pPr>
    <a:lvl2pPr marL="457200" algn="l" rtl="0" fontAlgn="base">
      <a:spcBef>
        <a:spcPct val="0"/>
      </a:spcBef>
      <a:spcAft>
        <a:spcPct val="0"/>
      </a:spcAft>
      <a:defRPr kern="1200">
        <a:solidFill>
          <a:schemeClr val="tx1"/>
        </a:solidFill>
        <a:latin typeface="Tahoma" pitchFamily="34" charset="0"/>
        <a:ea typeface="楷体_GB2312" pitchFamily="49" charset="-122"/>
        <a:cs typeface="+mn-cs"/>
      </a:defRPr>
    </a:lvl2pPr>
    <a:lvl3pPr marL="914400" algn="l" rtl="0" fontAlgn="base">
      <a:spcBef>
        <a:spcPct val="0"/>
      </a:spcBef>
      <a:spcAft>
        <a:spcPct val="0"/>
      </a:spcAft>
      <a:defRPr kern="1200">
        <a:solidFill>
          <a:schemeClr val="tx1"/>
        </a:solidFill>
        <a:latin typeface="Tahoma" pitchFamily="34" charset="0"/>
        <a:ea typeface="楷体_GB2312" pitchFamily="49" charset="-122"/>
        <a:cs typeface="+mn-cs"/>
      </a:defRPr>
    </a:lvl3pPr>
    <a:lvl4pPr marL="1371600" algn="l" rtl="0" fontAlgn="base">
      <a:spcBef>
        <a:spcPct val="0"/>
      </a:spcBef>
      <a:spcAft>
        <a:spcPct val="0"/>
      </a:spcAft>
      <a:defRPr kern="1200">
        <a:solidFill>
          <a:schemeClr val="tx1"/>
        </a:solidFill>
        <a:latin typeface="Tahoma" pitchFamily="34" charset="0"/>
        <a:ea typeface="楷体_GB2312" pitchFamily="49" charset="-122"/>
        <a:cs typeface="+mn-cs"/>
      </a:defRPr>
    </a:lvl4pPr>
    <a:lvl5pPr marL="1828800" algn="l" rtl="0" fontAlgn="base">
      <a:spcBef>
        <a:spcPct val="0"/>
      </a:spcBef>
      <a:spcAft>
        <a:spcPct val="0"/>
      </a:spcAft>
      <a:defRPr kern="1200">
        <a:solidFill>
          <a:schemeClr val="tx1"/>
        </a:solidFill>
        <a:latin typeface="Tahoma" pitchFamily="34" charset="0"/>
        <a:ea typeface="楷体_GB2312" pitchFamily="49" charset="-122"/>
        <a:cs typeface="+mn-cs"/>
      </a:defRPr>
    </a:lvl5pPr>
    <a:lvl6pPr marL="2286000" algn="l" defTabSz="914400" rtl="0" eaLnBrk="1" latinLnBrk="0" hangingPunct="1">
      <a:defRPr kern="1200">
        <a:solidFill>
          <a:schemeClr val="tx1"/>
        </a:solidFill>
        <a:latin typeface="Tahoma" pitchFamily="34" charset="0"/>
        <a:ea typeface="楷体_GB2312" pitchFamily="49" charset="-122"/>
        <a:cs typeface="+mn-cs"/>
      </a:defRPr>
    </a:lvl6pPr>
    <a:lvl7pPr marL="2743200" algn="l" defTabSz="914400" rtl="0" eaLnBrk="1" latinLnBrk="0" hangingPunct="1">
      <a:defRPr kern="1200">
        <a:solidFill>
          <a:schemeClr val="tx1"/>
        </a:solidFill>
        <a:latin typeface="Tahoma" pitchFamily="34" charset="0"/>
        <a:ea typeface="楷体_GB2312" pitchFamily="49" charset="-122"/>
        <a:cs typeface="+mn-cs"/>
      </a:defRPr>
    </a:lvl7pPr>
    <a:lvl8pPr marL="3200400" algn="l" defTabSz="914400" rtl="0" eaLnBrk="1" latinLnBrk="0" hangingPunct="1">
      <a:defRPr kern="1200">
        <a:solidFill>
          <a:schemeClr val="tx1"/>
        </a:solidFill>
        <a:latin typeface="Tahoma" pitchFamily="34" charset="0"/>
        <a:ea typeface="楷体_GB2312" pitchFamily="49" charset="-122"/>
        <a:cs typeface="+mn-cs"/>
      </a:defRPr>
    </a:lvl8pPr>
    <a:lvl9pPr marL="3657600" algn="l" defTabSz="914400" rtl="0" eaLnBrk="1" latinLnBrk="0" hangingPunct="1">
      <a:defRPr kern="1200">
        <a:solidFill>
          <a:schemeClr val="tx1"/>
        </a:solidFill>
        <a:latin typeface="Tahoma" pitchFamily="34" charset="0"/>
        <a:ea typeface="楷体_GB2312" pitchFamily="49"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箫曲" initials="李" lastIdx="1" clrIdx="0">
    <p:extLst>
      <p:ext uri="{19B8F6BF-5375-455C-9EA6-DF929625EA0E}">
        <p15:presenceInfo xmlns="" xmlns:p15="http://schemas.microsoft.com/office/powerpoint/2012/main" userId="226ecc82e50b6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0" autoAdjust="0"/>
    <p:restoredTop sz="94620" autoAdjust="0"/>
  </p:normalViewPr>
  <p:slideViewPr>
    <p:cSldViewPr>
      <p:cViewPr varScale="1">
        <p:scale>
          <a:sx n="85" d="100"/>
          <a:sy n="85" d="100"/>
        </p:scale>
        <p:origin x="-1554" y="-90"/>
      </p:cViewPr>
      <p:guideLst>
        <p:guide orient="horz" pos="2160"/>
        <p:guide pos="2880"/>
      </p:guideLst>
    </p:cSldViewPr>
  </p:slideViewPr>
  <p:outlineViewPr>
    <p:cViewPr>
      <p:scale>
        <a:sx n="33" d="100"/>
        <a:sy n="33" d="100"/>
      </p:scale>
      <p:origin x="0" y="-3171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07T13:05:04.276" idx="1">
    <p:pos x="10" y="10"/>
    <p:text/>
    <p:extLst>
      <p:ext uri="{C676402C-5697-4E1C-873F-D02D1690AC5C}">
        <p15:threadingInfo xmlns=""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F20CB-3C82-4651-A392-4AD75A8156A9}" type="doc">
      <dgm:prSet loTypeId="urn:microsoft.com/office/officeart/2005/8/layout/hierarchy3" loCatId="hierarchy" qsTypeId="urn:microsoft.com/office/officeart/2005/8/quickstyle/simple3" qsCatId="simple" csTypeId="urn:microsoft.com/office/officeart/2005/8/colors/colorful5" csCatId="colorful" phldr="1"/>
      <dgm:spPr/>
      <dgm:t>
        <a:bodyPr/>
        <a:lstStyle/>
        <a:p>
          <a:endParaRPr lang="zh-CN" altLang="en-US"/>
        </a:p>
      </dgm:t>
    </dgm:pt>
    <dgm:pt modelId="{AEA00DFE-AA58-45CF-B9E5-B7B69B214874}">
      <dgm:prSet phldrT="[文本]" custT="1"/>
      <dgm:spPr/>
      <dgm:t>
        <a:bodyPr/>
        <a:lstStyle/>
        <a:p>
          <a:r>
            <a:rPr lang="zh-CN" altLang="en-US" sz="2400" b="1" dirty="0">
              <a:latin typeface="黑体" pitchFamily="49" charset="-122"/>
              <a:ea typeface="黑体" pitchFamily="49" charset="-122"/>
            </a:rPr>
            <a:t>最大限度切除肿瘤</a:t>
          </a:r>
        </a:p>
      </dgm:t>
    </dgm:pt>
    <dgm:pt modelId="{11289DC5-272B-4EF7-9690-F325285CF6F9}" type="parTrans" cxnId="{37FD7DC5-5DC1-4574-A2DF-CCDA79CF646E}">
      <dgm:prSet/>
      <dgm:spPr/>
      <dgm:t>
        <a:bodyPr/>
        <a:lstStyle/>
        <a:p>
          <a:endParaRPr lang="zh-CN" altLang="en-US"/>
        </a:p>
      </dgm:t>
    </dgm:pt>
    <dgm:pt modelId="{9DFC0F25-1C7F-43B3-AF2E-8E681BC3CE57}" type="sibTrans" cxnId="{37FD7DC5-5DC1-4574-A2DF-CCDA79CF646E}">
      <dgm:prSet/>
      <dgm:spPr/>
      <dgm:t>
        <a:bodyPr/>
        <a:lstStyle/>
        <a:p>
          <a:endParaRPr lang="zh-CN" altLang="en-US"/>
        </a:p>
      </dgm:t>
    </dgm:pt>
    <dgm:pt modelId="{6E8B90B1-338A-4398-9B14-C97A1C6B6C9F}">
      <dgm:prSet phldrT="[文本]" custT="1"/>
      <dgm:spPr/>
      <dgm:t>
        <a:bodyPr/>
        <a:lstStyle/>
        <a:p>
          <a:pPr algn="l"/>
          <a:r>
            <a:rPr lang="zh-CN" altLang="en-US" sz="2000" b="1" dirty="0">
              <a:latin typeface="黑体" pitchFamily="49" charset="-122"/>
              <a:ea typeface="黑体" pitchFamily="49" charset="-122"/>
            </a:rPr>
            <a:t>肺癌原发灶及其引流的淋巴管道的完全、完整切除</a:t>
          </a:r>
        </a:p>
      </dgm:t>
    </dgm:pt>
    <dgm:pt modelId="{BD8789A3-1942-493F-B75D-AE08EC0BE7B5}" type="parTrans" cxnId="{D99F1E90-14FC-48B8-8E19-68DD9EA9C18B}">
      <dgm:prSet/>
      <dgm:spPr/>
      <dgm:t>
        <a:bodyPr/>
        <a:lstStyle/>
        <a:p>
          <a:endParaRPr lang="zh-CN" altLang="en-US"/>
        </a:p>
      </dgm:t>
    </dgm:pt>
    <dgm:pt modelId="{40042FE3-66BB-4AB4-9073-AB77B9687B58}" type="sibTrans" cxnId="{D99F1E90-14FC-48B8-8E19-68DD9EA9C18B}">
      <dgm:prSet/>
      <dgm:spPr/>
      <dgm:t>
        <a:bodyPr/>
        <a:lstStyle/>
        <a:p>
          <a:endParaRPr lang="zh-CN" altLang="en-US"/>
        </a:p>
      </dgm:t>
    </dgm:pt>
    <dgm:pt modelId="{1B4587E8-5F47-4098-8EC3-B8F5B734F2DD}">
      <dgm:prSet phldrT="[文本]" custT="1"/>
      <dgm:spPr/>
      <dgm:t>
        <a:bodyPr/>
        <a:lstStyle/>
        <a:p>
          <a:r>
            <a:rPr lang="zh-CN" altLang="en-US" sz="2000" b="1" dirty="0">
              <a:latin typeface="黑体" pitchFamily="49" charset="-122"/>
              <a:ea typeface="黑体" pitchFamily="49" charset="-122"/>
            </a:rPr>
            <a:t>系统的彻底的淋巴结清扫</a:t>
          </a:r>
        </a:p>
      </dgm:t>
    </dgm:pt>
    <dgm:pt modelId="{3BE8DCAB-675A-46D5-8B76-522BBCE0483B}" type="parTrans" cxnId="{1D654D3F-D409-4185-9CB4-516ADDA10152}">
      <dgm:prSet/>
      <dgm:spPr/>
      <dgm:t>
        <a:bodyPr/>
        <a:lstStyle/>
        <a:p>
          <a:endParaRPr lang="zh-CN" altLang="en-US"/>
        </a:p>
      </dgm:t>
    </dgm:pt>
    <dgm:pt modelId="{DDFC21A0-76A6-4801-A67D-88CFC05E559E}" type="sibTrans" cxnId="{1D654D3F-D409-4185-9CB4-516ADDA10152}">
      <dgm:prSet/>
      <dgm:spPr/>
      <dgm:t>
        <a:bodyPr/>
        <a:lstStyle/>
        <a:p>
          <a:endParaRPr lang="zh-CN" altLang="en-US"/>
        </a:p>
      </dgm:t>
    </dgm:pt>
    <dgm:pt modelId="{4BB9BC4E-9038-4FBF-A96D-F4D97950F92A}">
      <dgm:prSet phldrT="[文本]" custT="1"/>
      <dgm:spPr/>
      <dgm:t>
        <a:bodyPr/>
        <a:lstStyle/>
        <a:p>
          <a:r>
            <a:rPr lang="zh-CN" altLang="en-US" sz="2400" b="1" dirty="0">
              <a:solidFill>
                <a:srgbClr val="0000FF"/>
              </a:solidFill>
              <a:latin typeface="黑体" pitchFamily="49" charset="-122"/>
              <a:ea typeface="黑体" pitchFamily="49" charset="-122"/>
            </a:rPr>
            <a:t>最大限度保护肺功能</a:t>
          </a:r>
        </a:p>
      </dgm:t>
    </dgm:pt>
    <dgm:pt modelId="{038E6520-27A0-44F9-B734-CBDE02710C40}" type="parTrans" cxnId="{156C6276-14FD-4FA2-B768-34CC7584F328}">
      <dgm:prSet/>
      <dgm:spPr/>
      <dgm:t>
        <a:bodyPr/>
        <a:lstStyle/>
        <a:p>
          <a:endParaRPr lang="zh-CN" altLang="en-US"/>
        </a:p>
      </dgm:t>
    </dgm:pt>
    <dgm:pt modelId="{78D864CD-D5CD-46A1-9986-2A44FEFF117B}" type="sibTrans" cxnId="{156C6276-14FD-4FA2-B768-34CC7584F328}">
      <dgm:prSet/>
      <dgm:spPr/>
      <dgm:t>
        <a:bodyPr/>
        <a:lstStyle/>
        <a:p>
          <a:endParaRPr lang="zh-CN" altLang="en-US"/>
        </a:p>
      </dgm:t>
    </dgm:pt>
    <dgm:pt modelId="{ABEA3C09-23CB-47B8-B16B-11A0241B686B}">
      <dgm:prSet phldrT="[文本]" custT="1"/>
      <dgm:spPr/>
      <dgm:t>
        <a:bodyPr/>
        <a:lstStyle/>
        <a:p>
          <a:r>
            <a:rPr lang="zh-CN" altLang="en-US" sz="2000" b="1" dirty="0">
              <a:solidFill>
                <a:srgbClr val="0000FF"/>
              </a:solidFill>
              <a:latin typeface="黑体" pitchFamily="49" charset="-122"/>
              <a:ea typeface="黑体" pitchFamily="49" charset="-122"/>
            </a:rPr>
            <a:t>肺实质尽量保留</a:t>
          </a:r>
        </a:p>
      </dgm:t>
    </dgm:pt>
    <dgm:pt modelId="{D138F56F-0A59-4C2B-99D0-53BEA4D2327E}" type="parTrans" cxnId="{1209A33C-09C1-40A3-AE4D-4EF012326D4F}">
      <dgm:prSet/>
      <dgm:spPr/>
      <dgm:t>
        <a:bodyPr/>
        <a:lstStyle/>
        <a:p>
          <a:endParaRPr lang="zh-CN" altLang="en-US"/>
        </a:p>
      </dgm:t>
    </dgm:pt>
    <dgm:pt modelId="{B47316A3-C29A-46C1-843B-75644910DC5C}" type="sibTrans" cxnId="{1209A33C-09C1-40A3-AE4D-4EF012326D4F}">
      <dgm:prSet/>
      <dgm:spPr/>
      <dgm:t>
        <a:bodyPr/>
        <a:lstStyle/>
        <a:p>
          <a:endParaRPr lang="zh-CN" altLang="en-US"/>
        </a:p>
      </dgm:t>
    </dgm:pt>
    <dgm:pt modelId="{FB90A091-C3DC-417B-886B-046F58B090A0}">
      <dgm:prSet phldrT="[文本]" custT="1"/>
      <dgm:spPr/>
      <dgm:t>
        <a:bodyPr/>
        <a:lstStyle/>
        <a:p>
          <a:pPr algn="l"/>
          <a:r>
            <a:rPr lang="zh-CN" altLang="en-US" sz="2000" b="1" dirty="0">
              <a:solidFill>
                <a:srgbClr val="0000FF"/>
              </a:solidFill>
              <a:latin typeface="黑体" pitchFamily="49" charset="-122"/>
              <a:ea typeface="黑体" pitchFamily="49" charset="-122"/>
            </a:rPr>
            <a:t>胸廓完整性、呼吸肌、</a:t>
          </a:r>
          <a:endParaRPr lang="en-US" altLang="zh-CN" sz="2000" b="1" dirty="0">
            <a:solidFill>
              <a:srgbClr val="0000FF"/>
            </a:solidFill>
            <a:latin typeface="黑体" pitchFamily="49" charset="-122"/>
            <a:ea typeface="黑体" pitchFamily="49" charset="-122"/>
          </a:endParaRPr>
        </a:p>
        <a:p>
          <a:pPr algn="l"/>
          <a:r>
            <a:rPr lang="zh-CN" altLang="en-US" sz="2000" b="1" dirty="0">
              <a:solidFill>
                <a:srgbClr val="0000FF"/>
              </a:solidFill>
              <a:latin typeface="黑体" pitchFamily="49" charset="-122"/>
              <a:ea typeface="黑体" pitchFamily="49" charset="-122"/>
            </a:rPr>
            <a:t>神经保护</a:t>
          </a:r>
        </a:p>
      </dgm:t>
    </dgm:pt>
    <dgm:pt modelId="{E3CBD350-5C68-4140-8BB6-E5BC9676A7E1}" type="parTrans" cxnId="{EDEF0AFE-6C23-4C9D-844C-A76FD950F477}">
      <dgm:prSet/>
      <dgm:spPr/>
      <dgm:t>
        <a:bodyPr/>
        <a:lstStyle/>
        <a:p>
          <a:endParaRPr lang="zh-CN" altLang="en-US"/>
        </a:p>
      </dgm:t>
    </dgm:pt>
    <dgm:pt modelId="{5609AA43-77B5-4F1D-9889-625E7418154A}" type="sibTrans" cxnId="{EDEF0AFE-6C23-4C9D-844C-A76FD950F477}">
      <dgm:prSet/>
      <dgm:spPr/>
      <dgm:t>
        <a:bodyPr/>
        <a:lstStyle/>
        <a:p>
          <a:endParaRPr lang="zh-CN" altLang="en-US"/>
        </a:p>
      </dgm:t>
    </dgm:pt>
    <dgm:pt modelId="{7E77B3E5-86E0-4304-915D-592A40FDDCD5}" type="pres">
      <dgm:prSet presAssocID="{CBDF20CB-3C82-4651-A392-4AD75A8156A9}" presName="diagram" presStyleCnt="0">
        <dgm:presLayoutVars>
          <dgm:chPref val="1"/>
          <dgm:dir/>
          <dgm:animOne val="branch"/>
          <dgm:animLvl val="lvl"/>
          <dgm:resizeHandles/>
        </dgm:presLayoutVars>
      </dgm:prSet>
      <dgm:spPr/>
      <dgm:t>
        <a:bodyPr/>
        <a:lstStyle/>
        <a:p>
          <a:endParaRPr lang="zh-CN" altLang="en-US"/>
        </a:p>
      </dgm:t>
    </dgm:pt>
    <dgm:pt modelId="{76919B57-A73F-4BAC-904F-5D705D5133BF}" type="pres">
      <dgm:prSet presAssocID="{AEA00DFE-AA58-45CF-B9E5-B7B69B214874}" presName="root" presStyleCnt="0"/>
      <dgm:spPr/>
    </dgm:pt>
    <dgm:pt modelId="{09DDE25C-8CA8-47EB-919A-616DFE828CF2}" type="pres">
      <dgm:prSet presAssocID="{AEA00DFE-AA58-45CF-B9E5-B7B69B214874}" presName="rootComposite" presStyleCnt="0"/>
      <dgm:spPr/>
    </dgm:pt>
    <dgm:pt modelId="{535E5CE2-0399-4AEE-A404-79749C6E9DA4}" type="pres">
      <dgm:prSet presAssocID="{AEA00DFE-AA58-45CF-B9E5-B7B69B214874}" presName="rootText" presStyleLbl="node1" presStyleIdx="0" presStyleCnt="2" custScaleX="100164"/>
      <dgm:spPr/>
      <dgm:t>
        <a:bodyPr/>
        <a:lstStyle/>
        <a:p>
          <a:endParaRPr lang="zh-CN" altLang="en-US"/>
        </a:p>
      </dgm:t>
    </dgm:pt>
    <dgm:pt modelId="{40E1B9E2-1760-4A37-8779-34E58994E62B}" type="pres">
      <dgm:prSet presAssocID="{AEA00DFE-AA58-45CF-B9E5-B7B69B214874}" presName="rootConnector" presStyleLbl="node1" presStyleIdx="0" presStyleCnt="2"/>
      <dgm:spPr/>
      <dgm:t>
        <a:bodyPr/>
        <a:lstStyle/>
        <a:p>
          <a:endParaRPr lang="zh-CN" altLang="en-US"/>
        </a:p>
      </dgm:t>
    </dgm:pt>
    <dgm:pt modelId="{54204E53-5B98-41B8-895E-3A28CD06511B}" type="pres">
      <dgm:prSet presAssocID="{AEA00DFE-AA58-45CF-B9E5-B7B69B214874}" presName="childShape" presStyleCnt="0"/>
      <dgm:spPr/>
    </dgm:pt>
    <dgm:pt modelId="{036FF244-C270-4EFE-A426-5C5278BE05C2}" type="pres">
      <dgm:prSet presAssocID="{BD8789A3-1942-493F-B75D-AE08EC0BE7B5}" presName="Name13" presStyleLbl="parChTrans1D2" presStyleIdx="0" presStyleCnt="4"/>
      <dgm:spPr/>
      <dgm:t>
        <a:bodyPr/>
        <a:lstStyle/>
        <a:p>
          <a:endParaRPr lang="zh-CN" altLang="en-US"/>
        </a:p>
      </dgm:t>
    </dgm:pt>
    <dgm:pt modelId="{2D60C840-10C4-4D26-9857-2CF1CB621330}" type="pres">
      <dgm:prSet presAssocID="{6E8B90B1-338A-4398-9B14-C97A1C6B6C9F}" presName="childText" presStyleLbl="bgAcc1" presStyleIdx="0" presStyleCnt="4" custScaleX="229250">
        <dgm:presLayoutVars>
          <dgm:bulletEnabled val="1"/>
        </dgm:presLayoutVars>
      </dgm:prSet>
      <dgm:spPr/>
      <dgm:t>
        <a:bodyPr/>
        <a:lstStyle/>
        <a:p>
          <a:endParaRPr lang="zh-CN" altLang="en-US"/>
        </a:p>
      </dgm:t>
    </dgm:pt>
    <dgm:pt modelId="{4B1B4C7E-3322-436E-A3C2-C627A0EEE408}" type="pres">
      <dgm:prSet presAssocID="{3BE8DCAB-675A-46D5-8B76-522BBCE0483B}" presName="Name13" presStyleLbl="parChTrans1D2" presStyleIdx="1" presStyleCnt="4"/>
      <dgm:spPr/>
      <dgm:t>
        <a:bodyPr/>
        <a:lstStyle/>
        <a:p>
          <a:endParaRPr lang="zh-CN" altLang="en-US"/>
        </a:p>
      </dgm:t>
    </dgm:pt>
    <dgm:pt modelId="{B3391FDA-2325-41C2-9D91-65B4BEE76935}" type="pres">
      <dgm:prSet presAssocID="{1B4587E8-5F47-4098-8EC3-B8F5B734F2DD}" presName="childText" presStyleLbl="bgAcc1" presStyleIdx="1" presStyleCnt="4" custScaleX="234355">
        <dgm:presLayoutVars>
          <dgm:bulletEnabled val="1"/>
        </dgm:presLayoutVars>
      </dgm:prSet>
      <dgm:spPr/>
      <dgm:t>
        <a:bodyPr/>
        <a:lstStyle/>
        <a:p>
          <a:endParaRPr lang="zh-CN" altLang="en-US"/>
        </a:p>
      </dgm:t>
    </dgm:pt>
    <dgm:pt modelId="{9BBCBEF1-41C0-4ED9-BD8B-DFBB2BB2309F}" type="pres">
      <dgm:prSet presAssocID="{4BB9BC4E-9038-4FBF-A96D-F4D97950F92A}" presName="root" presStyleCnt="0"/>
      <dgm:spPr/>
    </dgm:pt>
    <dgm:pt modelId="{ADEEC41F-EFC4-4D72-8F79-D14274CE53D7}" type="pres">
      <dgm:prSet presAssocID="{4BB9BC4E-9038-4FBF-A96D-F4D97950F92A}" presName="rootComposite" presStyleCnt="0"/>
      <dgm:spPr/>
    </dgm:pt>
    <dgm:pt modelId="{0873A653-3C5F-4888-89D0-ECA260972A82}" type="pres">
      <dgm:prSet presAssocID="{4BB9BC4E-9038-4FBF-A96D-F4D97950F92A}" presName="rootText" presStyleLbl="node1" presStyleIdx="1" presStyleCnt="2"/>
      <dgm:spPr/>
      <dgm:t>
        <a:bodyPr/>
        <a:lstStyle/>
        <a:p>
          <a:endParaRPr lang="zh-CN" altLang="en-US"/>
        </a:p>
      </dgm:t>
    </dgm:pt>
    <dgm:pt modelId="{651D85C0-FC36-48E6-8FA9-0D49E0EDD001}" type="pres">
      <dgm:prSet presAssocID="{4BB9BC4E-9038-4FBF-A96D-F4D97950F92A}" presName="rootConnector" presStyleLbl="node1" presStyleIdx="1" presStyleCnt="2"/>
      <dgm:spPr/>
      <dgm:t>
        <a:bodyPr/>
        <a:lstStyle/>
        <a:p>
          <a:endParaRPr lang="zh-CN" altLang="en-US"/>
        </a:p>
      </dgm:t>
    </dgm:pt>
    <dgm:pt modelId="{91779D0A-FF68-427F-908A-827EA658D73D}" type="pres">
      <dgm:prSet presAssocID="{4BB9BC4E-9038-4FBF-A96D-F4D97950F92A}" presName="childShape" presStyleCnt="0"/>
      <dgm:spPr/>
    </dgm:pt>
    <dgm:pt modelId="{94A20DD0-B768-4A40-B0FD-70AB925DCF4D}" type="pres">
      <dgm:prSet presAssocID="{D138F56F-0A59-4C2B-99D0-53BEA4D2327E}" presName="Name13" presStyleLbl="parChTrans1D2" presStyleIdx="2" presStyleCnt="4"/>
      <dgm:spPr/>
      <dgm:t>
        <a:bodyPr/>
        <a:lstStyle/>
        <a:p>
          <a:endParaRPr lang="zh-CN" altLang="en-US"/>
        </a:p>
      </dgm:t>
    </dgm:pt>
    <dgm:pt modelId="{F5F126CF-649E-4BBA-A1A2-2F1705C7E598}" type="pres">
      <dgm:prSet presAssocID="{ABEA3C09-23CB-47B8-B16B-11A0241B686B}" presName="childText" presStyleLbl="bgAcc1" presStyleIdx="2" presStyleCnt="4" custScaleX="172919">
        <dgm:presLayoutVars>
          <dgm:bulletEnabled val="1"/>
        </dgm:presLayoutVars>
      </dgm:prSet>
      <dgm:spPr/>
      <dgm:t>
        <a:bodyPr/>
        <a:lstStyle/>
        <a:p>
          <a:endParaRPr lang="zh-CN" altLang="en-US"/>
        </a:p>
      </dgm:t>
    </dgm:pt>
    <dgm:pt modelId="{C9201A86-D5FC-424D-8AF4-49B905B00CFD}" type="pres">
      <dgm:prSet presAssocID="{E3CBD350-5C68-4140-8BB6-E5BC9676A7E1}" presName="Name13" presStyleLbl="parChTrans1D2" presStyleIdx="3" presStyleCnt="4"/>
      <dgm:spPr/>
      <dgm:t>
        <a:bodyPr/>
        <a:lstStyle/>
        <a:p>
          <a:endParaRPr lang="zh-CN" altLang="en-US"/>
        </a:p>
      </dgm:t>
    </dgm:pt>
    <dgm:pt modelId="{0C17660B-8E07-485A-B87D-EA28DF2093DE}" type="pres">
      <dgm:prSet presAssocID="{FB90A091-C3DC-417B-886B-046F58B090A0}" presName="childText" presStyleLbl="bgAcc1" presStyleIdx="3" presStyleCnt="4" custScaleX="188539">
        <dgm:presLayoutVars>
          <dgm:bulletEnabled val="1"/>
        </dgm:presLayoutVars>
      </dgm:prSet>
      <dgm:spPr/>
      <dgm:t>
        <a:bodyPr/>
        <a:lstStyle/>
        <a:p>
          <a:endParaRPr lang="zh-CN" altLang="en-US"/>
        </a:p>
      </dgm:t>
    </dgm:pt>
  </dgm:ptLst>
  <dgm:cxnLst>
    <dgm:cxn modelId="{7660AB2D-B50B-42AE-ADE9-9D000565ED28}" type="presOf" srcId="{CBDF20CB-3C82-4651-A392-4AD75A8156A9}" destId="{7E77B3E5-86E0-4304-915D-592A40FDDCD5}" srcOrd="0" destOrd="0" presId="urn:microsoft.com/office/officeart/2005/8/layout/hierarchy3"/>
    <dgm:cxn modelId="{EDEF0AFE-6C23-4C9D-844C-A76FD950F477}" srcId="{4BB9BC4E-9038-4FBF-A96D-F4D97950F92A}" destId="{FB90A091-C3DC-417B-886B-046F58B090A0}" srcOrd="1" destOrd="0" parTransId="{E3CBD350-5C68-4140-8BB6-E5BC9676A7E1}" sibTransId="{5609AA43-77B5-4F1D-9889-625E7418154A}"/>
    <dgm:cxn modelId="{91896B0D-9417-4B5F-8E10-2AD66342832A}" type="presOf" srcId="{ABEA3C09-23CB-47B8-B16B-11A0241B686B}" destId="{F5F126CF-649E-4BBA-A1A2-2F1705C7E598}" srcOrd="0" destOrd="0" presId="urn:microsoft.com/office/officeart/2005/8/layout/hierarchy3"/>
    <dgm:cxn modelId="{1209A33C-09C1-40A3-AE4D-4EF012326D4F}" srcId="{4BB9BC4E-9038-4FBF-A96D-F4D97950F92A}" destId="{ABEA3C09-23CB-47B8-B16B-11A0241B686B}" srcOrd="0" destOrd="0" parTransId="{D138F56F-0A59-4C2B-99D0-53BEA4D2327E}" sibTransId="{B47316A3-C29A-46C1-843B-75644910DC5C}"/>
    <dgm:cxn modelId="{D0CD4467-5F42-4555-B53D-C0128BF886AB}" type="presOf" srcId="{4BB9BC4E-9038-4FBF-A96D-F4D97950F92A}" destId="{651D85C0-FC36-48E6-8FA9-0D49E0EDD001}" srcOrd="1" destOrd="0" presId="urn:microsoft.com/office/officeart/2005/8/layout/hierarchy3"/>
    <dgm:cxn modelId="{D99F1E90-14FC-48B8-8E19-68DD9EA9C18B}" srcId="{AEA00DFE-AA58-45CF-B9E5-B7B69B214874}" destId="{6E8B90B1-338A-4398-9B14-C97A1C6B6C9F}" srcOrd="0" destOrd="0" parTransId="{BD8789A3-1942-493F-B75D-AE08EC0BE7B5}" sibTransId="{40042FE3-66BB-4AB4-9073-AB77B9687B58}"/>
    <dgm:cxn modelId="{E91AA6E4-96D5-4204-BDEF-E35CABF37FAC}" type="presOf" srcId="{AEA00DFE-AA58-45CF-B9E5-B7B69B214874}" destId="{535E5CE2-0399-4AEE-A404-79749C6E9DA4}" srcOrd="0" destOrd="0" presId="urn:microsoft.com/office/officeart/2005/8/layout/hierarchy3"/>
    <dgm:cxn modelId="{156C6276-14FD-4FA2-B768-34CC7584F328}" srcId="{CBDF20CB-3C82-4651-A392-4AD75A8156A9}" destId="{4BB9BC4E-9038-4FBF-A96D-F4D97950F92A}" srcOrd="1" destOrd="0" parTransId="{038E6520-27A0-44F9-B734-CBDE02710C40}" sibTransId="{78D864CD-D5CD-46A1-9986-2A44FEFF117B}"/>
    <dgm:cxn modelId="{FC2C8E09-84D2-41E2-A181-0614CE0C190E}" type="presOf" srcId="{D138F56F-0A59-4C2B-99D0-53BEA4D2327E}" destId="{94A20DD0-B768-4A40-B0FD-70AB925DCF4D}" srcOrd="0" destOrd="0" presId="urn:microsoft.com/office/officeart/2005/8/layout/hierarchy3"/>
    <dgm:cxn modelId="{22D68056-0421-4CC9-B26A-4380833FAA56}" type="presOf" srcId="{E3CBD350-5C68-4140-8BB6-E5BC9676A7E1}" destId="{C9201A86-D5FC-424D-8AF4-49B905B00CFD}" srcOrd="0" destOrd="0" presId="urn:microsoft.com/office/officeart/2005/8/layout/hierarchy3"/>
    <dgm:cxn modelId="{EC929C5F-366B-4CDF-9CA7-616496A8D5CA}" type="presOf" srcId="{6E8B90B1-338A-4398-9B14-C97A1C6B6C9F}" destId="{2D60C840-10C4-4D26-9857-2CF1CB621330}" srcOrd="0" destOrd="0" presId="urn:microsoft.com/office/officeart/2005/8/layout/hierarchy3"/>
    <dgm:cxn modelId="{4D392969-133C-473D-8D67-1EBA84F7DE61}" type="presOf" srcId="{3BE8DCAB-675A-46D5-8B76-522BBCE0483B}" destId="{4B1B4C7E-3322-436E-A3C2-C627A0EEE408}" srcOrd="0" destOrd="0" presId="urn:microsoft.com/office/officeart/2005/8/layout/hierarchy3"/>
    <dgm:cxn modelId="{A6015C53-D530-4D95-9878-FD3CC1E4D8C6}" type="presOf" srcId="{1B4587E8-5F47-4098-8EC3-B8F5B734F2DD}" destId="{B3391FDA-2325-41C2-9D91-65B4BEE76935}" srcOrd="0" destOrd="0" presId="urn:microsoft.com/office/officeart/2005/8/layout/hierarchy3"/>
    <dgm:cxn modelId="{23447787-1B8F-435A-B83A-EF32B7ABEA2E}" type="presOf" srcId="{FB90A091-C3DC-417B-886B-046F58B090A0}" destId="{0C17660B-8E07-485A-B87D-EA28DF2093DE}" srcOrd="0" destOrd="0" presId="urn:microsoft.com/office/officeart/2005/8/layout/hierarchy3"/>
    <dgm:cxn modelId="{37FD7DC5-5DC1-4574-A2DF-CCDA79CF646E}" srcId="{CBDF20CB-3C82-4651-A392-4AD75A8156A9}" destId="{AEA00DFE-AA58-45CF-B9E5-B7B69B214874}" srcOrd="0" destOrd="0" parTransId="{11289DC5-272B-4EF7-9690-F325285CF6F9}" sibTransId="{9DFC0F25-1C7F-43B3-AF2E-8E681BC3CE57}"/>
    <dgm:cxn modelId="{090D316F-8847-4FB9-90EE-486926AE9313}" type="presOf" srcId="{BD8789A3-1942-493F-B75D-AE08EC0BE7B5}" destId="{036FF244-C270-4EFE-A426-5C5278BE05C2}" srcOrd="0" destOrd="0" presId="urn:microsoft.com/office/officeart/2005/8/layout/hierarchy3"/>
    <dgm:cxn modelId="{E3BF943B-1987-4F85-B9DD-8B4E25C749BF}" type="presOf" srcId="{AEA00DFE-AA58-45CF-B9E5-B7B69B214874}" destId="{40E1B9E2-1760-4A37-8779-34E58994E62B}" srcOrd="1" destOrd="0" presId="urn:microsoft.com/office/officeart/2005/8/layout/hierarchy3"/>
    <dgm:cxn modelId="{C746F403-9A04-48EE-A26F-C5B82219B9E0}" type="presOf" srcId="{4BB9BC4E-9038-4FBF-A96D-F4D97950F92A}" destId="{0873A653-3C5F-4888-89D0-ECA260972A82}" srcOrd="0" destOrd="0" presId="urn:microsoft.com/office/officeart/2005/8/layout/hierarchy3"/>
    <dgm:cxn modelId="{1D654D3F-D409-4185-9CB4-516ADDA10152}" srcId="{AEA00DFE-AA58-45CF-B9E5-B7B69B214874}" destId="{1B4587E8-5F47-4098-8EC3-B8F5B734F2DD}" srcOrd="1" destOrd="0" parTransId="{3BE8DCAB-675A-46D5-8B76-522BBCE0483B}" sibTransId="{DDFC21A0-76A6-4801-A67D-88CFC05E559E}"/>
    <dgm:cxn modelId="{F8744D9E-1F2A-41E7-BBDE-5F24852E235E}" type="presParOf" srcId="{7E77B3E5-86E0-4304-915D-592A40FDDCD5}" destId="{76919B57-A73F-4BAC-904F-5D705D5133BF}" srcOrd="0" destOrd="0" presId="urn:microsoft.com/office/officeart/2005/8/layout/hierarchy3"/>
    <dgm:cxn modelId="{0BDF4894-3B13-4B62-8719-30E89494344D}" type="presParOf" srcId="{76919B57-A73F-4BAC-904F-5D705D5133BF}" destId="{09DDE25C-8CA8-47EB-919A-616DFE828CF2}" srcOrd="0" destOrd="0" presId="urn:microsoft.com/office/officeart/2005/8/layout/hierarchy3"/>
    <dgm:cxn modelId="{475837AA-0BAF-4308-8ECB-C884D3E16CD9}" type="presParOf" srcId="{09DDE25C-8CA8-47EB-919A-616DFE828CF2}" destId="{535E5CE2-0399-4AEE-A404-79749C6E9DA4}" srcOrd="0" destOrd="0" presId="urn:microsoft.com/office/officeart/2005/8/layout/hierarchy3"/>
    <dgm:cxn modelId="{64F9D671-52C1-4478-A71B-D823645202B1}" type="presParOf" srcId="{09DDE25C-8CA8-47EB-919A-616DFE828CF2}" destId="{40E1B9E2-1760-4A37-8779-34E58994E62B}" srcOrd="1" destOrd="0" presId="urn:microsoft.com/office/officeart/2005/8/layout/hierarchy3"/>
    <dgm:cxn modelId="{CB27A68F-7EC3-43A7-A328-099C0B1AE373}" type="presParOf" srcId="{76919B57-A73F-4BAC-904F-5D705D5133BF}" destId="{54204E53-5B98-41B8-895E-3A28CD06511B}" srcOrd="1" destOrd="0" presId="urn:microsoft.com/office/officeart/2005/8/layout/hierarchy3"/>
    <dgm:cxn modelId="{AED03BD8-C932-4427-ABE5-1B8B6A15A95C}" type="presParOf" srcId="{54204E53-5B98-41B8-895E-3A28CD06511B}" destId="{036FF244-C270-4EFE-A426-5C5278BE05C2}" srcOrd="0" destOrd="0" presId="urn:microsoft.com/office/officeart/2005/8/layout/hierarchy3"/>
    <dgm:cxn modelId="{0C30C456-2D28-499E-89A4-75CD19F0137A}" type="presParOf" srcId="{54204E53-5B98-41B8-895E-3A28CD06511B}" destId="{2D60C840-10C4-4D26-9857-2CF1CB621330}" srcOrd="1" destOrd="0" presId="urn:microsoft.com/office/officeart/2005/8/layout/hierarchy3"/>
    <dgm:cxn modelId="{7CA17D54-4960-4928-A49B-CCD199959A09}" type="presParOf" srcId="{54204E53-5B98-41B8-895E-3A28CD06511B}" destId="{4B1B4C7E-3322-436E-A3C2-C627A0EEE408}" srcOrd="2" destOrd="0" presId="urn:microsoft.com/office/officeart/2005/8/layout/hierarchy3"/>
    <dgm:cxn modelId="{9711B38F-C0D7-4821-BAF6-862BF27DC531}" type="presParOf" srcId="{54204E53-5B98-41B8-895E-3A28CD06511B}" destId="{B3391FDA-2325-41C2-9D91-65B4BEE76935}" srcOrd="3" destOrd="0" presId="urn:microsoft.com/office/officeart/2005/8/layout/hierarchy3"/>
    <dgm:cxn modelId="{4BA69572-1C70-4B90-B993-04867E3B7386}" type="presParOf" srcId="{7E77B3E5-86E0-4304-915D-592A40FDDCD5}" destId="{9BBCBEF1-41C0-4ED9-BD8B-DFBB2BB2309F}" srcOrd="1" destOrd="0" presId="urn:microsoft.com/office/officeart/2005/8/layout/hierarchy3"/>
    <dgm:cxn modelId="{8FF83EAE-2746-47C0-AA16-34319153D477}" type="presParOf" srcId="{9BBCBEF1-41C0-4ED9-BD8B-DFBB2BB2309F}" destId="{ADEEC41F-EFC4-4D72-8F79-D14274CE53D7}" srcOrd="0" destOrd="0" presId="urn:microsoft.com/office/officeart/2005/8/layout/hierarchy3"/>
    <dgm:cxn modelId="{061475DC-C26A-46C1-ADFC-633F75913D86}" type="presParOf" srcId="{ADEEC41F-EFC4-4D72-8F79-D14274CE53D7}" destId="{0873A653-3C5F-4888-89D0-ECA260972A82}" srcOrd="0" destOrd="0" presId="urn:microsoft.com/office/officeart/2005/8/layout/hierarchy3"/>
    <dgm:cxn modelId="{3C5267D6-AB61-46D4-96CE-E4110953EF23}" type="presParOf" srcId="{ADEEC41F-EFC4-4D72-8F79-D14274CE53D7}" destId="{651D85C0-FC36-48E6-8FA9-0D49E0EDD001}" srcOrd="1" destOrd="0" presId="urn:microsoft.com/office/officeart/2005/8/layout/hierarchy3"/>
    <dgm:cxn modelId="{0B098034-1AEB-4945-AEBB-44A4A4D94825}" type="presParOf" srcId="{9BBCBEF1-41C0-4ED9-BD8B-DFBB2BB2309F}" destId="{91779D0A-FF68-427F-908A-827EA658D73D}" srcOrd="1" destOrd="0" presId="urn:microsoft.com/office/officeart/2005/8/layout/hierarchy3"/>
    <dgm:cxn modelId="{43664C40-2749-45CC-8E9D-5D4B32F8DA7C}" type="presParOf" srcId="{91779D0A-FF68-427F-908A-827EA658D73D}" destId="{94A20DD0-B768-4A40-B0FD-70AB925DCF4D}" srcOrd="0" destOrd="0" presId="urn:microsoft.com/office/officeart/2005/8/layout/hierarchy3"/>
    <dgm:cxn modelId="{2C243C84-483E-411B-9B01-228C36DC3002}" type="presParOf" srcId="{91779D0A-FF68-427F-908A-827EA658D73D}" destId="{F5F126CF-649E-4BBA-A1A2-2F1705C7E598}" srcOrd="1" destOrd="0" presId="urn:microsoft.com/office/officeart/2005/8/layout/hierarchy3"/>
    <dgm:cxn modelId="{C792F39A-C223-4605-A3C5-6955C9BF8381}" type="presParOf" srcId="{91779D0A-FF68-427F-908A-827EA658D73D}" destId="{C9201A86-D5FC-424D-8AF4-49B905B00CFD}" srcOrd="2" destOrd="0" presId="urn:microsoft.com/office/officeart/2005/8/layout/hierarchy3"/>
    <dgm:cxn modelId="{86608002-8CAF-406D-8092-25D09CA04A44}" type="presParOf" srcId="{91779D0A-FF68-427F-908A-827EA658D73D}" destId="{0C17660B-8E07-485A-B87D-EA28DF2093DE}"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4CF7F2-1EE2-4E3A-8F1A-5EFD966BA4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F58DEFFA-C518-402F-9DEE-306031C9CAE1}">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b="1" dirty="0">
              <a:solidFill>
                <a:srgbClr val="0000FF"/>
              </a:solidFill>
            </a:rPr>
            <a:t>肿瘤</a:t>
          </a:r>
        </a:p>
      </dgm:t>
    </dgm:pt>
    <dgm:pt modelId="{4C84185C-ADB3-407D-A69A-9C5ECC5E8768}" type="parTrans" cxnId="{73AE4DAE-812E-4C62-BC2C-4B3A8A8CEDD5}">
      <dgm:prSet/>
      <dgm:spPr/>
      <dgm:t>
        <a:bodyPr/>
        <a:lstStyle/>
        <a:p>
          <a:endParaRPr lang="zh-CN" altLang="en-US"/>
        </a:p>
      </dgm:t>
    </dgm:pt>
    <dgm:pt modelId="{EC1E33EF-3D75-403B-BA5E-0B0572991B8F}" type="sibTrans" cxnId="{73AE4DAE-812E-4C62-BC2C-4B3A8A8CEDD5}">
      <dgm:prSet/>
      <dgm:spPr/>
      <dgm:t>
        <a:bodyPr/>
        <a:lstStyle/>
        <a:p>
          <a:endParaRPr lang="zh-CN" altLang="en-US"/>
        </a:p>
      </dgm:t>
    </dgm:pt>
    <dgm:pt modelId="{E70B2584-9D5A-4CD0-B494-E4559D8C8B6C}">
      <dgm:prSet phldrT="[文本]"/>
      <dgm:spPr/>
      <dgm:t>
        <a:bodyPr/>
        <a:lstStyle/>
        <a:p>
          <a:r>
            <a:rPr lang="zh-CN" altLang="en-US" b="1" dirty="0">
              <a:solidFill>
                <a:srgbClr val="0000FF"/>
              </a:solidFill>
            </a:rPr>
            <a:t>能够切除</a:t>
          </a:r>
        </a:p>
      </dgm:t>
    </dgm:pt>
    <dgm:pt modelId="{E98332AA-7B7C-4617-A86C-666135FE31A6}" type="parTrans" cxnId="{F290C108-66B8-4587-8847-03B13245F373}">
      <dgm:prSet/>
      <dgm:spPr/>
      <dgm:t>
        <a:bodyPr/>
        <a:lstStyle/>
        <a:p>
          <a:endParaRPr lang="zh-CN" altLang="en-US"/>
        </a:p>
      </dgm:t>
    </dgm:pt>
    <dgm:pt modelId="{FCEB02B1-EAD0-4423-95C4-450E6C74D737}" type="sibTrans" cxnId="{F290C108-66B8-4587-8847-03B13245F373}">
      <dgm:prSet/>
      <dgm:spPr/>
      <dgm:t>
        <a:bodyPr/>
        <a:lstStyle/>
        <a:p>
          <a:endParaRPr lang="zh-CN" altLang="en-US"/>
        </a:p>
      </dgm:t>
    </dgm:pt>
    <dgm:pt modelId="{06E85F2E-B0BF-40D8-A226-2E7EEA32D538}">
      <dgm:prSet phldrT="[文本]"/>
      <dgm:spPr/>
      <dgm:t>
        <a:bodyPr/>
        <a:lstStyle/>
        <a:p>
          <a:r>
            <a:rPr lang="zh-CN" altLang="en-US" b="1" dirty="0">
              <a:solidFill>
                <a:srgbClr val="0000FF"/>
              </a:solidFill>
            </a:rPr>
            <a:t>与周围组织解剖关系清楚</a:t>
          </a:r>
        </a:p>
      </dgm:t>
    </dgm:pt>
    <dgm:pt modelId="{71A43B37-9316-4530-A8FB-25F4FB24988F}" type="parTrans" cxnId="{09AD99EA-2FD4-45B7-8748-9C87F57EFF4A}">
      <dgm:prSet/>
      <dgm:spPr/>
      <dgm:t>
        <a:bodyPr/>
        <a:lstStyle/>
        <a:p>
          <a:endParaRPr lang="zh-CN" altLang="en-US"/>
        </a:p>
      </dgm:t>
    </dgm:pt>
    <dgm:pt modelId="{47AF92F6-D2C3-4769-A6BB-FFF943CD3C39}" type="sibTrans" cxnId="{09AD99EA-2FD4-45B7-8748-9C87F57EFF4A}">
      <dgm:prSet/>
      <dgm:spPr/>
      <dgm:t>
        <a:bodyPr/>
        <a:lstStyle/>
        <a:p>
          <a:endParaRPr lang="zh-CN" altLang="en-US"/>
        </a:p>
      </dgm:t>
    </dgm:pt>
    <dgm:pt modelId="{BD304694-1EAB-4421-8995-E23AC66663C3}">
      <dgm:prSet phldrT="[文本]">
        <dgm:style>
          <a:lnRef idx="1">
            <a:schemeClr val="dk1"/>
          </a:lnRef>
          <a:fillRef idx="2">
            <a:schemeClr val="dk1"/>
          </a:fillRef>
          <a:effectRef idx="1">
            <a:schemeClr val="dk1"/>
          </a:effectRef>
          <a:fontRef idx="minor">
            <a:schemeClr val="dk1"/>
          </a:fontRef>
        </dgm:style>
      </dgm:prSet>
      <dgm:spPr/>
      <dgm:t>
        <a:bodyPr/>
        <a:lstStyle/>
        <a:p>
          <a:r>
            <a:rPr lang="zh-CN" altLang="en-US" b="1" dirty="0"/>
            <a:t>病人</a:t>
          </a:r>
        </a:p>
      </dgm:t>
    </dgm:pt>
    <dgm:pt modelId="{035DF52B-F8C3-4303-8D73-D47F6105F4C7}" type="parTrans" cxnId="{20690B38-7276-41A9-A23F-0D4A53887D29}">
      <dgm:prSet/>
      <dgm:spPr/>
      <dgm:t>
        <a:bodyPr/>
        <a:lstStyle/>
        <a:p>
          <a:endParaRPr lang="zh-CN" altLang="en-US"/>
        </a:p>
      </dgm:t>
    </dgm:pt>
    <dgm:pt modelId="{85804D82-BD83-408E-A60A-24C52D8A846F}" type="sibTrans" cxnId="{20690B38-7276-41A9-A23F-0D4A53887D29}">
      <dgm:prSet/>
      <dgm:spPr/>
      <dgm:t>
        <a:bodyPr/>
        <a:lstStyle/>
        <a:p>
          <a:endParaRPr lang="zh-CN" altLang="en-US"/>
        </a:p>
      </dgm:t>
    </dgm:pt>
    <dgm:pt modelId="{A77970BC-FBEC-4047-96E7-CC6997E6312F}">
      <dgm:prSet phldrT="[文本]"/>
      <dgm:spPr/>
      <dgm:t>
        <a:bodyPr/>
        <a:lstStyle/>
        <a:p>
          <a:r>
            <a:rPr lang="zh-CN" altLang="en-US" b="1" dirty="0"/>
            <a:t>能够耐受（全身情况）</a:t>
          </a:r>
        </a:p>
      </dgm:t>
    </dgm:pt>
    <dgm:pt modelId="{E2A0B210-B612-411E-849C-8479E177805C}" type="parTrans" cxnId="{193B6B53-9588-4CE2-AE7B-9C317D954B1F}">
      <dgm:prSet/>
      <dgm:spPr/>
      <dgm:t>
        <a:bodyPr/>
        <a:lstStyle/>
        <a:p>
          <a:endParaRPr lang="zh-CN" altLang="en-US"/>
        </a:p>
      </dgm:t>
    </dgm:pt>
    <dgm:pt modelId="{01927A80-678F-4AB2-9875-6EE811E8E96E}" type="sibTrans" cxnId="{193B6B53-9588-4CE2-AE7B-9C317D954B1F}">
      <dgm:prSet/>
      <dgm:spPr/>
      <dgm:t>
        <a:bodyPr/>
        <a:lstStyle/>
        <a:p>
          <a:endParaRPr lang="zh-CN" altLang="en-US"/>
        </a:p>
      </dgm:t>
    </dgm:pt>
    <dgm:pt modelId="{C50DE307-6F13-463B-8E99-3129B1010B56}">
      <dgm:prSet phldrT="[文本]"/>
      <dgm:spPr/>
      <dgm:t>
        <a:bodyPr/>
        <a:lstStyle/>
        <a:p>
          <a:r>
            <a:rPr lang="zh-CN" altLang="en-US" b="1" dirty="0"/>
            <a:t>远期生存</a:t>
          </a:r>
        </a:p>
      </dgm:t>
    </dgm:pt>
    <dgm:pt modelId="{27A2FB20-83E6-4F03-BA0D-6D3CF71B19A4}" type="parTrans" cxnId="{7C700416-4C92-45F8-9846-C0EF054C415C}">
      <dgm:prSet/>
      <dgm:spPr/>
      <dgm:t>
        <a:bodyPr/>
        <a:lstStyle/>
        <a:p>
          <a:endParaRPr lang="zh-CN" altLang="en-US"/>
        </a:p>
      </dgm:t>
    </dgm:pt>
    <dgm:pt modelId="{E7320754-8CF7-4B9C-AC6B-C85529B65A60}" type="sibTrans" cxnId="{7C700416-4C92-45F8-9846-C0EF054C415C}">
      <dgm:prSet/>
      <dgm:spPr/>
      <dgm:t>
        <a:bodyPr/>
        <a:lstStyle/>
        <a:p>
          <a:endParaRPr lang="zh-CN" altLang="en-US"/>
        </a:p>
      </dgm:t>
    </dgm:pt>
    <dgm:pt modelId="{2F132C1C-DE69-4239-AFD5-920420CDF406}">
      <dgm:prSet phldrT="[文本]">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a:t>医生</a:t>
          </a:r>
        </a:p>
      </dgm:t>
    </dgm:pt>
    <dgm:pt modelId="{718580B1-A374-4091-BCC3-BA03AC0A8CDE}" type="parTrans" cxnId="{4FB464EC-FBED-480C-A44F-5EDAA3ADA20D}">
      <dgm:prSet/>
      <dgm:spPr/>
      <dgm:t>
        <a:bodyPr/>
        <a:lstStyle/>
        <a:p>
          <a:endParaRPr lang="zh-CN" altLang="en-US"/>
        </a:p>
      </dgm:t>
    </dgm:pt>
    <dgm:pt modelId="{19204B02-0C11-4A29-A41F-5EDE42E36496}" type="sibTrans" cxnId="{4FB464EC-FBED-480C-A44F-5EDAA3ADA20D}">
      <dgm:prSet/>
      <dgm:spPr/>
      <dgm:t>
        <a:bodyPr/>
        <a:lstStyle/>
        <a:p>
          <a:endParaRPr lang="zh-CN" altLang="en-US"/>
        </a:p>
      </dgm:t>
    </dgm:pt>
    <dgm:pt modelId="{CC3AD2FD-E7F6-47CB-AC34-9991FC6CB862}">
      <dgm:prSet phldrT="[文本]"/>
      <dgm:spPr/>
      <dgm:t>
        <a:bodyPr/>
        <a:lstStyle/>
        <a:p>
          <a:r>
            <a:rPr lang="zh-CN" altLang="en-US" b="1" dirty="0">
              <a:solidFill>
                <a:schemeClr val="accent2"/>
              </a:solidFill>
            </a:rPr>
            <a:t>安全性</a:t>
          </a:r>
        </a:p>
      </dgm:t>
    </dgm:pt>
    <dgm:pt modelId="{4F5EDAAC-26E8-4059-833E-027321260386}" type="parTrans" cxnId="{0D4A28BC-49F5-4B9F-9C88-C63E5652AC48}">
      <dgm:prSet/>
      <dgm:spPr/>
      <dgm:t>
        <a:bodyPr/>
        <a:lstStyle/>
        <a:p>
          <a:endParaRPr lang="zh-CN" altLang="en-US"/>
        </a:p>
      </dgm:t>
    </dgm:pt>
    <dgm:pt modelId="{E3E423FA-F5D0-4AAA-8CB7-6FD73C7A43FD}" type="sibTrans" cxnId="{0D4A28BC-49F5-4B9F-9C88-C63E5652AC48}">
      <dgm:prSet/>
      <dgm:spPr/>
      <dgm:t>
        <a:bodyPr/>
        <a:lstStyle/>
        <a:p>
          <a:endParaRPr lang="zh-CN" altLang="en-US"/>
        </a:p>
      </dgm:t>
    </dgm:pt>
    <dgm:pt modelId="{79395ABE-1663-435D-906F-66D960DC7ADE}">
      <dgm:prSet phldrT="[文本]"/>
      <dgm:spPr/>
      <dgm:t>
        <a:bodyPr/>
        <a:lstStyle/>
        <a:p>
          <a:r>
            <a:rPr lang="zh-CN" altLang="en-US" b="1" dirty="0">
              <a:solidFill>
                <a:schemeClr val="accent2"/>
              </a:solidFill>
            </a:rPr>
            <a:t>手术的价值</a:t>
          </a:r>
        </a:p>
      </dgm:t>
    </dgm:pt>
    <dgm:pt modelId="{5580F356-C66D-44A1-9C6D-4D273A0F95B4}" type="parTrans" cxnId="{03245A17-ECD5-4E86-A6BF-17A688818F07}">
      <dgm:prSet/>
      <dgm:spPr/>
      <dgm:t>
        <a:bodyPr/>
        <a:lstStyle/>
        <a:p>
          <a:endParaRPr lang="zh-CN" altLang="en-US"/>
        </a:p>
      </dgm:t>
    </dgm:pt>
    <dgm:pt modelId="{2A65E962-F3AF-4764-B00C-0AF085175F85}" type="sibTrans" cxnId="{03245A17-ECD5-4E86-A6BF-17A688818F07}">
      <dgm:prSet/>
      <dgm:spPr/>
      <dgm:t>
        <a:bodyPr/>
        <a:lstStyle/>
        <a:p>
          <a:endParaRPr lang="zh-CN" altLang="en-US"/>
        </a:p>
      </dgm:t>
    </dgm:pt>
    <dgm:pt modelId="{61CEA993-38C2-4845-AD9C-E1E3121FEAF2}" type="pres">
      <dgm:prSet presAssocID="{DD4CF7F2-1EE2-4E3A-8F1A-5EFD966BA4A9}" presName="linearFlow" presStyleCnt="0">
        <dgm:presLayoutVars>
          <dgm:dir/>
          <dgm:animLvl val="lvl"/>
          <dgm:resizeHandles val="exact"/>
        </dgm:presLayoutVars>
      </dgm:prSet>
      <dgm:spPr/>
      <dgm:t>
        <a:bodyPr/>
        <a:lstStyle/>
        <a:p>
          <a:endParaRPr lang="zh-CN" altLang="en-US"/>
        </a:p>
      </dgm:t>
    </dgm:pt>
    <dgm:pt modelId="{DB60399E-197F-4A84-A91B-81C5CF9CC651}" type="pres">
      <dgm:prSet presAssocID="{F58DEFFA-C518-402F-9DEE-306031C9CAE1}" presName="composite" presStyleCnt="0"/>
      <dgm:spPr/>
    </dgm:pt>
    <dgm:pt modelId="{5802BD81-9E86-4A08-87F3-5F90B0163125}" type="pres">
      <dgm:prSet presAssocID="{F58DEFFA-C518-402F-9DEE-306031C9CAE1}" presName="parentText" presStyleLbl="alignNode1" presStyleIdx="0" presStyleCnt="3">
        <dgm:presLayoutVars>
          <dgm:chMax val="1"/>
          <dgm:bulletEnabled val="1"/>
        </dgm:presLayoutVars>
      </dgm:prSet>
      <dgm:spPr/>
      <dgm:t>
        <a:bodyPr/>
        <a:lstStyle/>
        <a:p>
          <a:endParaRPr lang="zh-CN" altLang="en-US"/>
        </a:p>
      </dgm:t>
    </dgm:pt>
    <dgm:pt modelId="{B7BAB69E-4FBF-42A7-BB82-9F382EBC6B90}" type="pres">
      <dgm:prSet presAssocID="{F58DEFFA-C518-402F-9DEE-306031C9CAE1}" presName="descendantText" presStyleLbl="alignAcc1" presStyleIdx="0" presStyleCnt="3" custLinFactNeighborX="-143" custLinFactNeighborY="1513">
        <dgm:presLayoutVars>
          <dgm:bulletEnabled val="1"/>
        </dgm:presLayoutVars>
      </dgm:prSet>
      <dgm:spPr/>
      <dgm:t>
        <a:bodyPr/>
        <a:lstStyle/>
        <a:p>
          <a:endParaRPr lang="zh-CN" altLang="en-US"/>
        </a:p>
      </dgm:t>
    </dgm:pt>
    <dgm:pt modelId="{919DF73E-4467-4919-8E84-1F834F37FBA1}" type="pres">
      <dgm:prSet presAssocID="{EC1E33EF-3D75-403B-BA5E-0B0572991B8F}" presName="sp" presStyleCnt="0"/>
      <dgm:spPr/>
    </dgm:pt>
    <dgm:pt modelId="{1BACA504-99E7-4F53-834A-F6DC5B183287}" type="pres">
      <dgm:prSet presAssocID="{BD304694-1EAB-4421-8995-E23AC66663C3}" presName="composite" presStyleCnt="0"/>
      <dgm:spPr/>
    </dgm:pt>
    <dgm:pt modelId="{EC6464E8-A231-453C-9078-DDED361A1E62}" type="pres">
      <dgm:prSet presAssocID="{BD304694-1EAB-4421-8995-E23AC66663C3}" presName="parentText" presStyleLbl="alignNode1" presStyleIdx="1" presStyleCnt="3" custLinFactNeighborX="0" custLinFactNeighborY="-2131">
        <dgm:presLayoutVars>
          <dgm:chMax val="1"/>
          <dgm:bulletEnabled val="1"/>
        </dgm:presLayoutVars>
      </dgm:prSet>
      <dgm:spPr/>
      <dgm:t>
        <a:bodyPr/>
        <a:lstStyle/>
        <a:p>
          <a:endParaRPr lang="zh-CN" altLang="en-US"/>
        </a:p>
      </dgm:t>
    </dgm:pt>
    <dgm:pt modelId="{FC2EDEE7-22EE-4F35-8F36-DB4797C99C61}" type="pres">
      <dgm:prSet presAssocID="{BD304694-1EAB-4421-8995-E23AC66663C3}" presName="descendantText" presStyleLbl="alignAcc1" presStyleIdx="1" presStyleCnt="3">
        <dgm:presLayoutVars>
          <dgm:bulletEnabled val="1"/>
        </dgm:presLayoutVars>
      </dgm:prSet>
      <dgm:spPr/>
      <dgm:t>
        <a:bodyPr/>
        <a:lstStyle/>
        <a:p>
          <a:endParaRPr lang="zh-CN" altLang="en-US"/>
        </a:p>
      </dgm:t>
    </dgm:pt>
    <dgm:pt modelId="{3011D9A5-C46B-4A6F-9A4E-DD930BE984A4}" type="pres">
      <dgm:prSet presAssocID="{85804D82-BD83-408E-A60A-24C52D8A846F}" presName="sp" presStyleCnt="0"/>
      <dgm:spPr/>
    </dgm:pt>
    <dgm:pt modelId="{59B8D646-58F2-4827-8F1C-52C6B72036AA}" type="pres">
      <dgm:prSet presAssocID="{2F132C1C-DE69-4239-AFD5-920420CDF406}" presName="composite" presStyleCnt="0"/>
      <dgm:spPr/>
    </dgm:pt>
    <dgm:pt modelId="{73A5F303-5F84-4E60-9AFA-1F5977569194}" type="pres">
      <dgm:prSet presAssocID="{2F132C1C-DE69-4239-AFD5-920420CDF406}" presName="parentText" presStyleLbl="alignNode1" presStyleIdx="2" presStyleCnt="3">
        <dgm:presLayoutVars>
          <dgm:chMax val="1"/>
          <dgm:bulletEnabled val="1"/>
        </dgm:presLayoutVars>
      </dgm:prSet>
      <dgm:spPr/>
      <dgm:t>
        <a:bodyPr/>
        <a:lstStyle/>
        <a:p>
          <a:endParaRPr lang="zh-CN" altLang="en-US"/>
        </a:p>
      </dgm:t>
    </dgm:pt>
    <dgm:pt modelId="{51C816C6-A812-425E-8565-641F2FD40605}" type="pres">
      <dgm:prSet presAssocID="{2F132C1C-DE69-4239-AFD5-920420CDF406}" presName="descendantText" presStyleLbl="alignAcc1" presStyleIdx="2" presStyleCnt="3">
        <dgm:presLayoutVars>
          <dgm:bulletEnabled val="1"/>
        </dgm:presLayoutVars>
      </dgm:prSet>
      <dgm:spPr/>
      <dgm:t>
        <a:bodyPr/>
        <a:lstStyle/>
        <a:p>
          <a:endParaRPr lang="zh-CN" altLang="en-US"/>
        </a:p>
      </dgm:t>
    </dgm:pt>
  </dgm:ptLst>
  <dgm:cxnLst>
    <dgm:cxn modelId="{4FB464EC-FBED-480C-A44F-5EDAA3ADA20D}" srcId="{DD4CF7F2-1EE2-4E3A-8F1A-5EFD966BA4A9}" destId="{2F132C1C-DE69-4239-AFD5-920420CDF406}" srcOrd="2" destOrd="0" parTransId="{718580B1-A374-4091-BCC3-BA03AC0A8CDE}" sibTransId="{19204B02-0C11-4A29-A41F-5EDE42E36496}"/>
    <dgm:cxn modelId="{DADBF00D-63EA-4951-9838-0B349F261FF0}" type="presOf" srcId="{C50DE307-6F13-463B-8E99-3129B1010B56}" destId="{FC2EDEE7-22EE-4F35-8F36-DB4797C99C61}" srcOrd="0" destOrd="1" presId="urn:microsoft.com/office/officeart/2005/8/layout/chevron2"/>
    <dgm:cxn modelId="{7C700416-4C92-45F8-9846-C0EF054C415C}" srcId="{BD304694-1EAB-4421-8995-E23AC66663C3}" destId="{C50DE307-6F13-463B-8E99-3129B1010B56}" srcOrd="1" destOrd="0" parTransId="{27A2FB20-83E6-4F03-BA0D-6D3CF71B19A4}" sibTransId="{E7320754-8CF7-4B9C-AC6B-C85529B65A60}"/>
    <dgm:cxn modelId="{26BCDB3E-5968-4A79-BCCD-A47734C5E727}" type="presOf" srcId="{F58DEFFA-C518-402F-9DEE-306031C9CAE1}" destId="{5802BD81-9E86-4A08-87F3-5F90B0163125}" srcOrd="0" destOrd="0" presId="urn:microsoft.com/office/officeart/2005/8/layout/chevron2"/>
    <dgm:cxn modelId="{73AE4DAE-812E-4C62-BC2C-4B3A8A8CEDD5}" srcId="{DD4CF7F2-1EE2-4E3A-8F1A-5EFD966BA4A9}" destId="{F58DEFFA-C518-402F-9DEE-306031C9CAE1}" srcOrd="0" destOrd="0" parTransId="{4C84185C-ADB3-407D-A69A-9C5ECC5E8768}" sibTransId="{EC1E33EF-3D75-403B-BA5E-0B0572991B8F}"/>
    <dgm:cxn modelId="{6A0B9CD0-72BC-4C98-B97D-98D99BF85E9B}" type="presOf" srcId="{A77970BC-FBEC-4047-96E7-CC6997E6312F}" destId="{FC2EDEE7-22EE-4F35-8F36-DB4797C99C61}" srcOrd="0" destOrd="0" presId="urn:microsoft.com/office/officeart/2005/8/layout/chevron2"/>
    <dgm:cxn modelId="{FBD8C969-E5FA-4D9D-B8C2-62C88F03820A}" type="presOf" srcId="{CC3AD2FD-E7F6-47CB-AC34-9991FC6CB862}" destId="{51C816C6-A812-425E-8565-641F2FD40605}" srcOrd="0" destOrd="0" presId="urn:microsoft.com/office/officeart/2005/8/layout/chevron2"/>
    <dgm:cxn modelId="{731A9ABA-7CC5-4687-94BA-2EFE2B3216B9}" type="presOf" srcId="{79395ABE-1663-435D-906F-66D960DC7ADE}" destId="{51C816C6-A812-425E-8565-641F2FD40605}" srcOrd="0" destOrd="1" presId="urn:microsoft.com/office/officeart/2005/8/layout/chevron2"/>
    <dgm:cxn modelId="{00BDDD92-6B5C-473A-B179-16789FF946DD}" type="presOf" srcId="{E70B2584-9D5A-4CD0-B494-E4559D8C8B6C}" destId="{B7BAB69E-4FBF-42A7-BB82-9F382EBC6B90}" srcOrd="0" destOrd="0" presId="urn:microsoft.com/office/officeart/2005/8/layout/chevron2"/>
    <dgm:cxn modelId="{03245A17-ECD5-4E86-A6BF-17A688818F07}" srcId="{2F132C1C-DE69-4239-AFD5-920420CDF406}" destId="{79395ABE-1663-435D-906F-66D960DC7ADE}" srcOrd="1" destOrd="0" parTransId="{5580F356-C66D-44A1-9C6D-4D273A0F95B4}" sibTransId="{2A65E962-F3AF-4764-B00C-0AF085175F85}"/>
    <dgm:cxn modelId="{48B8C0ED-734F-4576-B63D-7A8B7CA6D5C8}" type="presOf" srcId="{2F132C1C-DE69-4239-AFD5-920420CDF406}" destId="{73A5F303-5F84-4E60-9AFA-1F5977569194}" srcOrd="0" destOrd="0" presId="urn:microsoft.com/office/officeart/2005/8/layout/chevron2"/>
    <dgm:cxn modelId="{09AD99EA-2FD4-45B7-8748-9C87F57EFF4A}" srcId="{F58DEFFA-C518-402F-9DEE-306031C9CAE1}" destId="{06E85F2E-B0BF-40D8-A226-2E7EEA32D538}" srcOrd="1" destOrd="0" parTransId="{71A43B37-9316-4530-A8FB-25F4FB24988F}" sibTransId="{47AF92F6-D2C3-4769-A6BB-FFF943CD3C39}"/>
    <dgm:cxn modelId="{FFEE1D64-FD6D-48B4-A531-B3B022CB262E}" type="presOf" srcId="{BD304694-1EAB-4421-8995-E23AC66663C3}" destId="{EC6464E8-A231-453C-9078-DDED361A1E62}" srcOrd="0" destOrd="0" presId="urn:microsoft.com/office/officeart/2005/8/layout/chevron2"/>
    <dgm:cxn modelId="{20690B38-7276-41A9-A23F-0D4A53887D29}" srcId="{DD4CF7F2-1EE2-4E3A-8F1A-5EFD966BA4A9}" destId="{BD304694-1EAB-4421-8995-E23AC66663C3}" srcOrd="1" destOrd="0" parTransId="{035DF52B-F8C3-4303-8D73-D47F6105F4C7}" sibTransId="{85804D82-BD83-408E-A60A-24C52D8A846F}"/>
    <dgm:cxn modelId="{193B6B53-9588-4CE2-AE7B-9C317D954B1F}" srcId="{BD304694-1EAB-4421-8995-E23AC66663C3}" destId="{A77970BC-FBEC-4047-96E7-CC6997E6312F}" srcOrd="0" destOrd="0" parTransId="{E2A0B210-B612-411E-849C-8479E177805C}" sibTransId="{01927A80-678F-4AB2-9875-6EE811E8E96E}"/>
    <dgm:cxn modelId="{39206B10-ADF9-48B7-9B2F-C0E6B5A301A5}" type="presOf" srcId="{DD4CF7F2-1EE2-4E3A-8F1A-5EFD966BA4A9}" destId="{61CEA993-38C2-4845-AD9C-E1E3121FEAF2}" srcOrd="0" destOrd="0" presId="urn:microsoft.com/office/officeart/2005/8/layout/chevron2"/>
    <dgm:cxn modelId="{0A3B7EB1-C338-42D5-A11C-608FBD471FDD}" type="presOf" srcId="{06E85F2E-B0BF-40D8-A226-2E7EEA32D538}" destId="{B7BAB69E-4FBF-42A7-BB82-9F382EBC6B90}" srcOrd="0" destOrd="1" presId="urn:microsoft.com/office/officeart/2005/8/layout/chevron2"/>
    <dgm:cxn modelId="{0D4A28BC-49F5-4B9F-9C88-C63E5652AC48}" srcId="{2F132C1C-DE69-4239-AFD5-920420CDF406}" destId="{CC3AD2FD-E7F6-47CB-AC34-9991FC6CB862}" srcOrd="0" destOrd="0" parTransId="{4F5EDAAC-26E8-4059-833E-027321260386}" sibTransId="{E3E423FA-F5D0-4AAA-8CB7-6FD73C7A43FD}"/>
    <dgm:cxn modelId="{F290C108-66B8-4587-8847-03B13245F373}" srcId="{F58DEFFA-C518-402F-9DEE-306031C9CAE1}" destId="{E70B2584-9D5A-4CD0-B494-E4559D8C8B6C}" srcOrd="0" destOrd="0" parTransId="{E98332AA-7B7C-4617-A86C-666135FE31A6}" sibTransId="{FCEB02B1-EAD0-4423-95C4-450E6C74D737}"/>
    <dgm:cxn modelId="{797089B4-93F7-4DCA-AE31-6E6FC8203004}" type="presParOf" srcId="{61CEA993-38C2-4845-AD9C-E1E3121FEAF2}" destId="{DB60399E-197F-4A84-A91B-81C5CF9CC651}" srcOrd="0" destOrd="0" presId="urn:microsoft.com/office/officeart/2005/8/layout/chevron2"/>
    <dgm:cxn modelId="{DBE438B1-CFDC-4CFA-BCA0-CC367552DD7F}" type="presParOf" srcId="{DB60399E-197F-4A84-A91B-81C5CF9CC651}" destId="{5802BD81-9E86-4A08-87F3-5F90B0163125}" srcOrd="0" destOrd="0" presId="urn:microsoft.com/office/officeart/2005/8/layout/chevron2"/>
    <dgm:cxn modelId="{0A102B9A-63FB-4106-90DE-8C3B26346933}" type="presParOf" srcId="{DB60399E-197F-4A84-A91B-81C5CF9CC651}" destId="{B7BAB69E-4FBF-42A7-BB82-9F382EBC6B90}" srcOrd="1" destOrd="0" presId="urn:microsoft.com/office/officeart/2005/8/layout/chevron2"/>
    <dgm:cxn modelId="{8A1D3366-D4C5-49D5-9B7D-FE3413184322}" type="presParOf" srcId="{61CEA993-38C2-4845-AD9C-E1E3121FEAF2}" destId="{919DF73E-4467-4919-8E84-1F834F37FBA1}" srcOrd="1" destOrd="0" presId="urn:microsoft.com/office/officeart/2005/8/layout/chevron2"/>
    <dgm:cxn modelId="{69961CB3-B7A5-4594-B59D-761250901E63}" type="presParOf" srcId="{61CEA993-38C2-4845-AD9C-E1E3121FEAF2}" destId="{1BACA504-99E7-4F53-834A-F6DC5B183287}" srcOrd="2" destOrd="0" presId="urn:microsoft.com/office/officeart/2005/8/layout/chevron2"/>
    <dgm:cxn modelId="{FC22356C-0CBA-425A-96DF-861DF85D9607}" type="presParOf" srcId="{1BACA504-99E7-4F53-834A-F6DC5B183287}" destId="{EC6464E8-A231-453C-9078-DDED361A1E62}" srcOrd="0" destOrd="0" presId="urn:microsoft.com/office/officeart/2005/8/layout/chevron2"/>
    <dgm:cxn modelId="{F8E31D3D-99A9-4DC1-82EF-F85BAE47753F}" type="presParOf" srcId="{1BACA504-99E7-4F53-834A-F6DC5B183287}" destId="{FC2EDEE7-22EE-4F35-8F36-DB4797C99C61}" srcOrd="1" destOrd="0" presId="urn:microsoft.com/office/officeart/2005/8/layout/chevron2"/>
    <dgm:cxn modelId="{F54062E0-30B0-4388-AFFF-CA02222E5060}" type="presParOf" srcId="{61CEA993-38C2-4845-AD9C-E1E3121FEAF2}" destId="{3011D9A5-C46B-4A6F-9A4E-DD930BE984A4}" srcOrd="3" destOrd="0" presId="urn:microsoft.com/office/officeart/2005/8/layout/chevron2"/>
    <dgm:cxn modelId="{915D04C9-9739-4C07-B197-CC176172844C}" type="presParOf" srcId="{61CEA993-38C2-4845-AD9C-E1E3121FEAF2}" destId="{59B8D646-58F2-4827-8F1C-52C6B72036AA}" srcOrd="4" destOrd="0" presId="urn:microsoft.com/office/officeart/2005/8/layout/chevron2"/>
    <dgm:cxn modelId="{7E660F6F-15F2-4B87-8D3E-5B4B0E2287C1}" type="presParOf" srcId="{59B8D646-58F2-4827-8F1C-52C6B72036AA}" destId="{73A5F303-5F84-4E60-9AFA-1F5977569194}" srcOrd="0" destOrd="0" presId="urn:microsoft.com/office/officeart/2005/8/layout/chevron2"/>
    <dgm:cxn modelId="{B137904D-EBA0-491B-BCA2-9F3F0ECD2278}" type="presParOf" srcId="{59B8D646-58F2-4827-8F1C-52C6B72036AA}" destId="{51C816C6-A812-425E-8565-641F2FD4060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4CF7F2-1EE2-4E3A-8F1A-5EFD966BA4A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F58DEFFA-C518-402F-9DEE-306031C9CAE1}">
      <dgm:prSet phldrT="[文本]">
        <dgm:style>
          <a:lnRef idx="1">
            <a:schemeClr val="accent2"/>
          </a:lnRef>
          <a:fillRef idx="2">
            <a:schemeClr val="accent2"/>
          </a:fillRef>
          <a:effectRef idx="1">
            <a:schemeClr val="accent2"/>
          </a:effectRef>
          <a:fontRef idx="minor">
            <a:schemeClr val="dk1"/>
          </a:fontRef>
        </dgm:style>
      </dgm:prSet>
      <dgm:spPr/>
      <dgm:t>
        <a:bodyPr/>
        <a:lstStyle/>
        <a:p>
          <a:r>
            <a:rPr lang="zh-CN" altLang="en-US" b="1" dirty="0">
              <a:solidFill>
                <a:srgbClr val="0000FF"/>
              </a:solidFill>
            </a:rPr>
            <a:t>肿瘤</a:t>
          </a:r>
        </a:p>
      </dgm:t>
    </dgm:pt>
    <dgm:pt modelId="{4C84185C-ADB3-407D-A69A-9C5ECC5E8768}" type="parTrans" cxnId="{73AE4DAE-812E-4C62-BC2C-4B3A8A8CEDD5}">
      <dgm:prSet/>
      <dgm:spPr/>
      <dgm:t>
        <a:bodyPr/>
        <a:lstStyle/>
        <a:p>
          <a:endParaRPr lang="zh-CN" altLang="en-US"/>
        </a:p>
      </dgm:t>
    </dgm:pt>
    <dgm:pt modelId="{EC1E33EF-3D75-403B-BA5E-0B0572991B8F}" type="sibTrans" cxnId="{73AE4DAE-812E-4C62-BC2C-4B3A8A8CEDD5}">
      <dgm:prSet/>
      <dgm:spPr/>
      <dgm:t>
        <a:bodyPr/>
        <a:lstStyle/>
        <a:p>
          <a:endParaRPr lang="zh-CN" altLang="en-US"/>
        </a:p>
      </dgm:t>
    </dgm:pt>
    <dgm:pt modelId="{E70B2584-9D5A-4CD0-B494-E4559D8C8B6C}">
      <dgm:prSet phldrT="[文本]"/>
      <dgm:spPr/>
      <dgm:t>
        <a:bodyPr/>
        <a:lstStyle/>
        <a:p>
          <a:r>
            <a:rPr lang="zh-CN" altLang="en-US" b="1" dirty="0">
              <a:solidFill>
                <a:srgbClr val="0000FF"/>
              </a:solidFill>
            </a:rPr>
            <a:t>不能够切除</a:t>
          </a:r>
        </a:p>
      </dgm:t>
    </dgm:pt>
    <dgm:pt modelId="{E98332AA-7B7C-4617-A86C-666135FE31A6}" type="parTrans" cxnId="{F290C108-66B8-4587-8847-03B13245F373}">
      <dgm:prSet/>
      <dgm:spPr/>
      <dgm:t>
        <a:bodyPr/>
        <a:lstStyle/>
        <a:p>
          <a:endParaRPr lang="zh-CN" altLang="en-US"/>
        </a:p>
      </dgm:t>
    </dgm:pt>
    <dgm:pt modelId="{FCEB02B1-EAD0-4423-95C4-450E6C74D737}" type="sibTrans" cxnId="{F290C108-66B8-4587-8847-03B13245F373}">
      <dgm:prSet/>
      <dgm:spPr/>
      <dgm:t>
        <a:bodyPr/>
        <a:lstStyle/>
        <a:p>
          <a:endParaRPr lang="zh-CN" altLang="en-US"/>
        </a:p>
      </dgm:t>
    </dgm:pt>
    <dgm:pt modelId="{06E85F2E-B0BF-40D8-A226-2E7EEA32D538}">
      <dgm:prSet phldrT="[文本]"/>
      <dgm:spPr/>
      <dgm:t>
        <a:bodyPr/>
        <a:lstStyle/>
        <a:p>
          <a:r>
            <a:rPr lang="zh-CN" altLang="en-US" b="1" dirty="0">
              <a:solidFill>
                <a:srgbClr val="0000FF"/>
              </a:solidFill>
            </a:rPr>
            <a:t>与周围组织解剖关系不清楚</a:t>
          </a:r>
        </a:p>
      </dgm:t>
    </dgm:pt>
    <dgm:pt modelId="{71A43B37-9316-4530-A8FB-25F4FB24988F}" type="parTrans" cxnId="{09AD99EA-2FD4-45B7-8748-9C87F57EFF4A}">
      <dgm:prSet/>
      <dgm:spPr/>
      <dgm:t>
        <a:bodyPr/>
        <a:lstStyle/>
        <a:p>
          <a:endParaRPr lang="zh-CN" altLang="en-US"/>
        </a:p>
      </dgm:t>
    </dgm:pt>
    <dgm:pt modelId="{47AF92F6-D2C3-4769-A6BB-FFF943CD3C39}" type="sibTrans" cxnId="{09AD99EA-2FD4-45B7-8748-9C87F57EFF4A}">
      <dgm:prSet/>
      <dgm:spPr/>
      <dgm:t>
        <a:bodyPr/>
        <a:lstStyle/>
        <a:p>
          <a:endParaRPr lang="zh-CN" altLang="en-US"/>
        </a:p>
      </dgm:t>
    </dgm:pt>
    <dgm:pt modelId="{BD304694-1EAB-4421-8995-E23AC66663C3}">
      <dgm:prSet phldrT="[文本]">
        <dgm:style>
          <a:lnRef idx="1">
            <a:schemeClr val="dk1"/>
          </a:lnRef>
          <a:fillRef idx="2">
            <a:schemeClr val="dk1"/>
          </a:fillRef>
          <a:effectRef idx="1">
            <a:schemeClr val="dk1"/>
          </a:effectRef>
          <a:fontRef idx="minor">
            <a:schemeClr val="dk1"/>
          </a:fontRef>
        </dgm:style>
      </dgm:prSet>
      <dgm:spPr/>
      <dgm:t>
        <a:bodyPr/>
        <a:lstStyle/>
        <a:p>
          <a:r>
            <a:rPr lang="zh-CN" altLang="en-US" b="1" dirty="0"/>
            <a:t>病人</a:t>
          </a:r>
        </a:p>
      </dgm:t>
    </dgm:pt>
    <dgm:pt modelId="{035DF52B-F8C3-4303-8D73-D47F6105F4C7}" type="parTrans" cxnId="{20690B38-7276-41A9-A23F-0D4A53887D29}">
      <dgm:prSet/>
      <dgm:spPr/>
      <dgm:t>
        <a:bodyPr/>
        <a:lstStyle/>
        <a:p>
          <a:endParaRPr lang="zh-CN" altLang="en-US"/>
        </a:p>
      </dgm:t>
    </dgm:pt>
    <dgm:pt modelId="{85804D82-BD83-408E-A60A-24C52D8A846F}" type="sibTrans" cxnId="{20690B38-7276-41A9-A23F-0D4A53887D29}">
      <dgm:prSet/>
      <dgm:spPr/>
      <dgm:t>
        <a:bodyPr/>
        <a:lstStyle/>
        <a:p>
          <a:endParaRPr lang="zh-CN" altLang="en-US"/>
        </a:p>
      </dgm:t>
    </dgm:pt>
    <dgm:pt modelId="{A77970BC-FBEC-4047-96E7-CC6997E6312F}">
      <dgm:prSet phldrT="[文本]"/>
      <dgm:spPr/>
      <dgm:t>
        <a:bodyPr/>
        <a:lstStyle/>
        <a:p>
          <a:r>
            <a:rPr lang="zh-CN" altLang="en-US" b="1" dirty="0"/>
            <a:t>不能够耐受</a:t>
          </a:r>
        </a:p>
      </dgm:t>
    </dgm:pt>
    <dgm:pt modelId="{E2A0B210-B612-411E-849C-8479E177805C}" type="parTrans" cxnId="{193B6B53-9588-4CE2-AE7B-9C317D954B1F}">
      <dgm:prSet/>
      <dgm:spPr/>
      <dgm:t>
        <a:bodyPr/>
        <a:lstStyle/>
        <a:p>
          <a:endParaRPr lang="zh-CN" altLang="en-US"/>
        </a:p>
      </dgm:t>
    </dgm:pt>
    <dgm:pt modelId="{01927A80-678F-4AB2-9875-6EE811E8E96E}" type="sibTrans" cxnId="{193B6B53-9588-4CE2-AE7B-9C317D954B1F}">
      <dgm:prSet/>
      <dgm:spPr/>
      <dgm:t>
        <a:bodyPr/>
        <a:lstStyle/>
        <a:p>
          <a:endParaRPr lang="zh-CN" altLang="en-US"/>
        </a:p>
      </dgm:t>
    </dgm:pt>
    <dgm:pt modelId="{C50DE307-6F13-463B-8E99-3129B1010B56}">
      <dgm:prSet phldrT="[文本]"/>
      <dgm:spPr/>
      <dgm:t>
        <a:bodyPr/>
        <a:lstStyle/>
        <a:p>
          <a:r>
            <a:rPr lang="zh-CN" altLang="en-US" b="1" dirty="0"/>
            <a:t>有转移</a:t>
          </a:r>
        </a:p>
      </dgm:t>
    </dgm:pt>
    <dgm:pt modelId="{27A2FB20-83E6-4F03-BA0D-6D3CF71B19A4}" type="parTrans" cxnId="{7C700416-4C92-45F8-9846-C0EF054C415C}">
      <dgm:prSet/>
      <dgm:spPr/>
      <dgm:t>
        <a:bodyPr/>
        <a:lstStyle/>
        <a:p>
          <a:endParaRPr lang="zh-CN" altLang="en-US"/>
        </a:p>
      </dgm:t>
    </dgm:pt>
    <dgm:pt modelId="{E7320754-8CF7-4B9C-AC6B-C85529B65A60}" type="sibTrans" cxnId="{7C700416-4C92-45F8-9846-C0EF054C415C}">
      <dgm:prSet/>
      <dgm:spPr/>
      <dgm:t>
        <a:bodyPr/>
        <a:lstStyle/>
        <a:p>
          <a:endParaRPr lang="zh-CN" altLang="en-US"/>
        </a:p>
      </dgm:t>
    </dgm:pt>
    <dgm:pt modelId="{2F132C1C-DE69-4239-AFD5-920420CDF406}">
      <dgm:prSet phldrT="[文本]">
        <dgm:style>
          <a:lnRef idx="0">
            <a:schemeClr val="accent6"/>
          </a:lnRef>
          <a:fillRef idx="3">
            <a:schemeClr val="accent6"/>
          </a:fillRef>
          <a:effectRef idx="3">
            <a:schemeClr val="accent6"/>
          </a:effectRef>
          <a:fontRef idx="minor">
            <a:schemeClr val="lt1"/>
          </a:fontRef>
        </dgm:style>
      </dgm:prSet>
      <dgm:spPr/>
      <dgm:t>
        <a:bodyPr/>
        <a:lstStyle/>
        <a:p>
          <a:r>
            <a:rPr lang="zh-CN" altLang="en-US" b="1" dirty="0"/>
            <a:t>医生</a:t>
          </a:r>
        </a:p>
      </dgm:t>
    </dgm:pt>
    <dgm:pt modelId="{718580B1-A374-4091-BCC3-BA03AC0A8CDE}" type="parTrans" cxnId="{4FB464EC-FBED-480C-A44F-5EDAA3ADA20D}">
      <dgm:prSet/>
      <dgm:spPr/>
      <dgm:t>
        <a:bodyPr/>
        <a:lstStyle/>
        <a:p>
          <a:endParaRPr lang="zh-CN" altLang="en-US"/>
        </a:p>
      </dgm:t>
    </dgm:pt>
    <dgm:pt modelId="{19204B02-0C11-4A29-A41F-5EDE42E36496}" type="sibTrans" cxnId="{4FB464EC-FBED-480C-A44F-5EDAA3ADA20D}">
      <dgm:prSet/>
      <dgm:spPr/>
      <dgm:t>
        <a:bodyPr/>
        <a:lstStyle/>
        <a:p>
          <a:endParaRPr lang="zh-CN" altLang="en-US"/>
        </a:p>
      </dgm:t>
    </dgm:pt>
    <dgm:pt modelId="{CC3AD2FD-E7F6-47CB-AC34-9991FC6CB862}">
      <dgm:prSet phldrT="[文本]"/>
      <dgm:spPr/>
      <dgm:t>
        <a:bodyPr/>
        <a:lstStyle/>
        <a:p>
          <a:r>
            <a:rPr lang="zh-CN" altLang="en-US" b="1" dirty="0">
              <a:solidFill>
                <a:schemeClr val="accent2"/>
              </a:solidFill>
            </a:rPr>
            <a:t>风险高</a:t>
          </a:r>
        </a:p>
      </dgm:t>
    </dgm:pt>
    <dgm:pt modelId="{4F5EDAAC-26E8-4059-833E-027321260386}" type="parTrans" cxnId="{0D4A28BC-49F5-4B9F-9C88-C63E5652AC48}">
      <dgm:prSet/>
      <dgm:spPr/>
      <dgm:t>
        <a:bodyPr/>
        <a:lstStyle/>
        <a:p>
          <a:endParaRPr lang="zh-CN" altLang="en-US"/>
        </a:p>
      </dgm:t>
    </dgm:pt>
    <dgm:pt modelId="{E3E423FA-F5D0-4AAA-8CB7-6FD73C7A43FD}" type="sibTrans" cxnId="{0D4A28BC-49F5-4B9F-9C88-C63E5652AC48}">
      <dgm:prSet/>
      <dgm:spPr/>
      <dgm:t>
        <a:bodyPr/>
        <a:lstStyle/>
        <a:p>
          <a:endParaRPr lang="zh-CN" altLang="en-US"/>
        </a:p>
      </dgm:t>
    </dgm:pt>
    <dgm:pt modelId="{79395ABE-1663-435D-906F-66D960DC7ADE}">
      <dgm:prSet phldrT="[文本]"/>
      <dgm:spPr/>
      <dgm:t>
        <a:bodyPr/>
        <a:lstStyle/>
        <a:p>
          <a:r>
            <a:rPr lang="zh-CN" altLang="en-US" b="1" dirty="0">
              <a:solidFill>
                <a:schemeClr val="accent2"/>
              </a:solidFill>
            </a:rPr>
            <a:t>手术无价值</a:t>
          </a:r>
        </a:p>
      </dgm:t>
    </dgm:pt>
    <dgm:pt modelId="{5580F356-C66D-44A1-9C6D-4D273A0F95B4}" type="parTrans" cxnId="{03245A17-ECD5-4E86-A6BF-17A688818F07}">
      <dgm:prSet/>
      <dgm:spPr/>
      <dgm:t>
        <a:bodyPr/>
        <a:lstStyle/>
        <a:p>
          <a:endParaRPr lang="zh-CN" altLang="en-US"/>
        </a:p>
      </dgm:t>
    </dgm:pt>
    <dgm:pt modelId="{2A65E962-F3AF-4764-B00C-0AF085175F85}" type="sibTrans" cxnId="{03245A17-ECD5-4E86-A6BF-17A688818F07}">
      <dgm:prSet/>
      <dgm:spPr/>
      <dgm:t>
        <a:bodyPr/>
        <a:lstStyle/>
        <a:p>
          <a:endParaRPr lang="zh-CN" altLang="en-US"/>
        </a:p>
      </dgm:t>
    </dgm:pt>
    <dgm:pt modelId="{61CEA993-38C2-4845-AD9C-E1E3121FEAF2}" type="pres">
      <dgm:prSet presAssocID="{DD4CF7F2-1EE2-4E3A-8F1A-5EFD966BA4A9}" presName="linearFlow" presStyleCnt="0">
        <dgm:presLayoutVars>
          <dgm:dir/>
          <dgm:animLvl val="lvl"/>
          <dgm:resizeHandles val="exact"/>
        </dgm:presLayoutVars>
      </dgm:prSet>
      <dgm:spPr/>
      <dgm:t>
        <a:bodyPr/>
        <a:lstStyle/>
        <a:p>
          <a:endParaRPr lang="zh-CN" altLang="en-US"/>
        </a:p>
      </dgm:t>
    </dgm:pt>
    <dgm:pt modelId="{DB60399E-197F-4A84-A91B-81C5CF9CC651}" type="pres">
      <dgm:prSet presAssocID="{F58DEFFA-C518-402F-9DEE-306031C9CAE1}" presName="composite" presStyleCnt="0"/>
      <dgm:spPr/>
    </dgm:pt>
    <dgm:pt modelId="{5802BD81-9E86-4A08-87F3-5F90B0163125}" type="pres">
      <dgm:prSet presAssocID="{F58DEFFA-C518-402F-9DEE-306031C9CAE1}" presName="parentText" presStyleLbl="alignNode1" presStyleIdx="0" presStyleCnt="3">
        <dgm:presLayoutVars>
          <dgm:chMax val="1"/>
          <dgm:bulletEnabled val="1"/>
        </dgm:presLayoutVars>
      </dgm:prSet>
      <dgm:spPr/>
      <dgm:t>
        <a:bodyPr/>
        <a:lstStyle/>
        <a:p>
          <a:endParaRPr lang="zh-CN" altLang="en-US"/>
        </a:p>
      </dgm:t>
    </dgm:pt>
    <dgm:pt modelId="{B7BAB69E-4FBF-42A7-BB82-9F382EBC6B90}" type="pres">
      <dgm:prSet presAssocID="{F58DEFFA-C518-402F-9DEE-306031C9CAE1}" presName="descendantText" presStyleLbl="alignAcc1" presStyleIdx="0" presStyleCnt="3" custLinFactNeighborX="-143" custLinFactNeighborY="1513">
        <dgm:presLayoutVars>
          <dgm:bulletEnabled val="1"/>
        </dgm:presLayoutVars>
      </dgm:prSet>
      <dgm:spPr/>
      <dgm:t>
        <a:bodyPr/>
        <a:lstStyle/>
        <a:p>
          <a:endParaRPr lang="zh-CN" altLang="en-US"/>
        </a:p>
      </dgm:t>
    </dgm:pt>
    <dgm:pt modelId="{919DF73E-4467-4919-8E84-1F834F37FBA1}" type="pres">
      <dgm:prSet presAssocID="{EC1E33EF-3D75-403B-BA5E-0B0572991B8F}" presName="sp" presStyleCnt="0"/>
      <dgm:spPr/>
    </dgm:pt>
    <dgm:pt modelId="{1BACA504-99E7-4F53-834A-F6DC5B183287}" type="pres">
      <dgm:prSet presAssocID="{BD304694-1EAB-4421-8995-E23AC66663C3}" presName="composite" presStyleCnt="0"/>
      <dgm:spPr/>
    </dgm:pt>
    <dgm:pt modelId="{EC6464E8-A231-453C-9078-DDED361A1E62}" type="pres">
      <dgm:prSet presAssocID="{BD304694-1EAB-4421-8995-E23AC66663C3}" presName="parentText" presStyleLbl="alignNode1" presStyleIdx="1" presStyleCnt="3" custLinFactNeighborX="0" custLinFactNeighborY="-2131">
        <dgm:presLayoutVars>
          <dgm:chMax val="1"/>
          <dgm:bulletEnabled val="1"/>
        </dgm:presLayoutVars>
      </dgm:prSet>
      <dgm:spPr/>
      <dgm:t>
        <a:bodyPr/>
        <a:lstStyle/>
        <a:p>
          <a:endParaRPr lang="zh-CN" altLang="en-US"/>
        </a:p>
      </dgm:t>
    </dgm:pt>
    <dgm:pt modelId="{FC2EDEE7-22EE-4F35-8F36-DB4797C99C61}" type="pres">
      <dgm:prSet presAssocID="{BD304694-1EAB-4421-8995-E23AC66663C3}" presName="descendantText" presStyleLbl="alignAcc1" presStyleIdx="1" presStyleCnt="3">
        <dgm:presLayoutVars>
          <dgm:bulletEnabled val="1"/>
        </dgm:presLayoutVars>
      </dgm:prSet>
      <dgm:spPr/>
      <dgm:t>
        <a:bodyPr/>
        <a:lstStyle/>
        <a:p>
          <a:endParaRPr lang="zh-CN" altLang="en-US"/>
        </a:p>
      </dgm:t>
    </dgm:pt>
    <dgm:pt modelId="{3011D9A5-C46B-4A6F-9A4E-DD930BE984A4}" type="pres">
      <dgm:prSet presAssocID="{85804D82-BD83-408E-A60A-24C52D8A846F}" presName="sp" presStyleCnt="0"/>
      <dgm:spPr/>
    </dgm:pt>
    <dgm:pt modelId="{59B8D646-58F2-4827-8F1C-52C6B72036AA}" type="pres">
      <dgm:prSet presAssocID="{2F132C1C-DE69-4239-AFD5-920420CDF406}" presName="composite" presStyleCnt="0"/>
      <dgm:spPr/>
    </dgm:pt>
    <dgm:pt modelId="{73A5F303-5F84-4E60-9AFA-1F5977569194}" type="pres">
      <dgm:prSet presAssocID="{2F132C1C-DE69-4239-AFD5-920420CDF406}" presName="parentText" presStyleLbl="alignNode1" presStyleIdx="2" presStyleCnt="3">
        <dgm:presLayoutVars>
          <dgm:chMax val="1"/>
          <dgm:bulletEnabled val="1"/>
        </dgm:presLayoutVars>
      </dgm:prSet>
      <dgm:spPr/>
      <dgm:t>
        <a:bodyPr/>
        <a:lstStyle/>
        <a:p>
          <a:endParaRPr lang="zh-CN" altLang="en-US"/>
        </a:p>
      </dgm:t>
    </dgm:pt>
    <dgm:pt modelId="{51C816C6-A812-425E-8565-641F2FD40605}" type="pres">
      <dgm:prSet presAssocID="{2F132C1C-DE69-4239-AFD5-920420CDF406}" presName="descendantText" presStyleLbl="alignAcc1" presStyleIdx="2" presStyleCnt="3">
        <dgm:presLayoutVars>
          <dgm:bulletEnabled val="1"/>
        </dgm:presLayoutVars>
      </dgm:prSet>
      <dgm:spPr/>
      <dgm:t>
        <a:bodyPr/>
        <a:lstStyle/>
        <a:p>
          <a:endParaRPr lang="zh-CN" altLang="en-US"/>
        </a:p>
      </dgm:t>
    </dgm:pt>
  </dgm:ptLst>
  <dgm:cxnLst>
    <dgm:cxn modelId="{4FB464EC-FBED-480C-A44F-5EDAA3ADA20D}" srcId="{DD4CF7F2-1EE2-4E3A-8F1A-5EFD966BA4A9}" destId="{2F132C1C-DE69-4239-AFD5-920420CDF406}" srcOrd="2" destOrd="0" parTransId="{718580B1-A374-4091-BCC3-BA03AC0A8CDE}" sibTransId="{19204B02-0C11-4A29-A41F-5EDE42E36496}"/>
    <dgm:cxn modelId="{4E394615-6E58-4D6A-80D0-019B78A67E30}" type="presOf" srcId="{A77970BC-FBEC-4047-96E7-CC6997E6312F}" destId="{FC2EDEE7-22EE-4F35-8F36-DB4797C99C61}" srcOrd="0" destOrd="0" presId="urn:microsoft.com/office/officeart/2005/8/layout/chevron2"/>
    <dgm:cxn modelId="{7C700416-4C92-45F8-9846-C0EF054C415C}" srcId="{BD304694-1EAB-4421-8995-E23AC66663C3}" destId="{C50DE307-6F13-463B-8E99-3129B1010B56}" srcOrd="1" destOrd="0" parTransId="{27A2FB20-83E6-4F03-BA0D-6D3CF71B19A4}" sibTransId="{E7320754-8CF7-4B9C-AC6B-C85529B65A60}"/>
    <dgm:cxn modelId="{73AE4DAE-812E-4C62-BC2C-4B3A8A8CEDD5}" srcId="{DD4CF7F2-1EE2-4E3A-8F1A-5EFD966BA4A9}" destId="{F58DEFFA-C518-402F-9DEE-306031C9CAE1}" srcOrd="0" destOrd="0" parTransId="{4C84185C-ADB3-407D-A69A-9C5ECC5E8768}" sibTransId="{EC1E33EF-3D75-403B-BA5E-0B0572991B8F}"/>
    <dgm:cxn modelId="{03245A17-ECD5-4E86-A6BF-17A688818F07}" srcId="{2F132C1C-DE69-4239-AFD5-920420CDF406}" destId="{79395ABE-1663-435D-906F-66D960DC7ADE}" srcOrd="1" destOrd="0" parTransId="{5580F356-C66D-44A1-9C6D-4D273A0F95B4}" sibTransId="{2A65E962-F3AF-4764-B00C-0AF085175F85}"/>
    <dgm:cxn modelId="{F6DD0109-4387-463D-A43E-E4CAAAA14699}" type="presOf" srcId="{E70B2584-9D5A-4CD0-B494-E4559D8C8B6C}" destId="{B7BAB69E-4FBF-42A7-BB82-9F382EBC6B90}" srcOrd="0" destOrd="0" presId="urn:microsoft.com/office/officeart/2005/8/layout/chevron2"/>
    <dgm:cxn modelId="{37ADA66A-E220-426B-866B-52102305B508}" type="presOf" srcId="{CC3AD2FD-E7F6-47CB-AC34-9991FC6CB862}" destId="{51C816C6-A812-425E-8565-641F2FD40605}" srcOrd="0" destOrd="0" presId="urn:microsoft.com/office/officeart/2005/8/layout/chevron2"/>
    <dgm:cxn modelId="{09AD99EA-2FD4-45B7-8748-9C87F57EFF4A}" srcId="{F58DEFFA-C518-402F-9DEE-306031C9CAE1}" destId="{06E85F2E-B0BF-40D8-A226-2E7EEA32D538}" srcOrd="1" destOrd="0" parTransId="{71A43B37-9316-4530-A8FB-25F4FB24988F}" sibTransId="{47AF92F6-D2C3-4769-A6BB-FFF943CD3C39}"/>
    <dgm:cxn modelId="{94184F28-3757-46BD-9FCB-AF5B87B20E1F}" type="presOf" srcId="{79395ABE-1663-435D-906F-66D960DC7ADE}" destId="{51C816C6-A812-425E-8565-641F2FD40605}" srcOrd="0" destOrd="1" presId="urn:microsoft.com/office/officeart/2005/8/layout/chevron2"/>
    <dgm:cxn modelId="{20690B38-7276-41A9-A23F-0D4A53887D29}" srcId="{DD4CF7F2-1EE2-4E3A-8F1A-5EFD966BA4A9}" destId="{BD304694-1EAB-4421-8995-E23AC66663C3}" srcOrd="1" destOrd="0" parTransId="{035DF52B-F8C3-4303-8D73-D47F6105F4C7}" sibTransId="{85804D82-BD83-408E-A60A-24C52D8A846F}"/>
    <dgm:cxn modelId="{928FF863-40B1-4571-8F8F-1C8E224B22E4}" type="presOf" srcId="{06E85F2E-B0BF-40D8-A226-2E7EEA32D538}" destId="{B7BAB69E-4FBF-42A7-BB82-9F382EBC6B90}" srcOrd="0" destOrd="1" presId="urn:microsoft.com/office/officeart/2005/8/layout/chevron2"/>
    <dgm:cxn modelId="{F1F812DB-9283-4CDE-BD26-E9AB7256E0BB}" type="presOf" srcId="{BD304694-1EAB-4421-8995-E23AC66663C3}" destId="{EC6464E8-A231-453C-9078-DDED361A1E62}" srcOrd="0" destOrd="0" presId="urn:microsoft.com/office/officeart/2005/8/layout/chevron2"/>
    <dgm:cxn modelId="{9C7F2500-F167-4F51-A494-F15CF9D636A3}" type="presOf" srcId="{C50DE307-6F13-463B-8E99-3129B1010B56}" destId="{FC2EDEE7-22EE-4F35-8F36-DB4797C99C61}" srcOrd="0" destOrd="1" presId="urn:microsoft.com/office/officeart/2005/8/layout/chevron2"/>
    <dgm:cxn modelId="{3F79B61A-498C-40FF-9134-9537DDBA04DF}" type="presOf" srcId="{DD4CF7F2-1EE2-4E3A-8F1A-5EFD966BA4A9}" destId="{61CEA993-38C2-4845-AD9C-E1E3121FEAF2}" srcOrd="0" destOrd="0" presId="urn:microsoft.com/office/officeart/2005/8/layout/chevron2"/>
    <dgm:cxn modelId="{193B6B53-9588-4CE2-AE7B-9C317D954B1F}" srcId="{BD304694-1EAB-4421-8995-E23AC66663C3}" destId="{A77970BC-FBEC-4047-96E7-CC6997E6312F}" srcOrd="0" destOrd="0" parTransId="{E2A0B210-B612-411E-849C-8479E177805C}" sibTransId="{01927A80-678F-4AB2-9875-6EE811E8E96E}"/>
    <dgm:cxn modelId="{1BE137CF-E671-4395-9587-170D0414E80E}" type="presOf" srcId="{2F132C1C-DE69-4239-AFD5-920420CDF406}" destId="{73A5F303-5F84-4E60-9AFA-1F5977569194}" srcOrd="0" destOrd="0" presId="urn:microsoft.com/office/officeart/2005/8/layout/chevron2"/>
    <dgm:cxn modelId="{7BDE7218-486F-406B-8C8E-4C042EF2D847}" type="presOf" srcId="{F58DEFFA-C518-402F-9DEE-306031C9CAE1}" destId="{5802BD81-9E86-4A08-87F3-5F90B0163125}" srcOrd="0" destOrd="0" presId="urn:microsoft.com/office/officeart/2005/8/layout/chevron2"/>
    <dgm:cxn modelId="{0D4A28BC-49F5-4B9F-9C88-C63E5652AC48}" srcId="{2F132C1C-DE69-4239-AFD5-920420CDF406}" destId="{CC3AD2FD-E7F6-47CB-AC34-9991FC6CB862}" srcOrd="0" destOrd="0" parTransId="{4F5EDAAC-26E8-4059-833E-027321260386}" sibTransId="{E3E423FA-F5D0-4AAA-8CB7-6FD73C7A43FD}"/>
    <dgm:cxn modelId="{F290C108-66B8-4587-8847-03B13245F373}" srcId="{F58DEFFA-C518-402F-9DEE-306031C9CAE1}" destId="{E70B2584-9D5A-4CD0-B494-E4559D8C8B6C}" srcOrd="0" destOrd="0" parTransId="{E98332AA-7B7C-4617-A86C-666135FE31A6}" sibTransId="{FCEB02B1-EAD0-4423-95C4-450E6C74D737}"/>
    <dgm:cxn modelId="{114BEECF-E336-4599-AADD-8CB52CAEEA4F}" type="presParOf" srcId="{61CEA993-38C2-4845-AD9C-E1E3121FEAF2}" destId="{DB60399E-197F-4A84-A91B-81C5CF9CC651}" srcOrd="0" destOrd="0" presId="urn:microsoft.com/office/officeart/2005/8/layout/chevron2"/>
    <dgm:cxn modelId="{18D6D078-77A5-4FE1-A2CB-F536C6DECF36}" type="presParOf" srcId="{DB60399E-197F-4A84-A91B-81C5CF9CC651}" destId="{5802BD81-9E86-4A08-87F3-5F90B0163125}" srcOrd="0" destOrd="0" presId="urn:microsoft.com/office/officeart/2005/8/layout/chevron2"/>
    <dgm:cxn modelId="{0E634502-2632-4896-80FC-8ED56FB4BE2D}" type="presParOf" srcId="{DB60399E-197F-4A84-A91B-81C5CF9CC651}" destId="{B7BAB69E-4FBF-42A7-BB82-9F382EBC6B90}" srcOrd="1" destOrd="0" presId="urn:microsoft.com/office/officeart/2005/8/layout/chevron2"/>
    <dgm:cxn modelId="{23813242-5E3E-42BE-8E75-862D0BC0EE20}" type="presParOf" srcId="{61CEA993-38C2-4845-AD9C-E1E3121FEAF2}" destId="{919DF73E-4467-4919-8E84-1F834F37FBA1}" srcOrd="1" destOrd="0" presId="urn:microsoft.com/office/officeart/2005/8/layout/chevron2"/>
    <dgm:cxn modelId="{CB5DE33B-13F9-4506-84B4-DDEA3673BDFA}" type="presParOf" srcId="{61CEA993-38C2-4845-AD9C-E1E3121FEAF2}" destId="{1BACA504-99E7-4F53-834A-F6DC5B183287}" srcOrd="2" destOrd="0" presId="urn:microsoft.com/office/officeart/2005/8/layout/chevron2"/>
    <dgm:cxn modelId="{F122C5DD-7C9C-4F62-91C4-BD1415A42E18}" type="presParOf" srcId="{1BACA504-99E7-4F53-834A-F6DC5B183287}" destId="{EC6464E8-A231-453C-9078-DDED361A1E62}" srcOrd="0" destOrd="0" presId="urn:microsoft.com/office/officeart/2005/8/layout/chevron2"/>
    <dgm:cxn modelId="{80E866EF-0F3E-45E1-9547-0BB412949EF1}" type="presParOf" srcId="{1BACA504-99E7-4F53-834A-F6DC5B183287}" destId="{FC2EDEE7-22EE-4F35-8F36-DB4797C99C61}" srcOrd="1" destOrd="0" presId="urn:microsoft.com/office/officeart/2005/8/layout/chevron2"/>
    <dgm:cxn modelId="{D5A050CF-76BC-4F73-A8B1-C1EBAA7FBF12}" type="presParOf" srcId="{61CEA993-38C2-4845-AD9C-E1E3121FEAF2}" destId="{3011D9A5-C46B-4A6F-9A4E-DD930BE984A4}" srcOrd="3" destOrd="0" presId="urn:microsoft.com/office/officeart/2005/8/layout/chevron2"/>
    <dgm:cxn modelId="{28CB1390-BA33-4BD0-99D6-A4C9D32004DA}" type="presParOf" srcId="{61CEA993-38C2-4845-AD9C-E1E3121FEAF2}" destId="{59B8D646-58F2-4827-8F1C-52C6B72036AA}" srcOrd="4" destOrd="0" presId="urn:microsoft.com/office/officeart/2005/8/layout/chevron2"/>
    <dgm:cxn modelId="{07D8C089-9677-420E-B6AB-88E750C0122C}" type="presParOf" srcId="{59B8D646-58F2-4827-8F1C-52C6B72036AA}" destId="{73A5F303-5F84-4E60-9AFA-1F5977569194}" srcOrd="0" destOrd="0" presId="urn:microsoft.com/office/officeart/2005/8/layout/chevron2"/>
    <dgm:cxn modelId="{2CC79A2A-17E2-4725-AE6C-34FE1F77BF95}" type="presParOf" srcId="{59B8D646-58F2-4827-8F1C-52C6B72036AA}" destId="{51C816C6-A812-425E-8565-641F2FD40605}"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5E5CE2-0399-4AEE-A404-79749C6E9DA4}">
      <dsp:nvSpPr>
        <dsp:cNvPr id="0" name=""/>
        <dsp:cNvSpPr/>
      </dsp:nvSpPr>
      <dsp:spPr>
        <a:xfrm>
          <a:off x="137678" y="1993"/>
          <a:ext cx="2035308" cy="1015987"/>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a:latin typeface="黑体" pitchFamily="49" charset="-122"/>
              <a:ea typeface="黑体" pitchFamily="49" charset="-122"/>
            </a:rPr>
            <a:t>最大限度切除肿瘤</a:t>
          </a:r>
        </a:p>
      </dsp:txBody>
      <dsp:txXfrm>
        <a:off x="137678" y="1993"/>
        <a:ext cx="2035308" cy="1015987"/>
      </dsp:txXfrm>
    </dsp:sp>
    <dsp:sp modelId="{036FF244-C270-4EFE-A426-5C5278BE05C2}">
      <dsp:nvSpPr>
        <dsp:cNvPr id="0" name=""/>
        <dsp:cNvSpPr/>
      </dsp:nvSpPr>
      <dsp:spPr>
        <a:xfrm>
          <a:off x="341209" y="1017981"/>
          <a:ext cx="203530" cy="761990"/>
        </a:xfrm>
        <a:custGeom>
          <a:avLst/>
          <a:gdLst/>
          <a:ahLst/>
          <a:cxnLst/>
          <a:rect l="0" t="0" r="0" b="0"/>
          <a:pathLst>
            <a:path>
              <a:moveTo>
                <a:pt x="0" y="0"/>
              </a:moveTo>
              <a:lnTo>
                <a:pt x="0" y="761990"/>
              </a:lnTo>
              <a:lnTo>
                <a:pt x="203530" y="7619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60C840-10C4-4D26-9857-2CF1CB621330}">
      <dsp:nvSpPr>
        <dsp:cNvPr id="0" name=""/>
        <dsp:cNvSpPr/>
      </dsp:nvSpPr>
      <dsp:spPr>
        <a:xfrm>
          <a:off x="544740" y="1271978"/>
          <a:ext cx="3726643" cy="10159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b="1" kern="1200" dirty="0">
              <a:latin typeface="黑体" pitchFamily="49" charset="-122"/>
              <a:ea typeface="黑体" pitchFamily="49" charset="-122"/>
            </a:rPr>
            <a:t>肺癌原发灶及其引流的淋巴管道的完全、完整切除</a:t>
          </a:r>
        </a:p>
      </dsp:txBody>
      <dsp:txXfrm>
        <a:off x="544740" y="1271978"/>
        <a:ext cx="3726643" cy="1015987"/>
      </dsp:txXfrm>
    </dsp:sp>
    <dsp:sp modelId="{4B1B4C7E-3322-436E-A3C2-C627A0EEE408}">
      <dsp:nvSpPr>
        <dsp:cNvPr id="0" name=""/>
        <dsp:cNvSpPr/>
      </dsp:nvSpPr>
      <dsp:spPr>
        <a:xfrm>
          <a:off x="341209" y="1017981"/>
          <a:ext cx="203530" cy="2031975"/>
        </a:xfrm>
        <a:custGeom>
          <a:avLst/>
          <a:gdLst/>
          <a:ahLst/>
          <a:cxnLst/>
          <a:rect l="0" t="0" r="0" b="0"/>
          <a:pathLst>
            <a:path>
              <a:moveTo>
                <a:pt x="0" y="0"/>
              </a:moveTo>
              <a:lnTo>
                <a:pt x="0" y="2031975"/>
              </a:lnTo>
              <a:lnTo>
                <a:pt x="203530" y="20319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391FDA-2325-41C2-9D91-65B4BEE76935}">
      <dsp:nvSpPr>
        <dsp:cNvPr id="0" name=""/>
        <dsp:cNvSpPr/>
      </dsp:nvSpPr>
      <dsp:spPr>
        <a:xfrm>
          <a:off x="544740" y="2541962"/>
          <a:ext cx="3809629" cy="10159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2107817"/>
              <a:satOff val="10277"/>
              <a:lumOff val="-115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a:latin typeface="黑体" pitchFamily="49" charset="-122"/>
              <a:ea typeface="黑体" pitchFamily="49" charset="-122"/>
            </a:rPr>
            <a:t>系统的彻底的淋巴结清扫</a:t>
          </a:r>
        </a:p>
      </dsp:txBody>
      <dsp:txXfrm>
        <a:off x="544740" y="2541962"/>
        <a:ext cx="3809629" cy="1015987"/>
      </dsp:txXfrm>
    </dsp:sp>
    <dsp:sp modelId="{0873A653-3C5F-4888-89D0-ECA260972A82}">
      <dsp:nvSpPr>
        <dsp:cNvPr id="0" name=""/>
        <dsp:cNvSpPr/>
      </dsp:nvSpPr>
      <dsp:spPr>
        <a:xfrm>
          <a:off x="4455968" y="1993"/>
          <a:ext cx="2031975" cy="1015987"/>
        </a:xfrm>
        <a:prstGeom prst="roundRect">
          <a:avLst>
            <a:gd name="adj" fmla="val 10000"/>
          </a:avLst>
        </a:prstGeom>
        <a:gradFill rotWithShape="0">
          <a:gsLst>
            <a:gs pos="0">
              <a:schemeClr val="accent5">
                <a:hueOff val="-6323450"/>
                <a:satOff val="30831"/>
                <a:lumOff val="-34708"/>
                <a:alphaOff val="0"/>
                <a:tint val="50000"/>
                <a:satMod val="300000"/>
              </a:schemeClr>
            </a:gs>
            <a:gs pos="35000">
              <a:schemeClr val="accent5">
                <a:hueOff val="-6323450"/>
                <a:satOff val="30831"/>
                <a:lumOff val="-34708"/>
                <a:alphaOff val="0"/>
                <a:tint val="37000"/>
                <a:satMod val="300000"/>
              </a:schemeClr>
            </a:gs>
            <a:gs pos="100000">
              <a:schemeClr val="accent5">
                <a:hueOff val="-6323450"/>
                <a:satOff val="30831"/>
                <a:lumOff val="-347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zh-CN" altLang="en-US" sz="2400" b="1" kern="1200" dirty="0">
              <a:solidFill>
                <a:srgbClr val="0000FF"/>
              </a:solidFill>
              <a:latin typeface="黑体" pitchFamily="49" charset="-122"/>
              <a:ea typeface="黑体" pitchFamily="49" charset="-122"/>
            </a:rPr>
            <a:t>最大限度保护肺功能</a:t>
          </a:r>
        </a:p>
      </dsp:txBody>
      <dsp:txXfrm>
        <a:off x="4455968" y="1993"/>
        <a:ext cx="2031975" cy="1015987"/>
      </dsp:txXfrm>
    </dsp:sp>
    <dsp:sp modelId="{94A20DD0-B768-4A40-B0FD-70AB925DCF4D}">
      <dsp:nvSpPr>
        <dsp:cNvPr id="0" name=""/>
        <dsp:cNvSpPr/>
      </dsp:nvSpPr>
      <dsp:spPr>
        <a:xfrm>
          <a:off x="4659166" y="1017981"/>
          <a:ext cx="203197" cy="761990"/>
        </a:xfrm>
        <a:custGeom>
          <a:avLst/>
          <a:gdLst/>
          <a:ahLst/>
          <a:cxnLst/>
          <a:rect l="0" t="0" r="0" b="0"/>
          <a:pathLst>
            <a:path>
              <a:moveTo>
                <a:pt x="0" y="0"/>
              </a:moveTo>
              <a:lnTo>
                <a:pt x="0" y="761990"/>
              </a:lnTo>
              <a:lnTo>
                <a:pt x="203197" y="76199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F126CF-649E-4BBA-A1A2-2F1705C7E598}">
      <dsp:nvSpPr>
        <dsp:cNvPr id="0" name=""/>
        <dsp:cNvSpPr/>
      </dsp:nvSpPr>
      <dsp:spPr>
        <a:xfrm>
          <a:off x="4862363" y="1271978"/>
          <a:ext cx="2810937" cy="10159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215634"/>
              <a:satOff val="20554"/>
              <a:lumOff val="-2313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zh-CN" altLang="en-US" sz="2000" b="1" kern="1200" dirty="0">
              <a:solidFill>
                <a:srgbClr val="0000FF"/>
              </a:solidFill>
              <a:latin typeface="黑体" pitchFamily="49" charset="-122"/>
              <a:ea typeface="黑体" pitchFamily="49" charset="-122"/>
            </a:rPr>
            <a:t>肺实质尽量保留</a:t>
          </a:r>
        </a:p>
      </dsp:txBody>
      <dsp:txXfrm>
        <a:off x="4862363" y="1271978"/>
        <a:ext cx="2810937" cy="1015987"/>
      </dsp:txXfrm>
    </dsp:sp>
    <dsp:sp modelId="{C9201A86-D5FC-424D-8AF4-49B905B00CFD}">
      <dsp:nvSpPr>
        <dsp:cNvPr id="0" name=""/>
        <dsp:cNvSpPr/>
      </dsp:nvSpPr>
      <dsp:spPr>
        <a:xfrm>
          <a:off x="4659166" y="1017981"/>
          <a:ext cx="203197" cy="2031975"/>
        </a:xfrm>
        <a:custGeom>
          <a:avLst/>
          <a:gdLst/>
          <a:ahLst/>
          <a:cxnLst/>
          <a:rect l="0" t="0" r="0" b="0"/>
          <a:pathLst>
            <a:path>
              <a:moveTo>
                <a:pt x="0" y="0"/>
              </a:moveTo>
              <a:lnTo>
                <a:pt x="0" y="2031975"/>
              </a:lnTo>
              <a:lnTo>
                <a:pt x="203197" y="203197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17660B-8E07-485A-B87D-EA28DF2093DE}">
      <dsp:nvSpPr>
        <dsp:cNvPr id="0" name=""/>
        <dsp:cNvSpPr/>
      </dsp:nvSpPr>
      <dsp:spPr>
        <a:xfrm>
          <a:off x="4862363" y="2541962"/>
          <a:ext cx="3064853" cy="1015987"/>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6323450"/>
              <a:satOff val="30831"/>
              <a:lumOff val="-347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zh-CN" altLang="en-US" sz="2000" b="1" kern="1200" dirty="0">
              <a:solidFill>
                <a:srgbClr val="0000FF"/>
              </a:solidFill>
              <a:latin typeface="黑体" pitchFamily="49" charset="-122"/>
              <a:ea typeface="黑体" pitchFamily="49" charset="-122"/>
            </a:rPr>
            <a:t>胸廓完整性、呼吸肌、</a:t>
          </a:r>
          <a:endParaRPr lang="en-US" altLang="zh-CN" sz="2000" b="1" kern="1200" dirty="0">
            <a:solidFill>
              <a:srgbClr val="0000FF"/>
            </a:solidFill>
            <a:latin typeface="黑体" pitchFamily="49" charset="-122"/>
            <a:ea typeface="黑体" pitchFamily="49" charset="-122"/>
          </a:endParaRPr>
        </a:p>
        <a:p>
          <a:pPr lvl="0" algn="l" defTabSz="889000">
            <a:lnSpc>
              <a:spcPct val="90000"/>
            </a:lnSpc>
            <a:spcBef>
              <a:spcPct val="0"/>
            </a:spcBef>
            <a:spcAft>
              <a:spcPct val="35000"/>
            </a:spcAft>
          </a:pPr>
          <a:r>
            <a:rPr lang="zh-CN" altLang="en-US" sz="2000" b="1" kern="1200" dirty="0">
              <a:solidFill>
                <a:srgbClr val="0000FF"/>
              </a:solidFill>
              <a:latin typeface="黑体" pitchFamily="49" charset="-122"/>
              <a:ea typeface="黑体" pitchFamily="49" charset="-122"/>
            </a:rPr>
            <a:t>神经保护</a:t>
          </a:r>
        </a:p>
      </dsp:txBody>
      <dsp:txXfrm>
        <a:off x="4862363" y="2541962"/>
        <a:ext cx="3064853" cy="101598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02BD81-9E86-4A08-87F3-5F90B0163125}">
      <dsp:nvSpPr>
        <dsp:cNvPr id="0" name=""/>
        <dsp:cNvSpPr/>
      </dsp:nvSpPr>
      <dsp:spPr>
        <a:xfrm rot="5400000">
          <a:off x="-172566" y="173091"/>
          <a:ext cx="1150441" cy="805308"/>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b="1" kern="1200" dirty="0">
              <a:solidFill>
                <a:srgbClr val="0000FF"/>
              </a:solidFill>
            </a:rPr>
            <a:t>肿瘤</a:t>
          </a:r>
        </a:p>
      </dsp:txBody>
      <dsp:txXfrm rot="5400000">
        <a:off x="-172566" y="173091"/>
        <a:ext cx="1150441" cy="805308"/>
      </dsp:txXfrm>
    </dsp:sp>
    <dsp:sp modelId="{B7BAB69E-4FBF-42A7-BB82-9F382EBC6B90}">
      <dsp:nvSpPr>
        <dsp:cNvPr id="0" name=""/>
        <dsp:cNvSpPr/>
      </dsp:nvSpPr>
      <dsp:spPr>
        <a:xfrm rot="5400000">
          <a:off x="3979025" y="-3172052"/>
          <a:ext cx="747786" cy="71155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a:solidFill>
                <a:srgbClr val="0000FF"/>
              </a:solidFill>
            </a:rPr>
            <a:t>能够切除</a:t>
          </a:r>
        </a:p>
        <a:p>
          <a:pPr marL="228600" lvl="1" indent="-228600" algn="l" defTabSz="889000">
            <a:lnSpc>
              <a:spcPct val="90000"/>
            </a:lnSpc>
            <a:spcBef>
              <a:spcPct val="0"/>
            </a:spcBef>
            <a:spcAft>
              <a:spcPct val="15000"/>
            </a:spcAft>
            <a:buChar char="••"/>
          </a:pPr>
          <a:r>
            <a:rPr lang="zh-CN" altLang="en-US" sz="2000" b="1" kern="1200" dirty="0">
              <a:solidFill>
                <a:srgbClr val="0000FF"/>
              </a:solidFill>
            </a:rPr>
            <a:t>与周围组织解剖关系清楚</a:t>
          </a:r>
        </a:p>
      </dsp:txBody>
      <dsp:txXfrm rot="5400000">
        <a:off x="3979025" y="-3172052"/>
        <a:ext cx="747786" cy="7115571"/>
      </dsp:txXfrm>
    </dsp:sp>
    <dsp:sp modelId="{EC6464E8-A231-453C-9078-DDED361A1E62}">
      <dsp:nvSpPr>
        <dsp:cNvPr id="0" name=""/>
        <dsp:cNvSpPr/>
      </dsp:nvSpPr>
      <dsp:spPr>
        <a:xfrm rot="5400000">
          <a:off x="-172566" y="1096829"/>
          <a:ext cx="1150441" cy="805308"/>
        </a:xfrm>
        <a:prstGeom prst="chevron">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b="1" kern="1200" dirty="0"/>
            <a:t>病人</a:t>
          </a:r>
        </a:p>
      </dsp:txBody>
      <dsp:txXfrm rot="5400000">
        <a:off x="-172566" y="1096829"/>
        <a:ext cx="1150441" cy="805308"/>
      </dsp:txXfrm>
    </dsp:sp>
    <dsp:sp modelId="{FC2EDEE7-22EE-4F35-8F36-DB4797C99C61}">
      <dsp:nvSpPr>
        <dsp:cNvPr id="0" name=""/>
        <dsp:cNvSpPr/>
      </dsp:nvSpPr>
      <dsp:spPr>
        <a:xfrm rot="5400000">
          <a:off x="3989201" y="-2235112"/>
          <a:ext cx="747786" cy="71155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a:t>能够耐受（全身情况）</a:t>
          </a:r>
        </a:p>
        <a:p>
          <a:pPr marL="228600" lvl="1" indent="-228600" algn="l" defTabSz="889000">
            <a:lnSpc>
              <a:spcPct val="90000"/>
            </a:lnSpc>
            <a:spcBef>
              <a:spcPct val="0"/>
            </a:spcBef>
            <a:spcAft>
              <a:spcPct val="15000"/>
            </a:spcAft>
            <a:buChar char="••"/>
          </a:pPr>
          <a:r>
            <a:rPr lang="zh-CN" altLang="en-US" sz="2000" b="1" kern="1200" dirty="0"/>
            <a:t>远期生存</a:t>
          </a:r>
        </a:p>
      </dsp:txBody>
      <dsp:txXfrm rot="5400000">
        <a:off x="3989201" y="-2235112"/>
        <a:ext cx="747786" cy="7115571"/>
      </dsp:txXfrm>
    </dsp:sp>
    <dsp:sp modelId="{73A5F303-5F84-4E60-9AFA-1F5977569194}">
      <dsp:nvSpPr>
        <dsp:cNvPr id="0" name=""/>
        <dsp:cNvSpPr/>
      </dsp:nvSpPr>
      <dsp:spPr>
        <a:xfrm rot="5400000">
          <a:off x="-172566" y="2069599"/>
          <a:ext cx="1150441" cy="805308"/>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zh-CN" altLang="en-US" sz="2100" b="1" kern="1200" dirty="0"/>
            <a:t>医生</a:t>
          </a:r>
        </a:p>
      </dsp:txBody>
      <dsp:txXfrm rot="5400000">
        <a:off x="-172566" y="2069599"/>
        <a:ext cx="1150441" cy="805308"/>
      </dsp:txXfrm>
    </dsp:sp>
    <dsp:sp modelId="{51C816C6-A812-425E-8565-641F2FD40605}">
      <dsp:nvSpPr>
        <dsp:cNvPr id="0" name=""/>
        <dsp:cNvSpPr/>
      </dsp:nvSpPr>
      <dsp:spPr>
        <a:xfrm rot="5400000">
          <a:off x="3989201" y="-1286859"/>
          <a:ext cx="747786" cy="711557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zh-CN" altLang="en-US" sz="2000" b="1" kern="1200" dirty="0">
              <a:solidFill>
                <a:schemeClr val="accent2"/>
              </a:solidFill>
            </a:rPr>
            <a:t>安全性</a:t>
          </a:r>
        </a:p>
        <a:p>
          <a:pPr marL="228600" lvl="1" indent="-228600" algn="l" defTabSz="889000">
            <a:lnSpc>
              <a:spcPct val="90000"/>
            </a:lnSpc>
            <a:spcBef>
              <a:spcPct val="0"/>
            </a:spcBef>
            <a:spcAft>
              <a:spcPct val="15000"/>
            </a:spcAft>
            <a:buChar char="••"/>
          </a:pPr>
          <a:r>
            <a:rPr lang="zh-CN" altLang="en-US" sz="2000" b="1" kern="1200" dirty="0">
              <a:solidFill>
                <a:schemeClr val="accent2"/>
              </a:solidFill>
            </a:rPr>
            <a:t>手术的价值</a:t>
          </a:r>
        </a:p>
      </dsp:txBody>
      <dsp:txXfrm rot="5400000">
        <a:off x="3989201" y="-1286859"/>
        <a:ext cx="747786" cy="71155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802BD81-9E86-4A08-87F3-5F90B0163125}">
      <dsp:nvSpPr>
        <dsp:cNvPr id="0" name=""/>
        <dsp:cNvSpPr/>
      </dsp:nvSpPr>
      <dsp:spPr>
        <a:xfrm rot="5400000">
          <a:off x="-183828" y="184197"/>
          <a:ext cx="1225525" cy="857867"/>
        </a:xfrm>
        <a:prstGeom prst="chevron">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a:solidFill>
                <a:srgbClr val="0000FF"/>
              </a:solidFill>
            </a:rPr>
            <a:t>肿瘤</a:t>
          </a:r>
        </a:p>
      </dsp:txBody>
      <dsp:txXfrm rot="5400000">
        <a:off x="-183828" y="184197"/>
        <a:ext cx="1225525" cy="857867"/>
      </dsp:txXfrm>
    </dsp:sp>
    <dsp:sp modelId="{B7BAB69E-4FBF-42A7-BB82-9F382EBC6B90}">
      <dsp:nvSpPr>
        <dsp:cNvPr id="0" name=""/>
        <dsp:cNvSpPr/>
      </dsp:nvSpPr>
      <dsp:spPr>
        <a:xfrm rot="5400000">
          <a:off x="3980978" y="-3120788"/>
          <a:ext cx="796591" cy="7063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a:solidFill>
                <a:srgbClr val="0000FF"/>
              </a:solidFill>
            </a:rPr>
            <a:t>不能够切除</a:t>
          </a:r>
        </a:p>
        <a:p>
          <a:pPr marL="228600" lvl="1" indent="-228600" algn="l" defTabSz="933450">
            <a:lnSpc>
              <a:spcPct val="90000"/>
            </a:lnSpc>
            <a:spcBef>
              <a:spcPct val="0"/>
            </a:spcBef>
            <a:spcAft>
              <a:spcPct val="15000"/>
            </a:spcAft>
            <a:buChar char="••"/>
          </a:pPr>
          <a:r>
            <a:rPr lang="zh-CN" altLang="en-US" sz="2100" b="1" kern="1200" dirty="0">
              <a:solidFill>
                <a:srgbClr val="0000FF"/>
              </a:solidFill>
            </a:rPr>
            <a:t>与周围组织解剖关系不清楚</a:t>
          </a:r>
        </a:p>
      </dsp:txBody>
      <dsp:txXfrm rot="5400000">
        <a:off x="3980978" y="-3120788"/>
        <a:ext cx="796591" cy="7063012"/>
      </dsp:txXfrm>
    </dsp:sp>
    <dsp:sp modelId="{EC6464E8-A231-453C-9078-DDED361A1E62}">
      <dsp:nvSpPr>
        <dsp:cNvPr id="0" name=""/>
        <dsp:cNvSpPr/>
      </dsp:nvSpPr>
      <dsp:spPr>
        <a:xfrm rot="5400000">
          <a:off x="-183828" y="1183250"/>
          <a:ext cx="1225525" cy="857867"/>
        </a:xfrm>
        <a:prstGeom prst="chevron">
          <a:avLst/>
        </a:prstGeom>
        <a:gradFill rotWithShape="1">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a:ln w="9525" cap="flat" cmpd="sng" algn="ctr">
          <a:solidFill>
            <a:schemeClr val="dk1">
              <a:shade val="95000"/>
              <a:satMod val="105000"/>
            </a:schemeClr>
          </a:solidFill>
          <a:prstDash val="solid"/>
        </a:ln>
        <a:effectLst>
          <a:outerShdw blurRad="40000" dist="20000" dir="5400000" rotWithShape="0">
            <a:srgbClr val="000000">
              <a:alpha val="38000"/>
            </a:srgbClr>
          </a:outerShdw>
        </a:effectLst>
      </dsp:spPr>
      <dsp:style>
        <a:lnRef idx="1">
          <a:schemeClr val="dk1"/>
        </a:lnRef>
        <a:fillRef idx="2">
          <a:schemeClr val="dk1"/>
        </a:fillRef>
        <a:effectRef idx="1">
          <a:schemeClr val="dk1"/>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a:t>病人</a:t>
          </a:r>
        </a:p>
      </dsp:txBody>
      <dsp:txXfrm rot="5400000">
        <a:off x="-183828" y="1183250"/>
        <a:ext cx="1225525" cy="857867"/>
      </dsp:txXfrm>
    </dsp:sp>
    <dsp:sp modelId="{FC2EDEE7-22EE-4F35-8F36-DB4797C99C61}">
      <dsp:nvSpPr>
        <dsp:cNvPr id="0" name=""/>
        <dsp:cNvSpPr/>
      </dsp:nvSpPr>
      <dsp:spPr>
        <a:xfrm rot="5400000">
          <a:off x="3991078" y="-2107673"/>
          <a:ext cx="796591" cy="7063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a:t>不能够耐受</a:t>
          </a:r>
        </a:p>
        <a:p>
          <a:pPr marL="228600" lvl="1" indent="-228600" algn="l" defTabSz="933450">
            <a:lnSpc>
              <a:spcPct val="90000"/>
            </a:lnSpc>
            <a:spcBef>
              <a:spcPct val="0"/>
            </a:spcBef>
            <a:spcAft>
              <a:spcPct val="15000"/>
            </a:spcAft>
            <a:buChar char="••"/>
          </a:pPr>
          <a:r>
            <a:rPr lang="zh-CN" altLang="en-US" sz="2100" b="1" kern="1200" dirty="0"/>
            <a:t>有转移</a:t>
          </a:r>
        </a:p>
      </dsp:txBody>
      <dsp:txXfrm rot="5400000">
        <a:off x="3991078" y="-2107673"/>
        <a:ext cx="796591" cy="7063012"/>
      </dsp:txXfrm>
    </dsp:sp>
    <dsp:sp modelId="{73A5F303-5F84-4E60-9AFA-1F5977569194}">
      <dsp:nvSpPr>
        <dsp:cNvPr id="0" name=""/>
        <dsp:cNvSpPr/>
      </dsp:nvSpPr>
      <dsp:spPr>
        <a:xfrm rot="5400000">
          <a:off x="-183828" y="2234534"/>
          <a:ext cx="1225525" cy="85786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zh-CN" altLang="en-US" sz="2200" b="1" kern="1200" dirty="0"/>
            <a:t>医生</a:t>
          </a:r>
        </a:p>
      </dsp:txBody>
      <dsp:txXfrm rot="5400000">
        <a:off x="-183828" y="2234534"/>
        <a:ext cx="1225525" cy="857867"/>
      </dsp:txXfrm>
    </dsp:sp>
    <dsp:sp modelId="{51C816C6-A812-425E-8565-641F2FD40605}">
      <dsp:nvSpPr>
        <dsp:cNvPr id="0" name=""/>
        <dsp:cNvSpPr/>
      </dsp:nvSpPr>
      <dsp:spPr>
        <a:xfrm rot="5400000">
          <a:off x="3991078" y="-1082504"/>
          <a:ext cx="796591" cy="706301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zh-CN" altLang="en-US" sz="2100" b="1" kern="1200" dirty="0">
              <a:solidFill>
                <a:schemeClr val="accent2"/>
              </a:solidFill>
            </a:rPr>
            <a:t>风险高</a:t>
          </a:r>
        </a:p>
        <a:p>
          <a:pPr marL="228600" lvl="1" indent="-228600" algn="l" defTabSz="933450">
            <a:lnSpc>
              <a:spcPct val="90000"/>
            </a:lnSpc>
            <a:spcBef>
              <a:spcPct val="0"/>
            </a:spcBef>
            <a:spcAft>
              <a:spcPct val="15000"/>
            </a:spcAft>
            <a:buChar char="••"/>
          </a:pPr>
          <a:r>
            <a:rPr lang="zh-CN" altLang="en-US" sz="2100" b="1" kern="1200" dirty="0">
              <a:solidFill>
                <a:schemeClr val="accent2"/>
              </a:solidFill>
            </a:rPr>
            <a:t>手术无价值</a:t>
          </a:r>
        </a:p>
      </dsp:txBody>
      <dsp:txXfrm rot="5400000">
        <a:off x="3991078" y="-1082504"/>
        <a:ext cx="796591" cy="70630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宋体" pitchFamily="2" charset="-122"/>
              </a:defRPr>
            </a:lvl1pPr>
          </a:lstStyle>
          <a:p>
            <a:pPr>
              <a:defRPr/>
            </a:pPr>
            <a:endParaRPr lang="en-US" altLang="zh-CN"/>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ea typeface="宋体" pitchFamily="2" charset="-122"/>
              </a:defRPr>
            </a:lvl1pPr>
          </a:lstStyle>
          <a:p>
            <a:pPr>
              <a:defRPr/>
            </a:pPr>
            <a:fld id="{481EE139-9CC5-4B04-8531-D5D8624BA210}"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83C08998-B40C-4B5D-9ACF-BF5732561EA0}" type="slidenum">
              <a:rPr lang="en-US" altLang="zh-CN" smtClean="0">
                <a:latin typeface="Arial" pitchFamily="34" charset="0"/>
              </a:rPr>
              <a:pPr/>
              <a:t>2</a:t>
            </a:fld>
            <a:endParaRPr lang="en-US" altLang="zh-CN">
              <a:latin typeface="Arial"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55</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4058138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56</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3132205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59</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313220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60</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3132205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62</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2423998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63</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551305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74C0A89-FC07-41C2-913E-E7646802EF1A}" type="slidenum">
              <a:rPr lang="en-US" altLang="zh-CN" smtClean="0">
                <a:latin typeface="Arial" pitchFamily="34" charset="0"/>
              </a:rPr>
              <a:pPr/>
              <a:t>33</a:t>
            </a:fld>
            <a:endParaRPr lang="en-US" altLang="zh-CN">
              <a:latin typeface="Arial"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1912988D-833D-43DC-8C5E-D83847213AA5}" type="slidenum">
              <a:rPr lang="en-US" altLang="zh-CN" smtClean="0">
                <a:latin typeface="Arial" pitchFamily="34" charset="0"/>
              </a:rPr>
              <a:pPr/>
              <a:t>34</a:t>
            </a:fld>
            <a:endParaRPr lang="en-US" altLang="zh-CN">
              <a:latin typeface="Arial"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CN" altLang="zh-CN"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C73C9C9-A06A-4A8F-ACD3-FC7BA2569C7C}" type="slidenum">
              <a:rPr lang="en-US" altLang="zh-CN" smtClean="0">
                <a:latin typeface="Arial" pitchFamily="34" charset="0"/>
              </a:rPr>
              <a:pPr/>
              <a:t>35</a:t>
            </a:fld>
            <a:endParaRPr lang="en-US" altLang="zh-CN">
              <a:latin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zh-CN" altLang="zh-CN" dirty="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81EE139-9CC5-4B04-8531-D5D8624BA210}" type="slidenum">
              <a:rPr lang="en-US" altLang="zh-CN" smtClean="0"/>
              <a:pPr>
                <a:defRPr/>
              </a:pPr>
              <a:t>46</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0078409-FD44-4469-A6D7-562131C6378B}" type="slidenum">
              <a:rPr lang="en-US" altLang="zh-CN" smtClean="0">
                <a:latin typeface="Arial" pitchFamily="34" charset="0"/>
              </a:rPr>
              <a:pPr/>
              <a:t>47</a:t>
            </a:fld>
            <a:endParaRPr lang="en-US" altLang="zh-CN">
              <a:latin typeface="Arial" pitchFamily="34"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371397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48</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50</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62287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31B47E7-5F0E-467D-B120-8698AD0D58D4}" type="slidenum">
              <a:rPr lang="en-US" altLang="zh-CN" smtClean="0">
                <a:latin typeface="Arial" pitchFamily="34" charset="0"/>
              </a:rPr>
              <a:pPr/>
              <a:t>54</a:t>
            </a:fld>
            <a:endParaRPr lang="en-US" altLang="zh-CN">
              <a:latin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zh-CN" altLang="zh-CN">
              <a:latin typeface="Arial" pitchFamily="34" charset="0"/>
            </a:endParaRPr>
          </a:p>
        </p:txBody>
      </p:sp>
    </p:spTree>
    <p:extLst>
      <p:ext uri="{BB962C8B-B14F-4D97-AF65-F5344CB8AC3E}">
        <p14:creationId xmlns="" xmlns:p14="http://schemas.microsoft.com/office/powerpoint/2010/main" val="2317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3" y="1604"/>
              <a:ext cx="448"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1" y="1870"/>
              <a:ext cx="465"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49164"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4916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7EFCA5E-16DF-4F44-846C-46ED6981611E}"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0BCAE8F8-58E9-4324-98D7-D45FD280371F}"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4528E8F7-8938-41D4-BCF3-B3EF9B7BB2A6}"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6D0EB47A-CEF0-4346-8E63-AFD4F35FF4B7}"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397E1DB2-E3CA-430D-9845-19B527F4D69C}"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BEB6C5EB-AE43-443B-B751-2E04257A81EA}"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25B6F171-D3C0-443B-A3AD-722C971ED8A3}"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E742F93B-34B4-405F-B3EB-20FCF665C7CE}"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88F1334A-2910-472A-8B71-2C6375D8AE4D}"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9FCE442-A0BA-462A-A741-23E47533B48D}"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827B312-7D28-41B8-B3AC-B50968BFCAC4}"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4813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ea typeface="宋体" pitchFamily="2" charset="-122"/>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813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a typeface="+mn-ea"/>
              </a:defRPr>
            </a:lvl1pPr>
          </a:lstStyle>
          <a:p>
            <a:pPr>
              <a:defRPr/>
            </a:pPr>
            <a:endParaRPr lang="en-US" altLang="zh-CN"/>
          </a:p>
        </p:txBody>
      </p:sp>
      <p:sp>
        <p:nvSpPr>
          <p:cNvPr id="4814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a typeface="+mn-ea"/>
              </a:defRPr>
            </a:lvl1pPr>
          </a:lstStyle>
          <a:p>
            <a:pPr>
              <a:defRPr/>
            </a:pPr>
            <a:endParaRPr lang="en-US" altLang="zh-CN"/>
          </a:p>
        </p:txBody>
      </p:sp>
      <p:sp>
        <p:nvSpPr>
          <p:cNvPr id="4814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a typeface="+mn-ea"/>
              </a:defRPr>
            </a:lvl1pPr>
          </a:lstStyle>
          <a:p>
            <a:pPr>
              <a:defRPr/>
            </a:pPr>
            <a:fld id="{A2AEA70A-D5E7-415F-80C1-4677D0EE402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84"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hyperlink" Target="http://www.haodf.com/jibing/feiai.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2" Type="http://schemas.openxmlformats.org/officeDocument/2006/relationships/hyperlink" Target="http://www.haodf.com/jibing/feiai.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28.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43000" y="1219200"/>
            <a:ext cx="7772400" cy="1470025"/>
          </a:xfrm>
        </p:spPr>
        <p:txBody>
          <a:bodyPr/>
          <a:lstStyle/>
          <a:p>
            <a:pPr eaLnBrk="1" hangingPunct="1"/>
            <a:r>
              <a:rPr lang="zh-CN" altLang="en-US" sz="4800" b="1">
                <a:ea typeface="楷体_GB2312" pitchFamily="49" charset="-122"/>
              </a:rPr>
              <a:t>肺癌外科治疗进展</a:t>
            </a:r>
          </a:p>
        </p:txBody>
      </p:sp>
      <p:sp>
        <p:nvSpPr>
          <p:cNvPr id="3075" name="Rectangle 3"/>
          <p:cNvSpPr>
            <a:spLocks noGrp="1" noChangeArrowheads="1"/>
          </p:cNvSpPr>
          <p:nvPr>
            <p:ph type="subTitle" idx="1"/>
          </p:nvPr>
        </p:nvSpPr>
        <p:spPr>
          <a:xfrm>
            <a:off x="533400" y="4267200"/>
            <a:ext cx="8458200" cy="1752600"/>
          </a:xfrm>
        </p:spPr>
        <p:txBody>
          <a:bodyPr/>
          <a:lstStyle/>
          <a:p>
            <a:pPr eaLnBrk="1" hangingPunct="1"/>
            <a:r>
              <a:rPr lang="zh-CN" altLang="en-US" sz="3600" b="1" dirty="0" smtClean="0">
                <a:ea typeface="楷体_GB2312" pitchFamily="49" charset="-122"/>
              </a:rPr>
              <a:t>四川宝石花医院胸外科</a:t>
            </a:r>
            <a:endParaRPr lang="en-US" altLang="zh-CN" sz="3600" b="1" dirty="0" smtClean="0">
              <a:ea typeface="楷体_GB2312" pitchFamily="49" charset="-122"/>
            </a:endParaRPr>
          </a:p>
          <a:p>
            <a:pPr eaLnBrk="1" hangingPunct="1"/>
            <a:r>
              <a:rPr lang="zh-CN" altLang="en-US" sz="3600" b="1" smtClean="0">
                <a:ea typeface="楷体_GB2312" pitchFamily="49" charset="-122"/>
              </a:rPr>
              <a:t>李乃斌</a:t>
            </a:r>
            <a:endParaRPr lang="zh-CN" altLang="en-US" sz="3600" b="1" dirty="0">
              <a:ea typeface="楷体_GB2312"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CN" altLang="en-US" b="1">
                <a:latin typeface="宋体" pitchFamily="2" charset="-122"/>
              </a:rPr>
              <a:t>职业和环境接触</a:t>
            </a:r>
          </a:p>
        </p:txBody>
      </p:sp>
      <p:sp>
        <p:nvSpPr>
          <p:cNvPr id="11267" name="Rectangle 3"/>
          <p:cNvSpPr>
            <a:spLocks noGrp="1" noChangeArrowheads="1"/>
          </p:cNvSpPr>
          <p:nvPr>
            <p:ph type="body" idx="1"/>
          </p:nvPr>
        </p:nvSpPr>
        <p:spPr>
          <a:xfrm>
            <a:off x="152400" y="2057400"/>
            <a:ext cx="8991600" cy="4267200"/>
          </a:xfrm>
        </p:spPr>
        <p:txBody>
          <a:bodyPr/>
          <a:lstStyle/>
          <a:p>
            <a:pPr eaLnBrk="1" hangingPunct="1">
              <a:lnSpc>
                <a:spcPct val="130000"/>
              </a:lnSpc>
              <a:buFont typeface="Wingdings" pitchFamily="2" charset="2"/>
              <a:buNone/>
            </a:pPr>
            <a:r>
              <a:rPr lang="en-US" altLang="zh-CN" sz="2800"/>
              <a:t>          15%</a:t>
            </a:r>
            <a:r>
              <a:rPr lang="zh-CN" altLang="en-US" sz="2800"/>
              <a:t>的肺癌患者有环境和职业接触史，有足够证据证实以下</a:t>
            </a:r>
            <a:r>
              <a:rPr lang="en-US" altLang="zh-CN" sz="2800"/>
              <a:t>9</a:t>
            </a:r>
            <a:r>
              <a:rPr lang="zh-CN" altLang="en-US" sz="2800"/>
              <a:t>种工业成分增加肺癌的发生率：铝制品的副产品，砷，石棉，</a:t>
            </a:r>
            <a:r>
              <a:rPr lang="en-US" altLang="zh-CN" sz="2800"/>
              <a:t>bis-chloromethyl ether</a:t>
            </a:r>
            <a:r>
              <a:rPr lang="zh-CN" altLang="en-US" sz="2800"/>
              <a:t>，铬化合物，焦炭炉，芥子气，含镍的杂质，氯乙烯，长期接触铍，镉，硅，福尔马林等物质也会增加肺癌的发病率，另外，空气污染，特别是工业废气都是肺癌的高危因素。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zh-CN" altLang="en-US" b="1" dirty="0">
                <a:latin typeface="宋体" pitchFamily="2" charset="-122"/>
              </a:rPr>
              <a:t>电离辐射</a:t>
            </a:r>
          </a:p>
        </p:txBody>
      </p:sp>
      <p:sp>
        <p:nvSpPr>
          <p:cNvPr id="12291" name="Rectangle 3"/>
          <p:cNvSpPr>
            <a:spLocks noGrp="1" noChangeArrowheads="1"/>
          </p:cNvSpPr>
          <p:nvPr>
            <p:ph type="body" idx="1"/>
          </p:nvPr>
        </p:nvSpPr>
        <p:spPr>
          <a:xfrm>
            <a:off x="0" y="2743200"/>
            <a:ext cx="8991600" cy="2971800"/>
          </a:xfrm>
        </p:spPr>
        <p:txBody>
          <a:bodyPr/>
          <a:lstStyle/>
          <a:p>
            <a:pPr eaLnBrk="1" hangingPunct="1">
              <a:lnSpc>
                <a:spcPct val="130000"/>
              </a:lnSpc>
              <a:buFont typeface="Wingdings" pitchFamily="2" charset="2"/>
              <a:buNone/>
            </a:pPr>
            <a:r>
              <a:rPr lang="en-US" altLang="zh-CN" dirty="0"/>
              <a:t>         </a:t>
            </a:r>
            <a:r>
              <a:rPr lang="zh-CN" altLang="en-US" dirty="0"/>
              <a:t>铀和氟石矿工接触惰性气体氡气，衰变的铀副产品等，较其他人的肺癌发生率明显要高。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CN" altLang="en-US" b="1" dirty="0">
                <a:latin typeface="宋体" pitchFamily="2" charset="-122"/>
              </a:rPr>
              <a:t>肺部慢性感染</a:t>
            </a:r>
          </a:p>
        </p:txBody>
      </p:sp>
      <p:sp>
        <p:nvSpPr>
          <p:cNvPr id="13315" name="Rectangle 3"/>
          <p:cNvSpPr>
            <a:spLocks noGrp="1" noChangeArrowheads="1"/>
          </p:cNvSpPr>
          <p:nvPr>
            <p:ph type="body" idx="1"/>
          </p:nvPr>
        </p:nvSpPr>
        <p:spPr>
          <a:xfrm>
            <a:off x="0" y="2743200"/>
            <a:ext cx="8991600" cy="2971800"/>
          </a:xfrm>
        </p:spPr>
        <p:txBody>
          <a:bodyPr/>
          <a:lstStyle/>
          <a:p>
            <a:pPr eaLnBrk="1" hangingPunct="1">
              <a:lnSpc>
                <a:spcPct val="130000"/>
              </a:lnSpc>
              <a:buFont typeface="Wingdings" pitchFamily="2" charset="2"/>
              <a:buNone/>
            </a:pPr>
            <a:r>
              <a:rPr lang="en-US" altLang="zh-CN" dirty="0"/>
              <a:t>       </a:t>
            </a:r>
            <a:r>
              <a:rPr lang="zh-CN" altLang="en-US" dirty="0"/>
              <a:t>如肺结核，支气管扩张症等患者，支气管上皮在慢性感染过程中可能化生为鳞状上皮，终致癌变。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zh-CN" altLang="en-US"/>
              <a:t>内在因素</a:t>
            </a:r>
          </a:p>
        </p:txBody>
      </p:sp>
      <p:sp>
        <p:nvSpPr>
          <p:cNvPr id="14339" name="Rectangle 3"/>
          <p:cNvSpPr>
            <a:spLocks noGrp="1" noChangeArrowheads="1"/>
          </p:cNvSpPr>
          <p:nvPr>
            <p:ph type="body" idx="1"/>
          </p:nvPr>
        </p:nvSpPr>
        <p:spPr>
          <a:xfrm>
            <a:off x="304800" y="2362200"/>
            <a:ext cx="8421688" cy="2743200"/>
          </a:xfrm>
        </p:spPr>
        <p:txBody>
          <a:bodyPr/>
          <a:lstStyle/>
          <a:p>
            <a:pPr eaLnBrk="1" hangingPunct="1">
              <a:lnSpc>
                <a:spcPct val="150000"/>
              </a:lnSpc>
              <a:buFont typeface="Wingdings" pitchFamily="2" charset="2"/>
              <a:buNone/>
            </a:pPr>
            <a:r>
              <a:rPr lang="en-US" altLang="zh-CN"/>
              <a:t>        </a:t>
            </a:r>
            <a:r>
              <a:rPr lang="zh-CN" altLang="en-US" sz="2800"/>
              <a:t>家族，遗传和先天性因素以及免疫功能降低，代谢，内分泌功能失调等也可能是肺癌的高危因素。</a:t>
            </a:r>
            <a:r>
              <a:rPr lang="zh-CN" altLang="en-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CN" altLang="en-US"/>
              <a:t>大气污染</a:t>
            </a:r>
          </a:p>
        </p:txBody>
      </p:sp>
      <p:sp>
        <p:nvSpPr>
          <p:cNvPr id="5" name="TextBox 4"/>
          <p:cNvSpPr txBox="1"/>
          <p:nvPr/>
        </p:nvSpPr>
        <p:spPr>
          <a:xfrm>
            <a:off x="685800" y="2286000"/>
            <a:ext cx="3505200" cy="3477875"/>
          </a:xfrm>
          <a:prstGeom prst="rect">
            <a:avLst/>
          </a:prstGeom>
          <a:noFill/>
        </p:spPr>
        <p:txBody>
          <a:bodyPr wrap="square" rtlCol="0">
            <a:spAutoFit/>
          </a:bodyPr>
          <a:lstStyle/>
          <a:p>
            <a:r>
              <a:rPr lang="zh-CN" altLang="en-US" sz="2000" dirty="0"/>
              <a:t>工业发达国家肺癌的发病率高，城市比农村高，厂矿区比居住区高，主要原因是由于工业和交通发达地区，石油，煤和内燃机等燃烧后和沥青公路尘埃产生的含有苯并芘致癌烃等有害物质污染大气有关，调查材料说明大气中苯并芘浓度高的地区，肺癌的发病率也增高，大气污染与吸纸烟对肺癌的发病率可能互相促进或协同作用。 </a:t>
            </a:r>
          </a:p>
        </p:txBody>
      </p:sp>
      <p:pic>
        <p:nvPicPr>
          <p:cNvPr id="6" name="图片 5" descr="u=4185423420,3779689202&amp;fm=26&amp;gp=0.jpg"/>
          <p:cNvPicPr>
            <a:picLocks noChangeAspect="1"/>
          </p:cNvPicPr>
          <p:nvPr/>
        </p:nvPicPr>
        <p:blipFill>
          <a:blip r:embed="rId2" cstate="print"/>
          <a:stretch>
            <a:fillRect/>
          </a:stretch>
        </p:blipFill>
        <p:spPr>
          <a:xfrm>
            <a:off x="4495800" y="2438400"/>
            <a:ext cx="4191000" cy="27527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CN" altLang="en-US" sz="4800">
                <a:ea typeface="楷体_GB2312" pitchFamily="49" charset="-122"/>
              </a:rPr>
              <a:t>肺癌外科治疗理论上的进展</a:t>
            </a:r>
          </a:p>
        </p:txBody>
      </p:sp>
      <p:sp>
        <p:nvSpPr>
          <p:cNvPr id="16387" name="Rectangle 3"/>
          <p:cNvSpPr>
            <a:spLocks noGrp="1" noChangeArrowheads="1"/>
          </p:cNvSpPr>
          <p:nvPr>
            <p:ph type="body" idx="1"/>
          </p:nvPr>
        </p:nvSpPr>
        <p:spPr>
          <a:xfrm>
            <a:off x="609600" y="2057400"/>
            <a:ext cx="8001000" cy="4114800"/>
          </a:xfrm>
        </p:spPr>
        <p:txBody>
          <a:bodyPr/>
          <a:lstStyle/>
          <a:p>
            <a:pPr eaLnBrk="1" hangingPunct="1">
              <a:lnSpc>
                <a:spcPct val="130000"/>
              </a:lnSpc>
              <a:buFont typeface="Wingdings" pitchFamily="2" charset="2"/>
              <a:buNone/>
            </a:pPr>
            <a:r>
              <a:rPr lang="en-US" altLang="zh-CN"/>
              <a:t>   </a:t>
            </a:r>
            <a:r>
              <a:rPr lang="zh-CN" altLang="en-US" sz="2800">
                <a:ea typeface="楷体_GB2312" pitchFamily="49" charset="-122"/>
              </a:rPr>
              <a:t>肺癌外科治疗远期生存率不能提高的主要原因在于不能有效的早期发现、预防和治疗肺癌的亚临床转移和全身远处转移。肺癌是一种全身性疾病，因此，肺癌外科治疗加术前、术后化疗、放疗、免疫治疗等综合治疗已成为肺癌治疗全新理论和概念，并成为现代肺癌的基本治疗模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xfrm>
            <a:off x="381000" y="1600200"/>
            <a:ext cx="8382000" cy="5257800"/>
          </a:xfrm>
        </p:spPr>
        <p:txBody>
          <a:bodyPr/>
          <a:lstStyle/>
          <a:p>
            <a:pPr eaLnBrk="1" hangingPunct="1">
              <a:lnSpc>
                <a:spcPct val="130000"/>
              </a:lnSpc>
              <a:buFont typeface="Wingdings" pitchFamily="2" charset="2"/>
              <a:buNone/>
            </a:pPr>
            <a:endParaRPr lang="en-US" altLang="zh-CN" sz="2400" dirty="0">
              <a:latin typeface="宋体" pitchFamily="2" charset="-122"/>
            </a:endParaRPr>
          </a:p>
          <a:p>
            <a:pPr eaLnBrk="1" hangingPunct="1">
              <a:lnSpc>
                <a:spcPct val="130000"/>
              </a:lnSpc>
            </a:pPr>
            <a:r>
              <a:rPr lang="zh-CN" altLang="en-US" sz="2400" dirty="0">
                <a:latin typeface="楷体_GB2312" pitchFamily="49" charset="-122"/>
                <a:ea typeface="楷体_GB2312" pitchFamily="49" charset="-122"/>
              </a:rPr>
              <a:t>通过对局部肿瘤和局部淋巴结的减灭，可以增加肺癌完全性切除的机会，减少术中肿瘤播散的机会</a:t>
            </a:r>
          </a:p>
          <a:p>
            <a:pPr eaLnBrk="1" hangingPunct="1">
              <a:lnSpc>
                <a:spcPct val="130000"/>
              </a:lnSpc>
            </a:pPr>
            <a:r>
              <a:rPr lang="zh-CN" altLang="en-US" sz="2400" dirty="0">
                <a:latin typeface="楷体_GB2312" pitchFamily="49" charset="-122"/>
                <a:ea typeface="楷体_GB2312" pitchFamily="49" charset="-122"/>
              </a:rPr>
              <a:t>降低肺癌的</a:t>
            </a:r>
            <a:r>
              <a:rPr lang="en-US" altLang="zh-CN" sz="2400" dirty="0">
                <a:latin typeface="楷体_GB2312" pitchFamily="49" charset="-122"/>
                <a:ea typeface="楷体_GB2312" pitchFamily="49" charset="-122"/>
              </a:rPr>
              <a:t>T</a:t>
            </a:r>
            <a:r>
              <a:rPr lang="zh-CN" altLang="en-US" sz="2400" dirty="0">
                <a:latin typeface="楷体_GB2312" pitchFamily="49" charset="-122"/>
                <a:ea typeface="楷体_GB2312" pitchFamily="49" charset="-122"/>
              </a:rPr>
              <a:t>和</a:t>
            </a:r>
            <a:r>
              <a:rPr lang="en-US" altLang="zh-CN" sz="2400" dirty="0">
                <a:latin typeface="楷体_GB2312" pitchFamily="49" charset="-122"/>
                <a:ea typeface="楷体_GB2312" pitchFamily="49" charset="-122"/>
              </a:rPr>
              <a:t>N</a:t>
            </a:r>
            <a:r>
              <a:rPr lang="zh-CN" altLang="en-US" sz="2400" dirty="0">
                <a:latin typeface="楷体_GB2312" pitchFamily="49" charset="-122"/>
                <a:ea typeface="楷体_GB2312" pitchFamily="49" charset="-122"/>
              </a:rPr>
              <a:t>分期</a:t>
            </a:r>
            <a:endParaRPr lang="zh-CN" altLang="en-US" b="1"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消灭可能存在于患者体内的微转移</a:t>
            </a:r>
            <a:endParaRPr lang="zh-CN" altLang="en-US" b="1"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有助于客观评价肺癌对化疗的敏感性，从而确定有效的化疗药物</a:t>
            </a:r>
            <a:endParaRPr lang="zh-CN" altLang="en-US"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新辅助化疗后，通过手术切除化疗后残留的肺癌组织和转移淋巴结，可消除肺癌多耐药和肺癌复发转移的根源</a:t>
            </a:r>
          </a:p>
        </p:txBody>
      </p:sp>
      <p:sp>
        <p:nvSpPr>
          <p:cNvPr id="18435" name="Rectangle 3"/>
          <p:cNvSpPr>
            <a:spLocks noGrp="1" noChangeArrowheads="1"/>
          </p:cNvSpPr>
          <p:nvPr>
            <p:ph type="title"/>
          </p:nvPr>
        </p:nvSpPr>
        <p:spPr>
          <a:xfrm>
            <a:off x="1066800" y="0"/>
            <a:ext cx="7793038" cy="1462088"/>
          </a:xfrm>
          <a:noFill/>
        </p:spPr>
        <p:txBody>
          <a:bodyPr/>
          <a:lstStyle/>
          <a:p>
            <a:pPr eaLnBrk="1" hangingPunct="1"/>
            <a:r>
              <a:rPr lang="zh-CN" altLang="en-US">
                <a:latin typeface="楷体_GB2312" pitchFamily="49" charset="-122"/>
                <a:ea typeface="楷体_GB2312" pitchFamily="49" charset="-122"/>
              </a:rPr>
              <a:t>术前新辅助化疗的优点</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524000"/>
            <a:ext cx="8382000" cy="4724400"/>
          </a:xfrm>
        </p:spPr>
        <p:txBody>
          <a:bodyPr/>
          <a:lstStyle/>
          <a:p>
            <a:pPr eaLnBrk="1" hangingPunct="1">
              <a:lnSpc>
                <a:spcPct val="130000"/>
              </a:lnSpc>
              <a:buFont typeface="Wingdings" pitchFamily="2" charset="2"/>
              <a:buNone/>
            </a:pPr>
            <a:endParaRPr lang="en-US" altLang="zh-CN" sz="2000" dirty="0">
              <a:latin typeface="宋体" pitchFamily="2" charset="-122"/>
            </a:endParaRPr>
          </a:p>
          <a:p>
            <a:pPr eaLnBrk="1" hangingPunct="1">
              <a:lnSpc>
                <a:spcPct val="130000"/>
              </a:lnSpc>
              <a:buFont typeface="Wingdings" pitchFamily="2" charset="2"/>
              <a:buNone/>
            </a:pPr>
            <a:endParaRPr lang="zh-CN" altLang="en-US" sz="2400" dirty="0">
              <a:latin typeface="楷体_GB2312" pitchFamily="49" charset="-122"/>
              <a:ea typeface="楷体_GB2312" pitchFamily="49" charset="-122"/>
            </a:endParaRPr>
          </a:p>
          <a:p>
            <a:pPr eaLnBrk="1" hangingPunct="1">
              <a:lnSpc>
                <a:spcPct val="80000"/>
              </a:lnSpc>
              <a:buFont typeface="Wingdings" pitchFamily="2" charset="2"/>
              <a:buNone/>
            </a:pPr>
            <a:endParaRPr lang="en-US" altLang="zh-CN" sz="2000" dirty="0">
              <a:latin typeface="宋体" pitchFamily="2" charset="-122"/>
            </a:endParaRPr>
          </a:p>
        </p:txBody>
      </p:sp>
      <p:sp>
        <p:nvSpPr>
          <p:cNvPr id="17411" name="Rectangle 5"/>
          <p:cNvSpPr>
            <a:spLocks noGrp="1" noChangeArrowheads="1"/>
          </p:cNvSpPr>
          <p:nvPr>
            <p:ph type="title"/>
          </p:nvPr>
        </p:nvSpPr>
        <p:spPr>
          <a:xfrm>
            <a:off x="533400" y="228600"/>
            <a:ext cx="7793038" cy="1462088"/>
          </a:xfrm>
          <a:noFill/>
        </p:spPr>
        <p:txBody>
          <a:bodyPr/>
          <a:lstStyle/>
          <a:p>
            <a:pPr eaLnBrk="1" hangingPunct="1"/>
            <a:r>
              <a:rPr lang="en-US" altLang="zh-CN" sz="6000"/>
              <a:t> </a:t>
            </a:r>
            <a:r>
              <a:rPr lang="zh-CN" altLang="en-US" sz="4000">
                <a:latin typeface="楷体_GB2312" pitchFamily="49" charset="-122"/>
                <a:ea typeface="楷体_GB2312" pitchFamily="49" charset="-122"/>
              </a:rPr>
              <a:t>一</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非小细胞肺癌</a:t>
            </a:r>
            <a:r>
              <a:rPr lang="en-US" altLang="zh-CN" sz="4000">
                <a:latin typeface="楷体_GB2312" pitchFamily="49" charset="-122"/>
                <a:ea typeface="楷体_GB2312" pitchFamily="49" charset="-122"/>
              </a:rPr>
              <a:t>(NSCLC)</a:t>
            </a:r>
            <a:r>
              <a:rPr lang="zh-CN" altLang="en-US" sz="4000">
                <a:latin typeface="楷体_GB2312" pitchFamily="49" charset="-122"/>
                <a:ea typeface="楷体_GB2312" pitchFamily="49" charset="-122"/>
              </a:rPr>
              <a:t>的治疗</a:t>
            </a:r>
          </a:p>
        </p:txBody>
      </p:sp>
      <p:graphicFrame>
        <p:nvGraphicFramePr>
          <p:cNvPr id="4" name="图示 3"/>
          <p:cNvGraphicFramePr/>
          <p:nvPr/>
        </p:nvGraphicFramePr>
        <p:xfrm>
          <a:off x="609600" y="2362200"/>
          <a:ext cx="8064896"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1524000"/>
            <a:ext cx="8382000" cy="4724400"/>
          </a:xfrm>
        </p:spPr>
        <p:txBody>
          <a:bodyPr/>
          <a:lstStyle/>
          <a:p>
            <a:pPr eaLnBrk="1" hangingPunct="1">
              <a:lnSpc>
                <a:spcPct val="130000"/>
              </a:lnSpc>
              <a:buFont typeface="Wingdings" pitchFamily="2" charset="2"/>
              <a:buNone/>
            </a:pPr>
            <a:endParaRPr lang="en-US" altLang="zh-CN" sz="1800" dirty="0">
              <a:latin typeface="宋体" pitchFamily="2" charset="-122"/>
            </a:endParaRPr>
          </a:p>
          <a:p>
            <a:pPr eaLnBrk="1" hangingPunct="1">
              <a:lnSpc>
                <a:spcPct val="130000"/>
              </a:lnSpc>
              <a:buFont typeface="Wingdings" pitchFamily="2" charset="2"/>
              <a:buNone/>
            </a:pPr>
            <a:endParaRPr lang="zh-CN" altLang="en-US" sz="1800" dirty="0">
              <a:latin typeface="楷体_GB2312" pitchFamily="49" charset="-122"/>
              <a:ea typeface="楷体_GB2312" pitchFamily="49" charset="-122"/>
            </a:endParaRPr>
          </a:p>
          <a:p>
            <a:pPr eaLnBrk="1" hangingPunct="1">
              <a:lnSpc>
                <a:spcPct val="80000"/>
              </a:lnSpc>
              <a:buFont typeface="Wingdings" pitchFamily="2" charset="2"/>
              <a:buNone/>
            </a:pPr>
            <a:endParaRPr lang="en-US" altLang="zh-CN" sz="1800" dirty="0">
              <a:latin typeface="宋体" pitchFamily="2" charset="-122"/>
            </a:endParaRPr>
          </a:p>
        </p:txBody>
      </p:sp>
      <p:sp>
        <p:nvSpPr>
          <p:cNvPr id="17411" name="Rectangle 5"/>
          <p:cNvSpPr>
            <a:spLocks noGrp="1" noChangeArrowheads="1"/>
          </p:cNvSpPr>
          <p:nvPr>
            <p:ph type="title"/>
          </p:nvPr>
        </p:nvSpPr>
        <p:spPr>
          <a:xfrm>
            <a:off x="533400" y="228600"/>
            <a:ext cx="7793038" cy="1462088"/>
          </a:xfrm>
          <a:noFill/>
        </p:spPr>
        <p:txBody>
          <a:bodyPr/>
          <a:lstStyle/>
          <a:p>
            <a:pPr eaLnBrk="1" hangingPunct="1"/>
            <a:r>
              <a:rPr lang="en-US" altLang="zh-CN" sz="6000"/>
              <a:t> </a:t>
            </a:r>
            <a:r>
              <a:rPr lang="zh-CN" altLang="en-US" sz="4000">
                <a:latin typeface="楷体_GB2312" pitchFamily="49" charset="-122"/>
                <a:ea typeface="楷体_GB2312" pitchFamily="49" charset="-122"/>
              </a:rPr>
              <a:t>一</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非小细胞肺癌</a:t>
            </a:r>
            <a:r>
              <a:rPr lang="en-US" altLang="zh-CN" sz="4000">
                <a:latin typeface="楷体_GB2312" pitchFamily="49" charset="-122"/>
                <a:ea typeface="楷体_GB2312" pitchFamily="49" charset="-122"/>
              </a:rPr>
              <a:t>(NSCLC)</a:t>
            </a:r>
            <a:r>
              <a:rPr lang="zh-CN" altLang="en-US" sz="4000">
                <a:latin typeface="楷体_GB2312" pitchFamily="49" charset="-122"/>
                <a:ea typeface="楷体_GB2312" pitchFamily="49" charset="-122"/>
              </a:rPr>
              <a:t>的治疗</a:t>
            </a:r>
          </a:p>
        </p:txBody>
      </p:sp>
      <p:graphicFrame>
        <p:nvGraphicFramePr>
          <p:cNvPr id="4" name="图示 3"/>
          <p:cNvGraphicFramePr/>
          <p:nvPr/>
        </p:nvGraphicFramePr>
        <p:xfrm>
          <a:off x="533400" y="2743200"/>
          <a:ext cx="7920880" cy="30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5800" y="6248400"/>
            <a:ext cx="7924800" cy="369332"/>
          </a:xfrm>
          <a:prstGeom prst="rect">
            <a:avLst/>
          </a:prstGeom>
          <a:noFill/>
        </p:spPr>
        <p:txBody>
          <a:bodyPr wrap="square" rtlCol="0">
            <a:spAutoFit/>
          </a:bodyPr>
          <a:lstStyle/>
          <a:p>
            <a:endParaRPr lang="zh-CN" altLang="en-US" dirty="0"/>
          </a:p>
        </p:txBody>
      </p:sp>
      <p:sp>
        <p:nvSpPr>
          <p:cNvPr id="6" name="矩形 3"/>
          <p:cNvSpPr>
            <a:spLocks noChangeArrowheads="1"/>
          </p:cNvSpPr>
          <p:nvPr/>
        </p:nvSpPr>
        <p:spPr bwMode="auto">
          <a:xfrm>
            <a:off x="609600" y="5867400"/>
            <a:ext cx="7848600" cy="401637"/>
          </a:xfrm>
          <a:prstGeom prst="rect">
            <a:avLst/>
          </a:prstGeom>
          <a:noFill/>
          <a:ln w="9525">
            <a:noFill/>
            <a:miter lim="800000"/>
            <a:headEnd/>
            <a:tailEnd/>
          </a:ln>
        </p:spPr>
        <p:txBody>
          <a:bodyPr>
            <a:spAutoFit/>
          </a:bodyPr>
          <a:lstStyle/>
          <a:p>
            <a:r>
              <a:rPr lang="zh-CN" altLang="en-US" sz="2000" b="1" u="sng" dirty="0">
                <a:latin typeface="黑体" pitchFamily="49" charset="-122"/>
                <a:ea typeface="黑体" pitchFamily="49" charset="-122"/>
              </a:rPr>
              <a:t>肺癌的治疗方法中除</a:t>
            </a:r>
            <a:r>
              <a:rPr lang="en-US" altLang="zh-CN" sz="2000" b="1" u="sng" dirty="0" err="1">
                <a:latin typeface="黑体" pitchFamily="49" charset="-122"/>
                <a:ea typeface="黑体" pitchFamily="49" charset="-122"/>
              </a:rPr>
              <a:t>Ⅲb</a:t>
            </a:r>
            <a:r>
              <a:rPr lang="zh-CN" altLang="en-US" sz="2000" b="1" u="sng" dirty="0">
                <a:latin typeface="黑体" pitchFamily="49" charset="-122"/>
                <a:ea typeface="黑体" pitchFamily="49" charset="-122"/>
              </a:rPr>
              <a:t>及</a:t>
            </a:r>
            <a:r>
              <a:rPr lang="en-US" altLang="zh-CN" sz="2000" b="1" u="sng" dirty="0">
                <a:latin typeface="黑体" pitchFamily="49" charset="-122"/>
                <a:ea typeface="黑体" pitchFamily="49" charset="-122"/>
              </a:rPr>
              <a:t>Ⅳ</a:t>
            </a:r>
            <a:r>
              <a:rPr lang="zh-CN" altLang="en-US" sz="2000" b="1" u="sng" dirty="0">
                <a:latin typeface="黑体" pitchFamily="49" charset="-122"/>
                <a:ea typeface="黑体" pitchFamily="49" charset="-122"/>
              </a:rPr>
              <a:t>期外应以手术治疗或争取手术治疗为主</a:t>
            </a:r>
          </a:p>
        </p:txBody>
      </p:sp>
      <p:sp>
        <p:nvSpPr>
          <p:cNvPr id="8" name="TextBox 7"/>
          <p:cNvSpPr txBox="1"/>
          <p:nvPr/>
        </p:nvSpPr>
        <p:spPr>
          <a:xfrm>
            <a:off x="533400" y="2057400"/>
            <a:ext cx="7086600" cy="646331"/>
          </a:xfrm>
          <a:prstGeom prst="rect">
            <a:avLst/>
          </a:prstGeom>
          <a:noFill/>
        </p:spPr>
        <p:txBody>
          <a:bodyPr wrap="square" rtlCol="0">
            <a:spAutoFit/>
          </a:bodyPr>
          <a:lstStyle/>
          <a:p>
            <a:r>
              <a:rPr lang="zh-CN" altLang="en-US" b="1" dirty="0">
                <a:latin typeface="黑体" pitchFamily="49" charset="-122"/>
                <a:ea typeface="黑体" pitchFamily="49" charset="-122"/>
              </a:rPr>
              <a:t>肺癌外科治疗的适应症</a:t>
            </a:r>
          </a:p>
          <a:p>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2133600"/>
            <a:ext cx="8382000" cy="4724400"/>
          </a:xfrm>
        </p:spPr>
        <p:txBody>
          <a:bodyPr/>
          <a:lstStyle/>
          <a:p>
            <a:pPr>
              <a:lnSpc>
                <a:spcPct val="150000"/>
              </a:lnSpc>
            </a:pPr>
            <a:r>
              <a:rPr lang="zh-CN" altLang="en-US" sz="1800" b="1" dirty="0">
                <a:latin typeface="黑体" pitchFamily="49" charset="-122"/>
                <a:ea typeface="黑体" pitchFamily="49" charset="-122"/>
              </a:rPr>
              <a:t>手术适应证</a:t>
            </a:r>
            <a:r>
              <a:rPr lang="zh-CN" altLang="en-US" sz="1800" dirty="0"/>
              <a:t>。</a:t>
            </a:r>
          </a:p>
          <a:p>
            <a:pPr>
              <a:lnSpc>
                <a:spcPct val="150000"/>
              </a:lnSpc>
            </a:pPr>
            <a:r>
              <a:rPr lang="en-US" altLang="zh-CN" sz="1800" dirty="0"/>
              <a:t>Ⅰ</a:t>
            </a:r>
            <a:r>
              <a:rPr lang="zh-CN" altLang="en-US" sz="1800" dirty="0"/>
              <a:t>、</a:t>
            </a:r>
            <a:r>
              <a:rPr lang="en-US" altLang="zh-CN" sz="1800" dirty="0"/>
              <a:t>Ⅱ</a:t>
            </a:r>
            <a:r>
              <a:rPr lang="zh-CN" altLang="en-US" sz="1800" dirty="0"/>
              <a:t>期和部分</a:t>
            </a:r>
            <a:r>
              <a:rPr lang="en-US" altLang="zh-CN" sz="1800" dirty="0" err="1"/>
              <a:t>Ⅲa</a:t>
            </a:r>
            <a:r>
              <a:rPr lang="zh-CN" altLang="en-US" sz="1800" dirty="0"/>
              <a:t>期（</a:t>
            </a:r>
            <a:r>
              <a:rPr lang="en-US" altLang="zh-CN" sz="1800" dirty="0"/>
              <a:t>T</a:t>
            </a:r>
            <a:r>
              <a:rPr lang="en-US" altLang="zh-CN" sz="1800" baseline="-25000" dirty="0"/>
              <a:t>3</a:t>
            </a:r>
            <a:r>
              <a:rPr lang="en-US" altLang="zh-CN" sz="1800" dirty="0"/>
              <a:t>N</a:t>
            </a:r>
            <a:r>
              <a:rPr lang="en-US" altLang="zh-CN" sz="1800" baseline="-25000" dirty="0"/>
              <a:t>1-2M0</a:t>
            </a:r>
            <a:r>
              <a:rPr lang="en-US" altLang="zh-CN" sz="1800" dirty="0"/>
              <a:t>;T</a:t>
            </a:r>
            <a:r>
              <a:rPr lang="en-US" altLang="zh-CN" sz="1800" baseline="-25000" dirty="0"/>
              <a:t>1-2</a:t>
            </a:r>
            <a:r>
              <a:rPr lang="en-US" altLang="zh-CN" sz="1800" dirty="0"/>
              <a:t>N</a:t>
            </a:r>
            <a:r>
              <a:rPr lang="en-US" altLang="zh-CN" sz="1800" baseline="-25000" dirty="0"/>
              <a:t>2</a:t>
            </a:r>
            <a:r>
              <a:rPr lang="en-US" altLang="zh-CN" sz="1800" dirty="0"/>
              <a:t>M</a:t>
            </a:r>
            <a:r>
              <a:rPr lang="en-US" altLang="zh-CN" sz="1800" baseline="-25000" dirty="0"/>
              <a:t>0</a:t>
            </a:r>
            <a:r>
              <a:rPr lang="zh-CN" altLang="en-US" sz="1800" dirty="0"/>
              <a:t>；</a:t>
            </a:r>
            <a:r>
              <a:rPr lang="en-US" altLang="zh-CN" sz="1800" dirty="0"/>
              <a:t>T</a:t>
            </a:r>
            <a:r>
              <a:rPr lang="en-US" altLang="zh-CN" sz="1800" baseline="-25000" dirty="0"/>
              <a:t>4</a:t>
            </a:r>
            <a:r>
              <a:rPr lang="en-US" altLang="zh-CN" sz="1800" dirty="0"/>
              <a:t>N</a:t>
            </a:r>
            <a:r>
              <a:rPr lang="en-US" altLang="zh-CN" sz="1800" baseline="-25000" dirty="0"/>
              <a:t>0-1M0</a:t>
            </a:r>
            <a:r>
              <a:rPr lang="zh-CN" altLang="en-US" sz="1800" dirty="0"/>
              <a:t>可完全性切除）非小细胞</a:t>
            </a:r>
            <a:r>
              <a:rPr lang="zh-CN" altLang="en-US" sz="1800" dirty="0">
                <a:hlinkClick r:id="rId2"/>
              </a:rPr>
              <a:t>肺癌</a:t>
            </a:r>
            <a:r>
              <a:rPr lang="zh-CN" altLang="en-US" sz="1800" dirty="0"/>
              <a:t>和部分小细胞</a:t>
            </a:r>
            <a:r>
              <a:rPr lang="zh-CN" altLang="en-US" sz="1800" dirty="0">
                <a:hlinkClick r:id="rId2"/>
              </a:rPr>
              <a:t>肺癌</a:t>
            </a:r>
            <a:r>
              <a:rPr lang="zh-CN" altLang="en-US" sz="1800" dirty="0"/>
              <a:t>（</a:t>
            </a:r>
            <a:r>
              <a:rPr lang="en-US" altLang="zh-CN" sz="1800" dirty="0"/>
              <a:t>T</a:t>
            </a:r>
            <a:r>
              <a:rPr lang="en-US" altLang="zh-CN" sz="1800" baseline="-25000" dirty="0"/>
              <a:t>1-2</a:t>
            </a:r>
            <a:r>
              <a:rPr lang="en-US" altLang="zh-CN" sz="1800" dirty="0"/>
              <a:t>N</a:t>
            </a:r>
            <a:r>
              <a:rPr lang="en-US" altLang="zh-CN" sz="1800" baseline="-25000" dirty="0"/>
              <a:t>0</a:t>
            </a:r>
            <a:r>
              <a:rPr lang="zh-CN" altLang="en-US" sz="1800" baseline="-25000" dirty="0"/>
              <a:t>～</a:t>
            </a:r>
            <a:r>
              <a:rPr lang="en-US" altLang="zh-CN" sz="1800" baseline="-25000" dirty="0"/>
              <a:t>1</a:t>
            </a:r>
            <a:r>
              <a:rPr lang="en-US" altLang="zh-CN" sz="1800" dirty="0"/>
              <a:t>M</a:t>
            </a:r>
            <a:r>
              <a:rPr lang="en-US" altLang="zh-CN" sz="1800" baseline="-25000" dirty="0"/>
              <a:t>0</a:t>
            </a:r>
            <a:r>
              <a:rPr lang="zh-CN" altLang="en-US" sz="1800" dirty="0"/>
              <a:t>）。</a:t>
            </a:r>
          </a:p>
          <a:p>
            <a:pPr>
              <a:lnSpc>
                <a:spcPct val="150000"/>
              </a:lnSpc>
            </a:pPr>
            <a:r>
              <a:rPr lang="zh-CN" altLang="en-US" sz="1800" dirty="0"/>
              <a:t>经新辅助治疗（化疗或化疗加放疗）后有效的</a:t>
            </a:r>
            <a:r>
              <a:rPr lang="en-US" altLang="zh-CN" sz="1800" dirty="0"/>
              <a:t>N</a:t>
            </a:r>
            <a:r>
              <a:rPr lang="en-US" altLang="zh-CN" sz="1800" baseline="-25000" dirty="0"/>
              <a:t>2</a:t>
            </a:r>
            <a:r>
              <a:rPr lang="zh-CN" altLang="en-US" sz="1800" dirty="0"/>
              <a:t>期非小细胞</a:t>
            </a:r>
            <a:r>
              <a:rPr lang="zh-CN" altLang="en-US" sz="1800" dirty="0">
                <a:hlinkClick r:id="rId2"/>
              </a:rPr>
              <a:t>肺癌</a:t>
            </a:r>
            <a:r>
              <a:rPr lang="zh-CN" altLang="en-US" sz="1800" dirty="0"/>
              <a:t>。</a:t>
            </a:r>
          </a:p>
          <a:p>
            <a:pPr>
              <a:lnSpc>
                <a:spcPct val="150000"/>
              </a:lnSpc>
            </a:pPr>
            <a:r>
              <a:rPr lang="zh-CN" altLang="en-US" sz="1800" dirty="0"/>
              <a:t>部分</a:t>
            </a:r>
            <a:r>
              <a:rPr lang="en-US" altLang="zh-CN" sz="1800" dirty="0" err="1"/>
              <a:t>Ⅲb</a:t>
            </a:r>
            <a:r>
              <a:rPr lang="zh-CN" altLang="en-US" sz="1800" dirty="0"/>
              <a:t>期非小细胞</a:t>
            </a:r>
            <a:r>
              <a:rPr lang="zh-CN" altLang="en-US" sz="1800" dirty="0">
                <a:hlinkClick r:id="rId2"/>
              </a:rPr>
              <a:t>肺癌</a:t>
            </a:r>
            <a:r>
              <a:rPr lang="zh-CN" altLang="en-US" sz="1800" dirty="0"/>
              <a:t>（</a:t>
            </a:r>
            <a:r>
              <a:rPr lang="en-US" altLang="zh-CN" sz="1800" dirty="0"/>
              <a:t>T</a:t>
            </a:r>
            <a:r>
              <a:rPr lang="en-US" altLang="zh-CN" sz="1800" baseline="-25000" dirty="0"/>
              <a:t>4</a:t>
            </a:r>
            <a:r>
              <a:rPr lang="en-US" altLang="zh-CN" sz="1800" dirty="0"/>
              <a:t>N</a:t>
            </a:r>
            <a:r>
              <a:rPr lang="en-US" altLang="zh-CN" sz="1800" baseline="-25000" dirty="0"/>
              <a:t>0-1M0</a:t>
            </a:r>
            <a:r>
              <a:rPr lang="zh-CN" altLang="en-US" sz="1800" dirty="0"/>
              <a:t>）如能局部完全切除肿瘤者，包括侵犯上腔静脉、其他毗邻大血管、心房、隆凸等。</a:t>
            </a:r>
          </a:p>
          <a:p>
            <a:pPr>
              <a:lnSpc>
                <a:spcPct val="150000"/>
              </a:lnSpc>
            </a:pPr>
            <a:r>
              <a:rPr lang="zh-CN" altLang="en-US" sz="1800" dirty="0"/>
              <a:t>部分</a:t>
            </a:r>
            <a:r>
              <a:rPr lang="en-US" altLang="zh-CN" sz="1800" dirty="0"/>
              <a:t>Ⅳ</a:t>
            </a:r>
            <a:r>
              <a:rPr lang="zh-CN" altLang="en-US" sz="1800" dirty="0"/>
              <a:t>期非小细胞</a:t>
            </a:r>
            <a:r>
              <a:rPr lang="zh-CN" altLang="en-US" sz="1800" dirty="0">
                <a:hlinkClick r:id="rId2"/>
              </a:rPr>
              <a:t>肺癌</a:t>
            </a:r>
            <a:r>
              <a:rPr lang="zh-CN" altLang="en-US" sz="1800" dirty="0"/>
              <a:t>，有单发对侧肺转移，单发脑或肾上腺转移者。</a:t>
            </a:r>
          </a:p>
          <a:p>
            <a:pPr>
              <a:lnSpc>
                <a:spcPct val="150000"/>
              </a:lnSpc>
            </a:pPr>
            <a:r>
              <a:rPr lang="zh-CN" altLang="en-US" sz="1800" dirty="0"/>
              <a:t>临床高度怀疑</a:t>
            </a:r>
            <a:r>
              <a:rPr lang="zh-CN" altLang="en-US" sz="1800" dirty="0">
                <a:hlinkClick r:id="rId2"/>
              </a:rPr>
              <a:t>肺癌</a:t>
            </a:r>
            <a:r>
              <a:rPr lang="zh-CN" altLang="en-US" sz="1800" dirty="0"/>
              <a:t>的肺内结节，经各种检查无法定性诊断，可考虑手术探查。</a:t>
            </a:r>
          </a:p>
        </p:txBody>
      </p:sp>
      <p:sp>
        <p:nvSpPr>
          <p:cNvPr id="17411" name="Rectangle 5"/>
          <p:cNvSpPr>
            <a:spLocks noGrp="1" noChangeArrowheads="1"/>
          </p:cNvSpPr>
          <p:nvPr>
            <p:ph type="title"/>
          </p:nvPr>
        </p:nvSpPr>
        <p:spPr>
          <a:xfrm>
            <a:off x="533400" y="228600"/>
            <a:ext cx="7793038" cy="1462088"/>
          </a:xfrm>
          <a:noFill/>
        </p:spPr>
        <p:txBody>
          <a:bodyPr/>
          <a:lstStyle/>
          <a:p>
            <a:pPr eaLnBrk="1" hangingPunct="1"/>
            <a:r>
              <a:rPr lang="en-US" altLang="zh-CN" sz="6000"/>
              <a:t> </a:t>
            </a:r>
            <a:r>
              <a:rPr lang="zh-CN" altLang="en-US" sz="4000">
                <a:latin typeface="楷体_GB2312" pitchFamily="49" charset="-122"/>
                <a:ea typeface="楷体_GB2312" pitchFamily="49" charset="-122"/>
              </a:rPr>
              <a:t>一</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非小细胞肺癌</a:t>
            </a:r>
            <a:r>
              <a:rPr lang="en-US" altLang="zh-CN" sz="4000">
                <a:latin typeface="楷体_GB2312" pitchFamily="49" charset="-122"/>
                <a:ea typeface="楷体_GB2312" pitchFamily="49" charset="-122"/>
              </a:rPr>
              <a:t>(NSCLC)</a:t>
            </a:r>
            <a:r>
              <a:rPr lang="zh-CN" altLang="en-US" sz="4000">
                <a:latin typeface="楷体_GB2312" pitchFamily="49" charset="-122"/>
                <a:ea typeface="楷体_GB2312" pitchFamily="49" charset="-122"/>
              </a:rPr>
              <a:t>的治疗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152400"/>
            <a:ext cx="7793038" cy="1462088"/>
          </a:xfrm>
        </p:spPr>
        <p:txBody>
          <a:bodyPr/>
          <a:lstStyle/>
          <a:p>
            <a:pPr eaLnBrk="1" hangingPunct="1"/>
            <a:r>
              <a:rPr lang="zh-CN" altLang="en-US" sz="4800">
                <a:ea typeface="楷体_GB2312" pitchFamily="49" charset="-122"/>
              </a:rPr>
              <a:t>肺癌外科治疗的现状</a:t>
            </a:r>
          </a:p>
        </p:txBody>
      </p:sp>
      <p:sp>
        <p:nvSpPr>
          <p:cNvPr id="4099" name="Rectangle 3"/>
          <p:cNvSpPr>
            <a:spLocks noGrp="1" noChangeArrowheads="1"/>
          </p:cNvSpPr>
          <p:nvPr>
            <p:ph type="body" idx="1"/>
          </p:nvPr>
        </p:nvSpPr>
        <p:spPr>
          <a:xfrm>
            <a:off x="1066800" y="1981200"/>
            <a:ext cx="7772400" cy="4114800"/>
          </a:xfrm>
        </p:spPr>
        <p:txBody>
          <a:bodyPr/>
          <a:lstStyle/>
          <a:p>
            <a:pPr eaLnBrk="1" hangingPunct="1">
              <a:lnSpc>
                <a:spcPct val="130000"/>
              </a:lnSpc>
            </a:pPr>
            <a:r>
              <a:rPr lang="zh-CN" altLang="en-US">
                <a:ea typeface="楷体_GB2312" pitchFamily="49" charset="-122"/>
              </a:rPr>
              <a:t>发病率</a:t>
            </a:r>
          </a:p>
          <a:p>
            <a:pPr eaLnBrk="1" hangingPunct="1">
              <a:lnSpc>
                <a:spcPct val="130000"/>
              </a:lnSpc>
            </a:pPr>
            <a:r>
              <a:rPr lang="zh-CN" altLang="en-US">
                <a:ea typeface="楷体_GB2312" pitchFamily="49" charset="-122"/>
              </a:rPr>
              <a:t>发病因素</a:t>
            </a:r>
          </a:p>
          <a:p>
            <a:pPr eaLnBrk="1" hangingPunct="1">
              <a:lnSpc>
                <a:spcPct val="130000"/>
              </a:lnSpc>
            </a:pPr>
            <a:r>
              <a:rPr lang="zh-CN" altLang="en-US">
                <a:ea typeface="楷体_GB2312" pitchFamily="49" charset="-122"/>
              </a:rPr>
              <a:t>理论进展</a:t>
            </a:r>
          </a:p>
          <a:p>
            <a:pPr eaLnBrk="1" hangingPunct="1">
              <a:lnSpc>
                <a:spcPct val="130000"/>
              </a:lnSpc>
            </a:pPr>
            <a:r>
              <a:rPr lang="zh-CN" altLang="en-US">
                <a:ea typeface="楷体_GB2312" pitchFamily="49" charset="-122"/>
              </a:rPr>
              <a:t>新技术、新方法</a:t>
            </a:r>
          </a:p>
          <a:p>
            <a:pPr eaLnBrk="1" hangingPunct="1">
              <a:lnSpc>
                <a:spcPct val="130000"/>
              </a:lnSpc>
            </a:pPr>
            <a:r>
              <a:rPr lang="zh-CN" altLang="en-US">
                <a:ea typeface="楷体_GB2312" pitchFamily="49" charset="-122"/>
              </a:rPr>
              <a:t>展望</a:t>
            </a:r>
          </a:p>
          <a:p>
            <a:pPr eaLnBrk="1" hangingPunct="1">
              <a:lnSpc>
                <a:spcPct val="90000"/>
              </a:lnSpc>
            </a:pPr>
            <a:endParaRPr lang="en-US" altLang="zh-CN">
              <a:ea typeface="楷体_GB2312"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2133600"/>
            <a:ext cx="8382000" cy="4724400"/>
          </a:xfrm>
        </p:spPr>
        <p:txBody>
          <a:bodyPr/>
          <a:lstStyle/>
          <a:p>
            <a:pPr>
              <a:lnSpc>
                <a:spcPct val="150000"/>
              </a:lnSpc>
              <a:buNone/>
            </a:pPr>
            <a:r>
              <a:rPr lang="zh-CN" altLang="en-US" sz="1800" b="1" dirty="0">
                <a:latin typeface="黑体" pitchFamily="49" charset="-122"/>
                <a:ea typeface="黑体" pitchFamily="49" charset="-122"/>
              </a:rPr>
              <a:t>肺癌外科治疗的禁忌症</a:t>
            </a:r>
          </a:p>
          <a:p>
            <a:pPr>
              <a:lnSpc>
                <a:spcPct val="150000"/>
              </a:lnSpc>
              <a:buNone/>
            </a:pPr>
            <a:endParaRPr lang="zh-CN" altLang="en-US" sz="1800" dirty="0"/>
          </a:p>
        </p:txBody>
      </p:sp>
      <p:sp>
        <p:nvSpPr>
          <p:cNvPr id="17411" name="Rectangle 5"/>
          <p:cNvSpPr>
            <a:spLocks noGrp="1" noChangeArrowheads="1"/>
          </p:cNvSpPr>
          <p:nvPr>
            <p:ph type="title"/>
          </p:nvPr>
        </p:nvSpPr>
        <p:spPr>
          <a:xfrm>
            <a:off x="533400" y="228600"/>
            <a:ext cx="7793038" cy="1462088"/>
          </a:xfrm>
          <a:noFill/>
        </p:spPr>
        <p:txBody>
          <a:bodyPr/>
          <a:lstStyle/>
          <a:p>
            <a:pPr eaLnBrk="1" hangingPunct="1"/>
            <a:r>
              <a:rPr lang="en-US" altLang="zh-CN" sz="6000" dirty="0"/>
              <a:t> </a:t>
            </a:r>
            <a:r>
              <a:rPr lang="zh-CN" altLang="en-US" sz="4000" dirty="0">
                <a:latin typeface="楷体_GB2312" pitchFamily="49" charset="-122"/>
                <a:ea typeface="楷体_GB2312" pitchFamily="49" charset="-122"/>
              </a:rPr>
              <a:t>一</a:t>
            </a:r>
            <a:r>
              <a:rPr lang="en-US" altLang="zh-CN" sz="4000" dirty="0">
                <a:latin typeface="楷体_GB2312" pitchFamily="49" charset="-122"/>
                <a:ea typeface="楷体_GB2312" pitchFamily="49" charset="-122"/>
              </a:rPr>
              <a:t>.</a:t>
            </a:r>
            <a:r>
              <a:rPr lang="zh-CN" altLang="en-US" sz="4000" dirty="0">
                <a:latin typeface="楷体_GB2312" pitchFamily="49" charset="-122"/>
                <a:ea typeface="楷体_GB2312" pitchFamily="49" charset="-122"/>
              </a:rPr>
              <a:t>非小细胞肺癌</a:t>
            </a:r>
            <a:r>
              <a:rPr lang="en-US" altLang="zh-CN" sz="4000" dirty="0">
                <a:latin typeface="楷体_GB2312" pitchFamily="49" charset="-122"/>
                <a:ea typeface="楷体_GB2312" pitchFamily="49" charset="-122"/>
              </a:rPr>
              <a:t>(NSCLC)</a:t>
            </a:r>
            <a:r>
              <a:rPr lang="zh-CN" altLang="en-US" sz="4000" dirty="0">
                <a:latin typeface="楷体_GB2312" pitchFamily="49" charset="-122"/>
                <a:ea typeface="楷体_GB2312" pitchFamily="49" charset="-122"/>
              </a:rPr>
              <a:t>的治疗</a:t>
            </a:r>
          </a:p>
        </p:txBody>
      </p:sp>
      <p:graphicFrame>
        <p:nvGraphicFramePr>
          <p:cNvPr id="4" name="图示 3"/>
          <p:cNvGraphicFramePr/>
          <p:nvPr/>
        </p:nvGraphicFramePr>
        <p:xfrm>
          <a:off x="685800" y="2819400"/>
          <a:ext cx="7920880" cy="3276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533400" y="2133600"/>
            <a:ext cx="8382000" cy="4724400"/>
          </a:xfrm>
        </p:spPr>
        <p:txBody>
          <a:bodyPr/>
          <a:lstStyle/>
          <a:p>
            <a:pPr>
              <a:lnSpc>
                <a:spcPct val="150000"/>
              </a:lnSpc>
            </a:pPr>
            <a:r>
              <a:rPr lang="zh-CN" altLang="en-US" sz="2000" b="1" dirty="0">
                <a:latin typeface="黑体" pitchFamily="49" charset="-122"/>
                <a:ea typeface="黑体" pitchFamily="49" charset="-122"/>
              </a:rPr>
              <a:t>手术禁忌证</a:t>
            </a:r>
          </a:p>
          <a:p>
            <a:pPr>
              <a:lnSpc>
                <a:spcPct val="150000"/>
              </a:lnSpc>
            </a:pPr>
            <a:r>
              <a:rPr lang="zh-CN" altLang="en-US" sz="1800" dirty="0"/>
              <a:t>全身状况无法耐受手术，心、肺、肝、肾等重要脏器功能不能耐受手术   者。</a:t>
            </a:r>
          </a:p>
          <a:p>
            <a:pPr>
              <a:lnSpc>
                <a:spcPct val="150000"/>
              </a:lnSpc>
            </a:pPr>
            <a:r>
              <a:rPr lang="zh-CN" altLang="en-US" sz="1800" dirty="0"/>
              <a:t>绝大部分诊断明确的</a:t>
            </a:r>
            <a:r>
              <a:rPr lang="en-US" altLang="zh-CN" sz="1800" dirty="0"/>
              <a:t>Ⅳ</a:t>
            </a:r>
            <a:r>
              <a:rPr lang="zh-CN" altLang="en-US" sz="1800" dirty="0"/>
              <a:t>期、大部分</a:t>
            </a:r>
            <a:r>
              <a:rPr lang="en-US" altLang="zh-CN" sz="1800" dirty="0" err="1"/>
              <a:t>Ⅲb</a:t>
            </a:r>
            <a:r>
              <a:rPr lang="zh-CN" altLang="en-US" sz="1800" dirty="0"/>
              <a:t>期和部分</a:t>
            </a:r>
            <a:r>
              <a:rPr lang="en-US" altLang="zh-CN" sz="1800" dirty="0" err="1"/>
              <a:t>Ⅲa</a:t>
            </a:r>
            <a:r>
              <a:rPr lang="zh-CN" altLang="en-US" sz="1800" dirty="0"/>
              <a:t>期非小细胞</a:t>
            </a:r>
            <a:r>
              <a:rPr lang="zh-CN" altLang="en-US" sz="1800" dirty="0">
                <a:hlinkClick r:id="rId2"/>
              </a:rPr>
              <a:t>肺癌</a:t>
            </a:r>
            <a:r>
              <a:rPr lang="zh-CN" altLang="en-US" sz="1800" dirty="0"/>
              <a:t>，以及分期晚于</a:t>
            </a:r>
            <a:r>
              <a:rPr lang="en-US" altLang="zh-CN" sz="1800" dirty="0"/>
              <a:t>T</a:t>
            </a:r>
            <a:r>
              <a:rPr lang="en-US" altLang="zh-CN" sz="1800" baseline="-25000" dirty="0"/>
              <a:t>1-2</a:t>
            </a:r>
            <a:r>
              <a:rPr lang="en-US" altLang="zh-CN" sz="1800" dirty="0"/>
              <a:t>N</a:t>
            </a:r>
            <a:r>
              <a:rPr lang="en-US" altLang="zh-CN" sz="1800" baseline="-25000" dirty="0"/>
              <a:t>0-1M0</a:t>
            </a:r>
            <a:r>
              <a:rPr lang="zh-CN" altLang="en-US" sz="1800" dirty="0"/>
              <a:t>期的小细胞</a:t>
            </a:r>
            <a:r>
              <a:rPr lang="zh-CN" altLang="en-US" sz="1800" dirty="0">
                <a:hlinkClick r:id="rId2"/>
              </a:rPr>
              <a:t>肺癌</a:t>
            </a:r>
            <a:r>
              <a:rPr lang="zh-CN" altLang="en-US" sz="1800" dirty="0"/>
              <a:t>。</a:t>
            </a:r>
          </a:p>
          <a:p>
            <a:pPr>
              <a:lnSpc>
                <a:spcPct val="150000"/>
              </a:lnSpc>
              <a:buNone/>
            </a:pPr>
            <a:endParaRPr lang="zh-CN" altLang="en-US" sz="1800" dirty="0"/>
          </a:p>
        </p:txBody>
      </p:sp>
      <p:sp>
        <p:nvSpPr>
          <p:cNvPr id="17411" name="Rectangle 5"/>
          <p:cNvSpPr>
            <a:spLocks noGrp="1" noChangeArrowheads="1"/>
          </p:cNvSpPr>
          <p:nvPr>
            <p:ph type="title"/>
          </p:nvPr>
        </p:nvSpPr>
        <p:spPr>
          <a:xfrm>
            <a:off x="533400" y="228600"/>
            <a:ext cx="7793038" cy="1462088"/>
          </a:xfrm>
          <a:noFill/>
        </p:spPr>
        <p:txBody>
          <a:bodyPr/>
          <a:lstStyle/>
          <a:p>
            <a:pPr eaLnBrk="1" hangingPunct="1"/>
            <a:r>
              <a:rPr lang="en-US" altLang="zh-CN" sz="6000"/>
              <a:t> </a:t>
            </a:r>
            <a:r>
              <a:rPr lang="zh-CN" altLang="en-US" sz="4000">
                <a:latin typeface="楷体_GB2312" pitchFamily="49" charset="-122"/>
                <a:ea typeface="楷体_GB2312" pitchFamily="49" charset="-122"/>
              </a:rPr>
              <a:t>一</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非小细胞肺癌</a:t>
            </a:r>
            <a:r>
              <a:rPr lang="en-US" altLang="zh-CN" sz="4000">
                <a:latin typeface="楷体_GB2312" pitchFamily="49" charset="-122"/>
                <a:ea typeface="楷体_GB2312" pitchFamily="49" charset="-122"/>
              </a:rPr>
              <a:t>(NSCLC)</a:t>
            </a:r>
            <a:r>
              <a:rPr lang="zh-CN" altLang="en-US" sz="4000">
                <a:latin typeface="楷体_GB2312" pitchFamily="49" charset="-122"/>
                <a:ea typeface="楷体_GB2312" pitchFamily="49" charset="-122"/>
              </a:rPr>
              <a:t>的治疗</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381000" y="1981200"/>
            <a:ext cx="8229600" cy="4876800"/>
          </a:xfrm>
        </p:spPr>
        <p:txBody>
          <a:bodyPr/>
          <a:lstStyle/>
          <a:p>
            <a:pPr eaLnBrk="1" hangingPunct="1">
              <a:lnSpc>
                <a:spcPct val="130000"/>
              </a:lnSpc>
              <a:buFont typeface="Wingdings" pitchFamily="2" charset="2"/>
              <a:buNone/>
            </a:pPr>
            <a:r>
              <a:rPr lang="en-US" altLang="zh-CN" sz="2400" dirty="0">
                <a:latin typeface="宋体" pitchFamily="2" charset="-122"/>
              </a:rPr>
              <a:t>   </a:t>
            </a:r>
            <a:r>
              <a:rPr lang="en-US" altLang="zh-CN" sz="2400" dirty="0">
                <a:latin typeface="楷体_GB2312" pitchFamily="49" charset="-122"/>
                <a:ea typeface="楷体_GB2312" pitchFamily="49" charset="-122"/>
              </a:rPr>
              <a:t>SCLC</a:t>
            </a:r>
            <a:r>
              <a:rPr lang="zh-CN" altLang="en-US" sz="2400" dirty="0">
                <a:latin typeface="楷体_GB2312" pitchFamily="49" charset="-122"/>
                <a:ea typeface="楷体_GB2312" pitchFamily="49" charset="-122"/>
              </a:rPr>
              <a:t>生长速度快，倍增时间短，转移发生早而广泛，过去一直被视为外科治疗的禁忌证。近年来，人们不断探索应用化疗</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手术</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化疗；手术</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化疗；化疗</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手术</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化疗</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放疗；或手术</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化疗</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预防性全脑照射等综合治疗模式，已取得较好效果。以化疗为主的多学科综合治疗是</a:t>
            </a:r>
            <a:r>
              <a:rPr lang="en-US" altLang="zh-CN" sz="2400" dirty="0">
                <a:latin typeface="楷体_GB2312" pitchFamily="49" charset="-122"/>
                <a:ea typeface="楷体_GB2312" pitchFamily="49" charset="-122"/>
              </a:rPr>
              <a:t>SCLC</a:t>
            </a:r>
            <a:r>
              <a:rPr lang="zh-CN" altLang="en-US" sz="2400" dirty="0">
                <a:latin typeface="楷体_GB2312" pitchFamily="49" charset="-122"/>
                <a:ea typeface="楷体_GB2312" pitchFamily="49" charset="-122"/>
              </a:rPr>
              <a:t>的标准治疗方法，而对于局限期</a:t>
            </a:r>
            <a:r>
              <a:rPr lang="en-US" altLang="zh-CN" sz="2400" dirty="0">
                <a:latin typeface="楷体_GB2312" pitchFamily="49" charset="-122"/>
                <a:ea typeface="楷体_GB2312" pitchFamily="49" charset="-122"/>
              </a:rPr>
              <a:t>SCLC,</a:t>
            </a:r>
            <a:r>
              <a:rPr lang="zh-CN" altLang="en-US" sz="2400" dirty="0">
                <a:latin typeface="楷体_GB2312" pitchFamily="49" charset="-122"/>
                <a:ea typeface="楷体_GB2312" pitchFamily="49" charset="-122"/>
              </a:rPr>
              <a:t>采取积极手术能明显提高其远期生存率。对于</a:t>
            </a:r>
            <a:r>
              <a:rPr lang="en-US" altLang="zh-CN" sz="2400" dirty="0">
                <a:latin typeface="楷体_GB2312" pitchFamily="49" charset="-122"/>
                <a:ea typeface="楷体_GB2312" pitchFamily="49" charset="-122"/>
              </a:rPr>
              <a:t>T1-2N0M0</a:t>
            </a:r>
            <a:r>
              <a:rPr lang="zh-CN" altLang="en-US" sz="2400" dirty="0">
                <a:latin typeface="楷体_GB2312" pitchFamily="49" charset="-122"/>
                <a:ea typeface="楷体_GB2312" pitchFamily="49" charset="-122"/>
              </a:rPr>
              <a:t>的周围型</a:t>
            </a:r>
            <a:r>
              <a:rPr lang="en-US" altLang="zh-CN" sz="2400" dirty="0">
                <a:latin typeface="楷体_GB2312" pitchFamily="49" charset="-122"/>
                <a:ea typeface="楷体_GB2312" pitchFamily="49" charset="-122"/>
              </a:rPr>
              <a:t>SCLC</a:t>
            </a:r>
            <a:r>
              <a:rPr lang="zh-CN" altLang="en-US" sz="2400" dirty="0">
                <a:latin typeface="楷体_GB2312" pitchFamily="49" charset="-122"/>
                <a:ea typeface="楷体_GB2312" pitchFamily="49" charset="-122"/>
              </a:rPr>
              <a:t>，多主张先手术加化疗或放、化疗，</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年生存率达</a:t>
            </a:r>
            <a:r>
              <a:rPr lang="en-US" altLang="zh-CN" sz="2400" dirty="0">
                <a:latin typeface="楷体_GB2312" pitchFamily="49" charset="-122"/>
                <a:ea typeface="楷体_GB2312" pitchFamily="49" charset="-122"/>
              </a:rPr>
              <a:t>35%</a:t>
            </a:r>
            <a:r>
              <a:rPr lang="zh-CN" altLang="en-US" sz="2400" dirty="0">
                <a:latin typeface="楷体_GB2312" pitchFamily="49" charset="-122"/>
                <a:ea typeface="楷体_GB2312" pitchFamily="49" charset="-122"/>
              </a:rPr>
              <a:t>；而对于中心型</a:t>
            </a:r>
            <a:r>
              <a:rPr lang="en-US" altLang="zh-CN" sz="2400" dirty="0">
                <a:latin typeface="楷体_GB2312" pitchFamily="49" charset="-122"/>
                <a:ea typeface="楷体_GB2312" pitchFamily="49" charset="-122"/>
              </a:rPr>
              <a:t>Ⅱ</a:t>
            </a:r>
            <a:r>
              <a:rPr lang="zh-CN" altLang="en-US" sz="2400" dirty="0">
                <a:latin typeface="楷体_GB2312" pitchFamily="49" charset="-122"/>
                <a:ea typeface="楷体_GB2312" pitchFamily="49" charset="-122"/>
              </a:rPr>
              <a:t>期、中心型或周围型</a:t>
            </a:r>
            <a:r>
              <a:rPr lang="en-US" altLang="zh-CN" sz="2400" dirty="0" err="1">
                <a:latin typeface="楷体_GB2312" pitchFamily="49" charset="-122"/>
                <a:ea typeface="楷体_GB2312" pitchFamily="49" charset="-122"/>
              </a:rPr>
              <a:t>Ⅲa</a:t>
            </a:r>
            <a:r>
              <a:rPr lang="zh-CN" altLang="en-US" sz="2400" dirty="0">
                <a:latin typeface="楷体_GB2312" pitchFamily="49" charset="-122"/>
                <a:ea typeface="楷体_GB2312" pitchFamily="49" charset="-122"/>
              </a:rPr>
              <a:t>期</a:t>
            </a:r>
            <a:r>
              <a:rPr lang="en-US" altLang="zh-CN" sz="2400" dirty="0">
                <a:latin typeface="楷体_GB2312" pitchFamily="49" charset="-122"/>
                <a:ea typeface="楷体_GB2312" pitchFamily="49" charset="-122"/>
              </a:rPr>
              <a:t>SCLC</a:t>
            </a:r>
            <a:r>
              <a:rPr lang="zh-CN" altLang="en-US" sz="2400" dirty="0">
                <a:latin typeface="楷体_GB2312" pitchFamily="49" charset="-122"/>
                <a:ea typeface="楷体_GB2312" pitchFamily="49" charset="-122"/>
              </a:rPr>
              <a:t>，则主张先化疗</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使肿瘤完全或部分缓解后再手术治疗。</a:t>
            </a:r>
          </a:p>
        </p:txBody>
      </p:sp>
      <p:sp>
        <p:nvSpPr>
          <p:cNvPr id="19459" name="Rectangle 4"/>
          <p:cNvSpPr>
            <a:spLocks noGrp="1" noChangeArrowheads="1"/>
          </p:cNvSpPr>
          <p:nvPr>
            <p:ph type="title"/>
          </p:nvPr>
        </p:nvSpPr>
        <p:spPr>
          <a:xfrm>
            <a:off x="1143000" y="762000"/>
            <a:ext cx="7793038" cy="1462088"/>
          </a:xfrm>
          <a:noFill/>
        </p:spPr>
        <p:txBody>
          <a:bodyPr/>
          <a:lstStyle/>
          <a:p>
            <a:pPr eaLnBrk="1" hangingPunct="1"/>
            <a:r>
              <a:rPr lang="zh-CN" altLang="en-US">
                <a:latin typeface="楷体_GB2312" pitchFamily="49" charset="-122"/>
                <a:ea typeface="楷体_GB2312" pitchFamily="49" charset="-122"/>
              </a:rPr>
              <a:t>二</a:t>
            </a:r>
            <a:r>
              <a:rPr lang="en-GB" altLang="zh-CN">
                <a:latin typeface="楷体_GB2312" pitchFamily="49" charset="-122"/>
                <a:ea typeface="楷体_GB2312" pitchFamily="49" charset="-122"/>
              </a:rPr>
              <a:t>.</a:t>
            </a:r>
            <a:r>
              <a:rPr lang="zh-CN" altLang="en-US">
                <a:latin typeface="楷体_GB2312" pitchFamily="49" charset="-122"/>
                <a:ea typeface="楷体_GB2312" pitchFamily="49" charset="-122"/>
              </a:rPr>
              <a:t>小细胞肺癌</a:t>
            </a:r>
            <a:r>
              <a:rPr lang="en-US" altLang="zh-CN">
                <a:latin typeface="楷体_GB2312" pitchFamily="49" charset="-122"/>
                <a:ea typeface="楷体_GB2312" pitchFamily="49" charset="-122"/>
              </a:rPr>
              <a:t>(SCLC)</a:t>
            </a:r>
            <a:r>
              <a:rPr lang="zh-CN" altLang="en-US">
                <a:latin typeface="楷体_GB2312" pitchFamily="49" charset="-122"/>
                <a:ea typeface="楷体_GB2312" pitchFamily="49" charset="-122"/>
              </a:rPr>
              <a:t>的治疗</a:t>
            </a:r>
            <a:br>
              <a:rPr lang="zh-CN" altLang="en-US">
                <a:latin typeface="楷体_GB2312" pitchFamily="49" charset="-122"/>
                <a:ea typeface="楷体_GB2312" pitchFamily="49" charset="-122"/>
              </a:rPr>
            </a:br>
            <a:endParaRPr lang="zh-CN" altLang="en-US">
              <a:latin typeface="楷体_GB2312" pitchFamily="49" charset="-122"/>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304800" y="2057400"/>
            <a:ext cx="8229600" cy="4525963"/>
          </a:xfrm>
        </p:spPr>
        <p:txBody>
          <a:bodyPr/>
          <a:lstStyle/>
          <a:p>
            <a:pPr eaLnBrk="1" hangingPunct="1">
              <a:lnSpc>
                <a:spcPct val="130000"/>
              </a:lnSpc>
              <a:buFont typeface="Wingdings" pitchFamily="2" charset="2"/>
              <a:buNone/>
            </a:pPr>
            <a:r>
              <a:rPr lang="en-US" altLang="zh-CN" sz="2000" dirty="0">
                <a:latin typeface="宋体" pitchFamily="2" charset="-122"/>
              </a:rPr>
              <a:t>   </a:t>
            </a:r>
            <a:r>
              <a:rPr lang="zh-CN" altLang="en-US" sz="2800" dirty="0">
                <a:latin typeface="楷体_GB2312" pitchFamily="49" charset="-122"/>
                <a:ea typeface="楷体_GB2312" pitchFamily="49" charset="-122"/>
              </a:rPr>
              <a:t>原发性肺癌行肺部分切除术后余肺的复发、转移或二次发生原发性肺癌进行的手术，称为肺癌再切除术。不管是复发还是再发，只要有根治性切除的可能，无远处转移的临床证据，心肺功能和全身状况许可，特别是临床分期较早的患者，原则上应积极手术治疗，术后加化疗、放疗等综合治疗，可取的较好的效果。</a:t>
            </a:r>
          </a:p>
        </p:txBody>
      </p:sp>
      <p:sp>
        <p:nvSpPr>
          <p:cNvPr id="20483" name="Rectangle 4"/>
          <p:cNvSpPr>
            <a:spLocks noGrp="1" noChangeArrowheads="1"/>
          </p:cNvSpPr>
          <p:nvPr>
            <p:ph type="title"/>
          </p:nvPr>
        </p:nvSpPr>
        <p:spPr>
          <a:xfrm>
            <a:off x="152400" y="0"/>
            <a:ext cx="9448800" cy="2133600"/>
          </a:xfrm>
          <a:noFill/>
        </p:spPr>
        <p:txBody>
          <a:bodyPr/>
          <a:lstStyle/>
          <a:p>
            <a:pPr eaLnBrk="1" hangingPunct="1"/>
            <a:r>
              <a:rPr lang="zh-CN" altLang="en-US" sz="3600">
                <a:latin typeface="楷体_GB2312" pitchFamily="49" charset="-122"/>
                <a:ea typeface="楷体_GB2312" pitchFamily="49" charset="-122"/>
              </a:rPr>
              <a:t>三</a:t>
            </a:r>
            <a:r>
              <a:rPr lang="en-US" altLang="zh-CN" sz="3600">
                <a:latin typeface="楷体_GB2312" pitchFamily="49" charset="-122"/>
                <a:ea typeface="楷体_GB2312" pitchFamily="49" charset="-122"/>
              </a:rPr>
              <a:t>.</a:t>
            </a:r>
            <a:r>
              <a:rPr lang="zh-CN" altLang="en-US" sz="3600">
                <a:latin typeface="楷体_GB2312" pitchFamily="49" charset="-122"/>
                <a:ea typeface="楷体_GB2312" pitchFamily="49" charset="-122"/>
              </a:rPr>
              <a:t>肺癌术后复发或二次原发性肺癌手术治疗</a:t>
            </a:r>
            <a:r>
              <a:rPr lang="zh-CN" altLang="en-US" sz="2400">
                <a:latin typeface="楷体_GB2312" pitchFamily="49" charset="-122"/>
                <a:ea typeface="楷体_GB2312" pitchFamily="49" charset="-122"/>
              </a:rPr>
              <a:t/>
            </a:r>
            <a:br>
              <a:rPr lang="zh-CN" altLang="en-US" sz="2400">
                <a:latin typeface="楷体_GB2312" pitchFamily="49" charset="-122"/>
                <a:ea typeface="楷体_GB2312" pitchFamily="49" charset="-122"/>
              </a:rPr>
            </a:br>
            <a:r>
              <a:rPr lang="zh-CN" altLang="en-US" sz="3200"/>
              <a:t/>
            </a:r>
            <a:br>
              <a:rPr lang="zh-CN" altLang="en-US" sz="3200"/>
            </a:br>
            <a:endParaRPr lang="zh-CN" altLang="en-US" sz="32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14400" y="304800"/>
            <a:ext cx="8229600" cy="1143000"/>
          </a:xfrm>
        </p:spPr>
        <p:txBody>
          <a:bodyPr/>
          <a:lstStyle/>
          <a:p>
            <a:pPr eaLnBrk="1" hangingPunct="1"/>
            <a:r>
              <a:rPr lang="zh-CN" altLang="en-US" sz="4800">
                <a:ea typeface="楷体_GB2312" pitchFamily="49" charset="-122"/>
              </a:rPr>
              <a:t>肺癌外科治疗新技术与新方法</a:t>
            </a:r>
            <a:r>
              <a:rPr lang="zh-CN" altLang="en-US"/>
              <a:t> </a:t>
            </a:r>
          </a:p>
        </p:txBody>
      </p:sp>
      <p:sp>
        <p:nvSpPr>
          <p:cNvPr id="21507" name="Rectangle 3"/>
          <p:cNvSpPr>
            <a:spLocks noGrp="1" noChangeArrowheads="1"/>
          </p:cNvSpPr>
          <p:nvPr>
            <p:ph type="body" idx="1"/>
          </p:nvPr>
        </p:nvSpPr>
        <p:spPr>
          <a:xfrm>
            <a:off x="381000" y="1905000"/>
            <a:ext cx="8229600" cy="4525963"/>
          </a:xfrm>
        </p:spPr>
        <p:txBody>
          <a:bodyPr/>
          <a:lstStyle/>
          <a:p>
            <a:pPr eaLnBrk="1" hangingPunct="1">
              <a:lnSpc>
                <a:spcPct val="130000"/>
              </a:lnSpc>
              <a:buFont typeface="Wingdings" pitchFamily="2" charset="2"/>
              <a:buNone/>
            </a:pPr>
            <a:r>
              <a:rPr lang="en-US" altLang="zh-CN" dirty="0"/>
              <a:t>   </a:t>
            </a:r>
            <a:r>
              <a:rPr lang="zh-CN" altLang="en-US" dirty="0">
                <a:latin typeface="楷体_GB2312" pitchFamily="49" charset="-122"/>
                <a:ea typeface="楷体_GB2312" pitchFamily="49" charset="-122"/>
              </a:rPr>
              <a:t>肺癌扩大切除对一些局部侵犯无远处转移的局限性进展期肺癌，在以肺叶切除为主的基础上，施行受侵组织和器官的扩大切除，获得较好的效果。</a:t>
            </a:r>
            <a:r>
              <a:rPr lang="zh-CN" altLang="en-US" sz="3600" dirty="0">
                <a:latin typeface="楷体_GB2312" pitchFamily="49" charset="-122"/>
                <a:ea typeface="楷体_GB2312" pitchFamily="49" charset="-122"/>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type="title"/>
          </p:nvPr>
        </p:nvSpPr>
        <p:spPr>
          <a:xfrm>
            <a:off x="685800" y="304800"/>
            <a:ext cx="8229600" cy="1143000"/>
          </a:xfrm>
          <a:noFill/>
        </p:spPr>
        <p:txBody>
          <a:bodyPr/>
          <a:lstStyle/>
          <a:p>
            <a:pPr eaLnBrk="1" hangingPunct="1"/>
            <a:r>
              <a:rPr lang="en-US" altLang="zh-CN" sz="5400"/>
              <a:t> </a:t>
            </a:r>
            <a:r>
              <a:rPr lang="zh-CN" altLang="en-US">
                <a:latin typeface="楷体_GB2312" pitchFamily="49" charset="-122"/>
                <a:ea typeface="楷体_GB2312" pitchFamily="49" charset="-122"/>
              </a:rPr>
              <a:t>一</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扩大胸壁切除</a:t>
            </a:r>
          </a:p>
        </p:txBody>
      </p:sp>
      <p:sp>
        <p:nvSpPr>
          <p:cNvPr id="5" name="TextBox 4"/>
          <p:cNvSpPr txBox="1"/>
          <p:nvPr/>
        </p:nvSpPr>
        <p:spPr>
          <a:xfrm>
            <a:off x="762000" y="2057400"/>
            <a:ext cx="3048000" cy="4985980"/>
          </a:xfrm>
          <a:prstGeom prst="rect">
            <a:avLst/>
          </a:prstGeom>
          <a:noFill/>
        </p:spPr>
        <p:txBody>
          <a:bodyPr wrap="square" rtlCol="0">
            <a:spAutoFit/>
          </a:bodyPr>
          <a:lstStyle/>
          <a:p>
            <a:r>
              <a:rPr lang="zh-CN" altLang="en-US" sz="2000" dirty="0">
                <a:latin typeface="楷体_GB2312" pitchFamily="49" charset="-122"/>
              </a:rPr>
              <a:t>周围型肺癌约</a:t>
            </a:r>
            <a:r>
              <a:rPr lang="en-US" altLang="zh-CN" sz="2000" dirty="0">
                <a:latin typeface="楷体_GB2312" pitchFamily="49" charset="-122"/>
              </a:rPr>
              <a:t>1O%</a:t>
            </a:r>
            <a:r>
              <a:rPr lang="zh-CN" altLang="en-US" sz="2000" dirty="0">
                <a:latin typeface="楷体_GB2312" pitchFamily="49" charset="-122"/>
              </a:rPr>
              <a:t>侵及胸膜及胸壁，以往多采用局部放疗或化疗等内科保守治疗。随着外科技术的发展，手术技能的提高，近年来多行扩大胸壁整块切除术，取得较好的效果。</a:t>
            </a:r>
            <a:r>
              <a:rPr lang="en-US" altLang="zh-CN" sz="2000" dirty="0">
                <a:latin typeface="楷体_GB2312" pitchFamily="49" charset="-122"/>
              </a:rPr>
              <a:t>Rea</a:t>
            </a:r>
            <a:r>
              <a:rPr lang="zh-CN" altLang="en-US" sz="2000" dirty="0">
                <a:latin typeface="楷体_GB2312" pitchFamily="49" charset="-122"/>
              </a:rPr>
              <a:t>等报道了</a:t>
            </a:r>
            <a:r>
              <a:rPr lang="en-US" altLang="zh-CN" sz="2000" dirty="0">
                <a:latin typeface="楷体_GB2312" pitchFamily="49" charset="-122"/>
              </a:rPr>
              <a:t>122</a:t>
            </a:r>
            <a:r>
              <a:rPr lang="zh-CN" altLang="en-US" sz="2000" dirty="0">
                <a:latin typeface="楷体_GB2312" pitchFamily="49" charset="-122"/>
              </a:rPr>
              <a:t>例肺癌扩大胸壁切除，</a:t>
            </a:r>
            <a:r>
              <a:rPr lang="en-US" altLang="zh-CN" sz="2000" dirty="0">
                <a:latin typeface="楷体_GB2312" pitchFamily="49" charset="-122"/>
              </a:rPr>
              <a:t>5</a:t>
            </a:r>
            <a:r>
              <a:rPr lang="zh-CN" altLang="en-US" sz="2000" dirty="0">
                <a:latin typeface="楷体_GB2312" pitchFamily="49" charset="-122"/>
              </a:rPr>
              <a:t>年生存率为</a:t>
            </a:r>
            <a:r>
              <a:rPr lang="en-US" altLang="zh-CN" sz="2000" dirty="0">
                <a:latin typeface="楷体_GB2312" pitchFamily="49" charset="-122"/>
              </a:rPr>
              <a:t>28%</a:t>
            </a:r>
            <a:r>
              <a:rPr lang="zh-CN" altLang="en-US" sz="2000" dirty="0">
                <a:latin typeface="楷体_GB2312" pitchFamily="49" charset="-122"/>
              </a:rPr>
              <a:t>。胸壁切除范围应超过受累肋骨及上、下各一根正常肋骨，受累肋骨全长整块切除。胸壁切除后的胸部缺损可用</a:t>
            </a:r>
            <a:r>
              <a:rPr lang="en-US" altLang="zh-CN" sz="2000" dirty="0" err="1">
                <a:latin typeface="楷体_GB2312" pitchFamily="49" charset="-122"/>
              </a:rPr>
              <a:t>Marlex</a:t>
            </a:r>
            <a:r>
              <a:rPr lang="zh-CN" altLang="en-US" sz="2000" dirty="0">
                <a:latin typeface="楷体_GB2312" pitchFamily="49" charset="-122"/>
              </a:rPr>
              <a:t>网修补。</a:t>
            </a:r>
          </a:p>
          <a:p>
            <a:endParaRPr lang="zh-CN" altLang="en-US" dirty="0"/>
          </a:p>
        </p:txBody>
      </p:sp>
      <p:pic>
        <p:nvPicPr>
          <p:cNvPr id="6" name="图片 5" descr="QQ图片20170724110344.png"/>
          <p:cNvPicPr>
            <a:picLocks noChangeAspect="1"/>
          </p:cNvPicPr>
          <p:nvPr/>
        </p:nvPicPr>
        <p:blipFill>
          <a:blip r:embed="rId2" cstate="print"/>
          <a:stretch>
            <a:fillRect/>
          </a:stretch>
        </p:blipFill>
        <p:spPr>
          <a:xfrm>
            <a:off x="4495800" y="2438400"/>
            <a:ext cx="3657600" cy="39433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990600" y="1828800"/>
            <a:ext cx="7924800" cy="5029200"/>
          </a:xfrm>
        </p:spPr>
        <p:txBody>
          <a:bodyPr/>
          <a:lstStyle/>
          <a:p>
            <a:pPr eaLnBrk="1" hangingPunct="1">
              <a:lnSpc>
                <a:spcPct val="130000"/>
              </a:lnSpc>
              <a:buFont typeface="Wingdings" pitchFamily="2" charset="2"/>
              <a:buNone/>
            </a:pPr>
            <a:r>
              <a:rPr lang="en-US" altLang="zh-CN" sz="2400" dirty="0">
                <a:latin typeface="楷体_GB2312" pitchFamily="49" charset="-122"/>
                <a:ea typeface="楷体_GB2312" pitchFamily="49" charset="-122"/>
              </a:rPr>
              <a:t>  </a:t>
            </a:r>
            <a:r>
              <a:rPr lang="zh-CN" altLang="en-US" sz="2400" dirty="0">
                <a:latin typeface="楷体_GB2312" pitchFamily="49" charset="-122"/>
                <a:ea typeface="楷体_GB2312" pitchFamily="49" charset="-122"/>
              </a:rPr>
              <a:t>部分晚期肺癌可侵及左心房。近年来可行扩大左心房切除术，</a:t>
            </a:r>
          </a:p>
          <a:p>
            <a:pPr eaLnBrk="1" hangingPunct="1">
              <a:lnSpc>
                <a:spcPct val="130000"/>
              </a:lnSpc>
              <a:buFont typeface="Wingdings" pitchFamily="2" charset="2"/>
              <a:buNone/>
            </a:pPr>
            <a:r>
              <a:rPr lang="zh-CN" altLang="en-US" sz="2400" dirty="0">
                <a:latin typeface="楷体_GB2312" pitchFamily="49" charset="-122"/>
                <a:ea typeface="楷体_GB2312" pitchFamily="49" charset="-122"/>
              </a:rPr>
              <a:t>  其适应证为：</a:t>
            </a:r>
          </a:p>
          <a:p>
            <a:pPr eaLnBrk="1" hangingPunct="1">
              <a:lnSpc>
                <a:spcPct val="130000"/>
              </a:lnSpc>
            </a:pPr>
            <a:r>
              <a:rPr lang="zh-CN" altLang="en-US" sz="2400" dirty="0">
                <a:latin typeface="楷体_GB2312" pitchFamily="49" charset="-122"/>
                <a:ea typeface="楷体_GB2312" pitchFamily="49" charset="-122"/>
              </a:rPr>
              <a:t>心肺功能能耐受手术者</a:t>
            </a:r>
            <a:endParaRPr lang="zh-CN" altLang="en-US" b="1"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肺癌局限在一侧胸腔，而无远处转移者</a:t>
            </a:r>
            <a:endParaRPr lang="zh-CN" altLang="en-US" b="1" dirty="0">
              <a:latin typeface="楷体_GB2312" pitchFamily="49" charset="-122"/>
              <a:ea typeface="楷体_GB2312" pitchFamily="49" charset="-122"/>
            </a:endParaRPr>
          </a:p>
          <a:p>
            <a:pPr eaLnBrk="1" hangingPunct="1">
              <a:lnSpc>
                <a:spcPct val="130000"/>
              </a:lnSpc>
            </a:pPr>
            <a:r>
              <a:rPr lang="en-US" altLang="zh-CN" sz="2400" dirty="0">
                <a:latin typeface="楷体_GB2312" pitchFamily="49" charset="-122"/>
                <a:ea typeface="楷体_GB2312" pitchFamily="49" charset="-122"/>
              </a:rPr>
              <a:t>NSCLC</a:t>
            </a:r>
            <a:r>
              <a:rPr lang="zh-CN" altLang="en-US" sz="2400" dirty="0">
                <a:latin typeface="楷体_GB2312" pitchFamily="49" charset="-122"/>
                <a:ea typeface="楷体_GB2312" pitchFamily="49" charset="-122"/>
              </a:rPr>
              <a:t>者</a:t>
            </a:r>
            <a:endParaRPr lang="zh-CN" altLang="en-US" b="1"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无癌性心包积液、癌性胸腔积液者</a:t>
            </a:r>
            <a:endParaRPr lang="zh-CN" altLang="en-US" dirty="0">
              <a:latin typeface="楷体_GB2312" pitchFamily="49" charset="-122"/>
              <a:ea typeface="楷体_GB2312" pitchFamily="49" charset="-122"/>
            </a:endParaRPr>
          </a:p>
          <a:p>
            <a:pPr eaLnBrk="1" hangingPunct="1">
              <a:lnSpc>
                <a:spcPct val="130000"/>
              </a:lnSpc>
            </a:pPr>
            <a:r>
              <a:rPr lang="zh-CN" altLang="en-US" sz="2400" dirty="0">
                <a:latin typeface="楷体_GB2312" pitchFamily="49" charset="-122"/>
                <a:ea typeface="楷体_GB2312" pitchFamily="49" charset="-122"/>
              </a:rPr>
              <a:t>估计左心房切除范围不超过心房</a:t>
            </a:r>
            <a:r>
              <a:rPr lang="en-US" altLang="zh-CN" sz="2400" dirty="0">
                <a:latin typeface="楷体_GB2312" pitchFamily="49" charset="-122"/>
                <a:ea typeface="楷体_GB2312" pitchFamily="49" charset="-122"/>
              </a:rPr>
              <a:t>1/3</a:t>
            </a:r>
            <a:r>
              <a:rPr lang="zh-CN" altLang="en-US" sz="2400" dirty="0">
                <a:latin typeface="楷体_GB2312" pitchFamily="49" charset="-122"/>
                <a:ea typeface="楷体_GB2312" pitchFamily="49" charset="-122"/>
              </a:rPr>
              <a:t>者</a:t>
            </a:r>
          </a:p>
        </p:txBody>
      </p:sp>
      <p:sp>
        <p:nvSpPr>
          <p:cNvPr id="23555" name="Rectangle 4"/>
          <p:cNvSpPr>
            <a:spLocks noGrp="1" noChangeArrowheads="1"/>
          </p:cNvSpPr>
          <p:nvPr>
            <p:ph type="title"/>
          </p:nvPr>
        </p:nvSpPr>
        <p:spPr>
          <a:xfrm>
            <a:off x="304800" y="457200"/>
            <a:ext cx="8458200" cy="1524000"/>
          </a:xfrm>
          <a:noFill/>
        </p:spPr>
        <p:txBody>
          <a:bodyPr/>
          <a:lstStyle/>
          <a:p>
            <a:pPr eaLnBrk="1" hangingPunct="1"/>
            <a:r>
              <a:rPr lang="en-US" altLang="zh-CN">
                <a:latin typeface="楷体_GB2312" pitchFamily="49" charset="-122"/>
                <a:ea typeface="楷体_GB2312" pitchFamily="49" charset="-122"/>
              </a:rPr>
              <a:t>  </a:t>
            </a:r>
            <a:r>
              <a:rPr lang="zh-CN" altLang="en-US">
                <a:latin typeface="楷体_GB2312" pitchFamily="49" charset="-122"/>
                <a:ea typeface="楷体_GB2312" pitchFamily="49" charset="-122"/>
              </a:rPr>
              <a:t>二</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扩大左心房切除</a:t>
            </a:r>
            <a:r>
              <a:rPr lang="zh-CN" altLang="en-US">
                <a:latin typeface="宋体" pitchFamily="2" charset="-122"/>
              </a:rPr>
              <a:t/>
            </a:r>
            <a:br>
              <a:rPr lang="zh-CN" altLang="en-US">
                <a:latin typeface="宋体" pitchFamily="2" charset="-122"/>
              </a:rPr>
            </a:br>
            <a:endParaRPr lang="zh-CN" altLang="en-US">
              <a:latin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Grp="1" noChangeArrowheads="1"/>
          </p:cNvSpPr>
          <p:nvPr>
            <p:ph type="title"/>
          </p:nvPr>
        </p:nvSpPr>
        <p:spPr>
          <a:xfrm>
            <a:off x="685800" y="990600"/>
            <a:ext cx="8458200" cy="1524000"/>
          </a:xfrm>
          <a:noFill/>
        </p:spPr>
        <p:txBody>
          <a:bodyPr/>
          <a:lstStyle/>
          <a:p>
            <a:pPr eaLnBrk="1" hangingPunct="1"/>
            <a:r>
              <a:rPr lang="en-US" altLang="zh-CN" sz="4800" dirty="0"/>
              <a:t> </a:t>
            </a:r>
            <a:r>
              <a:rPr lang="zh-CN" altLang="en-US" sz="4000" dirty="0">
                <a:latin typeface="楷体_GB2312" pitchFamily="49" charset="-122"/>
                <a:ea typeface="楷体_GB2312" pitchFamily="49" charset="-122"/>
              </a:rPr>
              <a:t>三</a:t>
            </a:r>
            <a:r>
              <a:rPr lang="en-US" altLang="zh-CN" sz="4000" dirty="0">
                <a:latin typeface="楷体_GB2312" pitchFamily="49" charset="-122"/>
                <a:ea typeface="楷体_GB2312" pitchFamily="49" charset="-122"/>
              </a:rPr>
              <a:t>.</a:t>
            </a:r>
            <a:r>
              <a:rPr lang="zh-CN" altLang="en-US" sz="4000" dirty="0">
                <a:latin typeface="楷体_GB2312" pitchFamily="49" charset="-122"/>
                <a:ea typeface="楷体_GB2312" pitchFamily="49" charset="-122"/>
              </a:rPr>
              <a:t>扩大上腔静脉切除</a:t>
            </a:r>
            <a:br>
              <a:rPr lang="zh-CN" altLang="en-US" sz="4000" dirty="0">
                <a:latin typeface="楷体_GB2312" pitchFamily="49" charset="-122"/>
                <a:ea typeface="楷体_GB2312" pitchFamily="49" charset="-122"/>
              </a:rPr>
            </a:br>
            <a:r>
              <a:rPr lang="zh-CN" altLang="en-US" sz="4000" dirty="0"/>
              <a:t/>
            </a:r>
            <a:br>
              <a:rPr lang="zh-CN" altLang="en-US" sz="4000" dirty="0"/>
            </a:br>
            <a:endParaRPr lang="zh-CN" altLang="en-US" sz="4000" dirty="0"/>
          </a:p>
        </p:txBody>
      </p:sp>
      <p:sp>
        <p:nvSpPr>
          <p:cNvPr id="5" name="TextBox 4"/>
          <p:cNvSpPr txBox="1"/>
          <p:nvPr/>
        </p:nvSpPr>
        <p:spPr>
          <a:xfrm>
            <a:off x="762000" y="2133600"/>
            <a:ext cx="7543800" cy="1938992"/>
          </a:xfrm>
          <a:prstGeom prst="rect">
            <a:avLst/>
          </a:prstGeom>
          <a:noFill/>
        </p:spPr>
        <p:txBody>
          <a:bodyPr wrap="square" rtlCol="0">
            <a:spAutoFit/>
          </a:bodyPr>
          <a:lstStyle/>
          <a:p>
            <a:r>
              <a:rPr lang="zh-CN" altLang="en-US" sz="2000" dirty="0">
                <a:latin typeface="楷体_GB2312" pitchFamily="49" charset="-122"/>
              </a:rPr>
              <a:t>局部晚期非小细胞肺癌侵及上腔静脉属于</a:t>
            </a:r>
            <a:r>
              <a:rPr lang="en-US" altLang="zh-CN" sz="2000" dirty="0" err="1">
                <a:latin typeface="楷体_GB2312" pitchFamily="49" charset="-122"/>
              </a:rPr>
              <a:t>Ⅲb</a:t>
            </a:r>
            <a:r>
              <a:rPr lang="zh-CN" altLang="en-US" sz="2000" dirty="0">
                <a:latin typeface="楷体_GB2312" pitchFamily="49" charset="-122"/>
              </a:rPr>
              <a:t>期，当合并上腔静脉综合征</a:t>
            </a:r>
            <a:r>
              <a:rPr lang="en-US" altLang="zh-CN" sz="2000" dirty="0">
                <a:latin typeface="楷体_GB2312" pitchFamily="49" charset="-122"/>
              </a:rPr>
              <a:t>(SVCS)</a:t>
            </a:r>
            <a:r>
              <a:rPr lang="zh-CN" altLang="en-US" sz="2000" dirty="0">
                <a:latin typeface="楷体_GB2312" pitchFamily="49" charset="-122"/>
              </a:rPr>
              <a:t>后，绝大多数患者在</a:t>
            </a:r>
            <a:r>
              <a:rPr lang="en-US" altLang="zh-CN" sz="2000" dirty="0">
                <a:latin typeface="楷体_GB2312" pitchFamily="49" charset="-122"/>
              </a:rPr>
              <a:t>3</a:t>
            </a:r>
            <a:r>
              <a:rPr lang="zh-CN" altLang="en-US" sz="2000" dirty="0">
                <a:latin typeface="楷体_GB2312" pitchFamily="49" charset="-122"/>
              </a:rPr>
              <a:t>个月内死亡。经导管行血管内支架或外科旁路术可减轻症状，部分患者可获得较好的中位生存期，但由于未去除肿瘤，患者多在短期内死于转移或再狭窄</a:t>
            </a:r>
            <a:r>
              <a:rPr lang="zh-CN" altLang="en-US" sz="2000" dirty="0" smtClean="0">
                <a:latin typeface="楷体_GB2312" pitchFamily="49" charset="-122"/>
              </a:rPr>
              <a:t>。近年来，国内外部分学者对肺癌合并上腔静脉综合征施行肺切除扩大上腔静脉切除，人造血管置换术，获得较好的临床效果。</a:t>
            </a:r>
            <a:endParaRPr lang="zh-CN" altLang="en-US"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a:xfrm>
            <a:off x="457200" y="2209800"/>
            <a:ext cx="8229600" cy="5410200"/>
          </a:xfrm>
        </p:spPr>
        <p:txBody>
          <a:bodyPr/>
          <a:lstStyle/>
          <a:p>
            <a:pPr eaLnBrk="1" hangingPunct="1">
              <a:lnSpc>
                <a:spcPct val="130000"/>
              </a:lnSpc>
              <a:buFont typeface="Wingdings" pitchFamily="2" charset="2"/>
              <a:buNone/>
            </a:pPr>
            <a:r>
              <a:rPr lang="en-US" altLang="zh-CN" sz="1800" dirty="0"/>
              <a:t>      </a:t>
            </a:r>
            <a:r>
              <a:rPr lang="zh-CN" altLang="en-US" sz="2000" dirty="0" smtClean="0">
                <a:latin typeface="楷体_GB2312" pitchFamily="49" charset="-122"/>
                <a:ea typeface="楷体_GB2312" pitchFamily="49" charset="-122"/>
              </a:rPr>
              <a:t>手术</a:t>
            </a:r>
            <a:r>
              <a:rPr lang="zh-CN" altLang="en-US" sz="2000" dirty="0">
                <a:latin typeface="楷体_GB2312" pitchFamily="49" charset="-122"/>
                <a:ea typeface="楷体_GB2312" pitchFamily="49" charset="-122"/>
              </a:rPr>
              <a:t>指征为：</a:t>
            </a:r>
          </a:p>
          <a:p>
            <a:pPr eaLnBrk="1" hangingPunct="1">
              <a:lnSpc>
                <a:spcPct val="130000"/>
              </a:lnSpc>
            </a:pPr>
            <a:r>
              <a:rPr lang="zh-CN" altLang="en-US" sz="2000" dirty="0">
                <a:latin typeface="楷体_GB2312" pitchFamily="49" charset="-122"/>
                <a:ea typeface="楷体_GB2312" pitchFamily="49" charset="-122"/>
              </a:rPr>
              <a:t>心肺功能能耐受手术者</a:t>
            </a:r>
          </a:p>
          <a:p>
            <a:pPr eaLnBrk="1" hangingPunct="1">
              <a:lnSpc>
                <a:spcPct val="130000"/>
              </a:lnSpc>
            </a:pPr>
            <a:r>
              <a:rPr lang="zh-CN" altLang="en-US" sz="2000" dirty="0">
                <a:latin typeface="楷体_GB2312" pitchFamily="49" charset="-122"/>
                <a:ea typeface="楷体_GB2312" pitchFamily="49" charset="-122"/>
              </a:rPr>
              <a:t>肺癌局限在一侧胸腔，而无远处转移</a:t>
            </a:r>
          </a:p>
          <a:p>
            <a:pPr eaLnBrk="1" hangingPunct="1">
              <a:lnSpc>
                <a:spcPct val="130000"/>
              </a:lnSpc>
            </a:pPr>
            <a:r>
              <a:rPr lang="en-US" altLang="zh-CN" sz="2000" dirty="0">
                <a:latin typeface="楷体_GB2312" pitchFamily="49" charset="-122"/>
                <a:ea typeface="楷体_GB2312" pitchFamily="49" charset="-122"/>
              </a:rPr>
              <a:t>NSCLC</a:t>
            </a:r>
            <a:r>
              <a:rPr lang="zh-CN" altLang="en-US" sz="2000" dirty="0">
                <a:latin typeface="楷体_GB2312" pitchFamily="49" charset="-122"/>
                <a:ea typeface="楷体_GB2312" pitchFamily="49" charset="-122"/>
              </a:rPr>
              <a:t>者</a:t>
            </a:r>
          </a:p>
          <a:p>
            <a:pPr eaLnBrk="1" hangingPunct="1">
              <a:lnSpc>
                <a:spcPct val="130000"/>
              </a:lnSpc>
            </a:pPr>
            <a:r>
              <a:rPr lang="zh-CN" altLang="en-US" sz="2000" dirty="0">
                <a:latin typeface="楷体_GB2312" pitchFamily="49" charset="-122"/>
                <a:ea typeface="楷体_GB2312" pitchFamily="49" charset="-122"/>
              </a:rPr>
              <a:t>无名静脉和上腔静脉内无血栓形成者；上腔静脉一侧管壁受侵，且</a:t>
            </a:r>
            <a:r>
              <a:rPr lang="en-US" altLang="zh-CN" sz="2000" dirty="0">
                <a:latin typeface="楷体_GB2312" pitchFamily="49" charset="-122"/>
                <a:ea typeface="楷体_GB2312" pitchFamily="49" charset="-122"/>
              </a:rPr>
              <a:t>&lt;1/3</a:t>
            </a:r>
            <a:r>
              <a:rPr lang="zh-CN" altLang="en-US" sz="2000" dirty="0">
                <a:latin typeface="楷体_GB2312" pitchFamily="49" charset="-122"/>
                <a:ea typeface="楷体_GB2312" pitchFamily="49" charset="-122"/>
              </a:rPr>
              <a:t>周径时，可行侧壁切除；肿瘤侵犯上腔静脉范围超过</a:t>
            </a:r>
            <a:r>
              <a:rPr lang="en-US" altLang="zh-CN" sz="2000" dirty="0">
                <a:latin typeface="楷体_GB2312" pitchFamily="49" charset="-122"/>
                <a:ea typeface="楷体_GB2312" pitchFamily="49" charset="-122"/>
              </a:rPr>
              <a:t>1/2</a:t>
            </a:r>
            <a:r>
              <a:rPr lang="zh-CN" altLang="en-US" sz="2000" dirty="0">
                <a:latin typeface="楷体_GB2312" pitchFamily="49" charset="-122"/>
                <a:ea typeface="楷体_GB2312" pitchFamily="49" charset="-122"/>
              </a:rPr>
              <a:t>周径，则行上腔静脉切除，人工血管置换</a:t>
            </a:r>
          </a:p>
          <a:p>
            <a:pPr eaLnBrk="1" hangingPunct="1">
              <a:lnSpc>
                <a:spcPct val="130000"/>
              </a:lnSpc>
              <a:buFont typeface="Wingdings" pitchFamily="2" charset="2"/>
              <a:buNone/>
            </a:pPr>
            <a:endParaRPr lang="en-US" altLang="zh-CN" sz="2400" dirty="0">
              <a:latin typeface="楷体_GB2312" pitchFamily="49" charset="-122"/>
              <a:ea typeface="楷体_GB2312" pitchFamily="49"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533400" y="1371600"/>
            <a:ext cx="4191000" cy="4724400"/>
          </a:xfrm>
        </p:spPr>
        <p:txBody>
          <a:bodyPr/>
          <a:lstStyle/>
          <a:p>
            <a:pPr eaLnBrk="1" hangingPunct="1">
              <a:lnSpc>
                <a:spcPct val="130000"/>
              </a:lnSpc>
              <a:buFont typeface="Wingdings" pitchFamily="2" charset="2"/>
              <a:buNone/>
            </a:pPr>
            <a:r>
              <a:rPr lang="en-US" altLang="zh-CN" dirty="0"/>
              <a:t>   </a:t>
            </a:r>
            <a:endParaRPr lang="en-US" altLang="zh-CN" sz="2800" dirty="0">
              <a:latin typeface="宋体" pitchFamily="2" charset="-122"/>
            </a:endParaRPr>
          </a:p>
          <a:p>
            <a:pPr eaLnBrk="1" hangingPunct="1">
              <a:lnSpc>
                <a:spcPct val="130000"/>
              </a:lnSpc>
              <a:buFont typeface="Wingdings" pitchFamily="2" charset="2"/>
              <a:buNone/>
            </a:pPr>
            <a:r>
              <a:rPr lang="en-US" altLang="zh-CN" sz="2800" dirty="0">
                <a:latin typeface="宋体" pitchFamily="2" charset="-122"/>
              </a:rPr>
              <a:t>  </a:t>
            </a:r>
            <a:r>
              <a:rPr lang="zh-CN" altLang="en-US" sz="2000" dirty="0">
                <a:latin typeface="楷体_GB2312" pitchFamily="49" charset="-122"/>
                <a:ea typeface="楷体_GB2312" pitchFamily="49" charset="-122"/>
              </a:rPr>
              <a:t>肺癌，尤其是左上肺癌，容易直接侵及胸主动脉，通常情况下为手术禁忌，即使手术亦只能行姑息性切除，肿瘤残留于主动脉，术后生存率极低。放疗可引起致死性大出血。目前对一部分胸主动脉受侵的</a:t>
            </a:r>
            <a:r>
              <a:rPr lang="en-US" altLang="zh-CN" sz="2000" dirty="0">
                <a:latin typeface="楷体_GB2312" pitchFamily="49" charset="-122"/>
                <a:ea typeface="楷体_GB2312" pitchFamily="49" charset="-122"/>
              </a:rPr>
              <a:t>T4</a:t>
            </a:r>
            <a:r>
              <a:rPr lang="zh-CN" altLang="en-US" sz="2000" dirty="0">
                <a:latin typeface="楷体_GB2312" pitchFamily="49" charset="-122"/>
                <a:ea typeface="楷体_GB2312" pitchFamily="49" charset="-122"/>
              </a:rPr>
              <a:t>非小细胞肺癌患者，可以考虑切除受侵血管，并用人造血管重建胸主动脉。</a:t>
            </a:r>
          </a:p>
        </p:txBody>
      </p:sp>
      <p:sp>
        <p:nvSpPr>
          <p:cNvPr id="26627" name="Rectangle 5"/>
          <p:cNvSpPr>
            <a:spLocks noGrp="1" noChangeArrowheads="1"/>
          </p:cNvSpPr>
          <p:nvPr>
            <p:ph type="title"/>
          </p:nvPr>
        </p:nvSpPr>
        <p:spPr>
          <a:xfrm>
            <a:off x="1219200" y="152400"/>
            <a:ext cx="8458200" cy="1524000"/>
          </a:xfrm>
          <a:noFill/>
        </p:spPr>
        <p:txBody>
          <a:bodyPr/>
          <a:lstStyle/>
          <a:p>
            <a:pPr eaLnBrk="1" hangingPunct="1"/>
            <a:r>
              <a:rPr lang="zh-CN" altLang="en-US">
                <a:latin typeface="楷体_GB2312" pitchFamily="49" charset="-122"/>
                <a:ea typeface="楷体_GB2312" pitchFamily="49" charset="-122"/>
              </a:rPr>
              <a:t>四</a:t>
            </a:r>
            <a:r>
              <a:rPr lang="en-US" altLang="zh-CN">
                <a:latin typeface="楷体_GB2312" pitchFamily="49" charset="-122"/>
                <a:ea typeface="楷体_GB2312" pitchFamily="49" charset="-122"/>
              </a:rPr>
              <a:t>.</a:t>
            </a:r>
            <a:r>
              <a:rPr lang="zh-CN" altLang="en-US">
                <a:latin typeface="楷体_GB2312" pitchFamily="49" charset="-122"/>
                <a:ea typeface="楷体_GB2312" pitchFamily="49" charset="-122"/>
              </a:rPr>
              <a:t>扩大胸主动脉切除</a:t>
            </a:r>
          </a:p>
        </p:txBody>
      </p:sp>
      <p:pic>
        <p:nvPicPr>
          <p:cNvPr id="4" name="图片 3" descr="图片1.png"/>
          <p:cNvPicPr>
            <a:picLocks noChangeAspect="1"/>
          </p:cNvPicPr>
          <p:nvPr/>
        </p:nvPicPr>
        <p:blipFill>
          <a:blip r:embed="rId2" cstate="print"/>
          <a:stretch>
            <a:fillRect/>
          </a:stretch>
        </p:blipFill>
        <p:spPr>
          <a:xfrm>
            <a:off x="4724400" y="2360996"/>
            <a:ext cx="3713274" cy="365460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endParaRPr lang="zh-CN" altLang="en-US" dirty="0"/>
          </a:p>
        </p:txBody>
      </p:sp>
      <p:sp>
        <p:nvSpPr>
          <p:cNvPr id="3" name="内容占位符 2"/>
          <p:cNvSpPr>
            <a:spLocks noGrp="1"/>
          </p:cNvSpPr>
          <p:nvPr>
            <p:ph idx="1"/>
          </p:nvPr>
        </p:nvSpPr>
        <p:spPr/>
        <p:txBody>
          <a:bodyPr/>
          <a:lstStyle/>
          <a:p>
            <a:r>
              <a:rPr lang="zh-CN" altLang="en-US" dirty="0" smtClean="0"/>
              <a:t>肺癌是世界各国常见的恶性肿瘤之一，是目前人类癌症死亡的主要原因，并被认为是对人类健康与生命危害最大的恶性肿瘤。从全球范围来看，近半个世纪以来肿瘤的发病率在不断地增长，尤其在工业发达的国家更加突出。</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685800" y="1905000"/>
            <a:ext cx="8305800" cy="4114800"/>
          </a:xfrm>
        </p:spPr>
        <p:txBody>
          <a:bodyPr/>
          <a:lstStyle/>
          <a:p>
            <a:pPr eaLnBrk="1" hangingPunct="1">
              <a:lnSpc>
                <a:spcPct val="130000"/>
              </a:lnSpc>
              <a:buFont typeface="Wingdings" pitchFamily="2" charset="2"/>
              <a:buNone/>
            </a:pPr>
            <a:r>
              <a:rPr lang="en-US" altLang="zh-CN" sz="2800">
                <a:latin typeface="宋体" pitchFamily="2" charset="-122"/>
              </a:rPr>
              <a:t>  </a:t>
            </a:r>
            <a:r>
              <a:rPr lang="zh-CN" altLang="en-US" sz="2800">
                <a:latin typeface="楷体_GB2312" pitchFamily="49" charset="-122"/>
                <a:ea typeface="楷体_GB2312" pitchFamily="49" charset="-122"/>
              </a:rPr>
              <a:t>局部晚期肺癌侵及食管，部分患者可以获得根治性切除。手术方式行食管切除、胃食管吻合术。</a:t>
            </a:r>
            <a:r>
              <a:rPr lang="en-US" altLang="zh-CN" sz="2800">
                <a:latin typeface="楷体_GB2312" pitchFamily="49" charset="-122"/>
                <a:ea typeface="楷体_GB2312" pitchFamily="49" charset="-122"/>
              </a:rPr>
              <a:t>Bernard</a:t>
            </a:r>
            <a:r>
              <a:rPr lang="zh-CN" altLang="en-US" sz="2800">
                <a:latin typeface="楷体_GB2312" pitchFamily="49" charset="-122"/>
                <a:ea typeface="楷体_GB2312" pitchFamily="49" charset="-122"/>
              </a:rPr>
              <a:t>等对</a:t>
            </a:r>
            <a:r>
              <a:rPr lang="en-US" altLang="zh-CN" sz="2800">
                <a:latin typeface="楷体_GB2312" pitchFamily="49" charset="-122"/>
                <a:ea typeface="楷体_GB2312" pitchFamily="49" charset="-122"/>
              </a:rPr>
              <a:t>77</a:t>
            </a:r>
            <a:r>
              <a:rPr lang="zh-CN" altLang="en-US" sz="2800">
                <a:latin typeface="楷体_GB2312" pitchFamily="49" charset="-122"/>
                <a:ea typeface="楷体_GB2312" pitchFamily="49" charset="-122"/>
              </a:rPr>
              <a:t>例晚期肺癌手术，其中</a:t>
            </a:r>
            <a:r>
              <a:rPr lang="en-US" altLang="zh-CN" sz="2800">
                <a:latin typeface="楷体_GB2312" pitchFamily="49" charset="-122"/>
                <a:ea typeface="楷体_GB2312" pitchFamily="49" charset="-122"/>
              </a:rPr>
              <a:t>8</a:t>
            </a:r>
            <a:r>
              <a:rPr lang="zh-CN" altLang="en-US" sz="2800">
                <a:latin typeface="楷体_GB2312" pitchFamily="49" charset="-122"/>
                <a:ea typeface="楷体_GB2312" pitchFamily="49" charset="-122"/>
              </a:rPr>
              <a:t>例行肺癌根治术及食管切除重建，</a:t>
            </a:r>
            <a:r>
              <a:rPr lang="en-US" altLang="zh-CN" sz="2800">
                <a:latin typeface="楷体_GB2312" pitchFamily="49" charset="-122"/>
                <a:ea typeface="楷体_GB2312" pitchFamily="49" charset="-122"/>
              </a:rPr>
              <a:t>3</a:t>
            </a:r>
            <a:r>
              <a:rPr lang="zh-CN" altLang="en-US" sz="2800">
                <a:latin typeface="楷体_GB2312" pitchFamily="49" charset="-122"/>
                <a:ea typeface="楷体_GB2312" pitchFamily="49" charset="-122"/>
              </a:rPr>
              <a:t>年生存率为</a:t>
            </a:r>
            <a:r>
              <a:rPr lang="en-US" altLang="zh-CN" sz="2800">
                <a:latin typeface="楷体_GB2312" pitchFamily="49" charset="-122"/>
                <a:ea typeface="楷体_GB2312" pitchFamily="49" charset="-122"/>
              </a:rPr>
              <a:t>20%</a:t>
            </a:r>
            <a:r>
              <a:rPr lang="zh-CN" altLang="en-US" sz="2800">
                <a:latin typeface="楷体_GB2312" pitchFamily="49" charset="-122"/>
                <a:ea typeface="楷体_GB2312" pitchFamily="49" charset="-122"/>
              </a:rPr>
              <a:t>。</a:t>
            </a:r>
          </a:p>
        </p:txBody>
      </p:sp>
      <p:sp>
        <p:nvSpPr>
          <p:cNvPr id="27651" name="Rectangle 4"/>
          <p:cNvSpPr>
            <a:spLocks noGrp="1" noChangeArrowheads="1"/>
          </p:cNvSpPr>
          <p:nvPr>
            <p:ph type="title"/>
          </p:nvPr>
        </p:nvSpPr>
        <p:spPr>
          <a:xfrm>
            <a:off x="914400" y="838200"/>
            <a:ext cx="8458200" cy="1219200"/>
          </a:xfrm>
          <a:noFill/>
        </p:spPr>
        <p:txBody>
          <a:bodyPr/>
          <a:lstStyle/>
          <a:p>
            <a:pPr eaLnBrk="1" hangingPunct="1"/>
            <a:r>
              <a:rPr lang="en-US" altLang="zh-CN"/>
              <a:t> </a:t>
            </a:r>
            <a:br>
              <a:rPr lang="en-US" altLang="zh-CN"/>
            </a:br>
            <a:r>
              <a:rPr lang="en-US" altLang="zh-CN"/>
              <a:t/>
            </a:r>
            <a:br>
              <a:rPr lang="en-US" altLang="zh-CN"/>
            </a:br>
            <a:r>
              <a:rPr lang="en-US" altLang="zh-CN"/>
              <a:t/>
            </a:r>
            <a:br>
              <a:rPr lang="en-US" altLang="zh-CN"/>
            </a:br>
            <a:r>
              <a:rPr lang="en-US" altLang="zh-CN"/>
              <a:t/>
            </a:r>
            <a:br>
              <a:rPr lang="en-US" altLang="zh-CN"/>
            </a:br>
            <a:r>
              <a:rPr lang="en-US" altLang="zh-CN"/>
              <a:t/>
            </a:r>
            <a:br>
              <a:rPr lang="en-US" altLang="zh-CN"/>
            </a:br>
            <a:r>
              <a:rPr lang="en-US" altLang="zh-CN"/>
              <a:t/>
            </a:r>
            <a:br>
              <a:rPr lang="en-US" altLang="zh-CN"/>
            </a:br>
            <a:r>
              <a:rPr lang="zh-CN" altLang="en-US" sz="4000">
                <a:latin typeface="楷体_GB2312" pitchFamily="49" charset="-122"/>
                <a:ea typeface="楷体_GB2312" pitchFamily="49" charset="-122"/>
              </a:rPr>
              <a:t>五</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扩大食管切除</a:t>
            </a:r>
            <a:br>
              <a:rPr lang="zh-CN" altLang="en-US" sz="4000">
                <a:latin typeface="楷体_GB2312" pitchFamily="49" charset="-122"/>
                <a:ea typeface="楷体_GB2312" pitchFamily="49" charset="-122"/>
              </a:rPr>
            </a:br>
            <a:endParaRPr lang="zh-CN" altLang="en-US" sz="4000">
              <a:latin typeface="楷体_GB2312" pitchFamily="49" charset="-122"/>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838200" y="1828800"/>
            <a:ext cx="8001000" cy="4648200"/>
          </a:xfrm>
        </p:spPr>
        <p:txBody>
          <a:bodyPr/>
          <a:lstStyle/>
          <a:p>
            <a:pPr eaLnBrk="1" hangingPunct="1">
              <a:lnSpc>
                <a:spcPct val="130000"/>
              </a:lnSpc>
              <a:buFont typeface="Wingdings" pitchFamily="2" charset="2"/>
              <a:buNone/>
            </a:pPr>
            <a:r>
              <a:rPr lang="en-US" altLang="zh-CN" sz="900">
                <a:latin typeface="宋体" pitchFamily="2" charset="-122"/>
              </a:rPr>
              <a:t>      </a:t>
            </a:r>
            <a:r>
              <a:rPr lang="zh-CN" altLang="en-US" sz="2400">
                <a:latin typeface="楷体_GB2312" pitchFamily="49" charset="-122"/>
                <a:ea typeface="楷体_GB2312" pitchFamily="49" charset="-122"/>
              </a:rPr>
              <a:t>对于晚期肺癌，肿瘤累及肺门、纵隔、心脏大血管者，常规手术已无法切除病灶，在体外循环下施行手术。</a:t>
            </a:r>
          </a:p>
          <a:p>
            <a:pPr eaLnBrk="1" hangingPunct="1">
              <a:lnSpc>
                <a:spcPct val="130000"/>
              </a:lnSpc>
              <a:buFont typeface="Wingdings" pitchFamily="2" charset="2"/>
              <a:buNone/>
            </a:pPr>
            <a:r>
              <a:rPr lang="zh-CN" altLang="en-US" sz="2400">
                <a:latin typeface="楷体_GB2312" pitchFamily="49" charset="-122"/>
                <a:ea typeface="楷体_GB2312" pitchFamily="49" charset="-122"/>
              </a:rPr>
              <a:t>   其适应证：</a:t>
            </a:r>
            <a:endParaRPr lang="zh-CN" altLang="en-US" sz="2400" b="1">
              <a:latin typeface="楷体_GB2312" pitchFamily="49" charset="-122"/>
              <a:ea typeface="楷体_GB2312" pitchFamily="49" charset="-122"/>
            </a:endParaRPr>
          </a:p>
          <a:p>
            <a:pPr eaLnBrk="1" hangingPunct="1">
              <a:lnSpc>
                <a:spcPct val="130000"/>
              </a:lnSpc>
            </a:pPr>
            <a:r>
              <a:rPr lang="zh-CN" altLang="en-US" sz="2400">
                <a:latin typeface="楷体_GB2312" pitchFamily="49" charset="-122"/>
                <a:ea typeface="楷体_GB2312" pitchFamily="49" charset="-122"/>
              </a:rPr>
              <a:t>肺动脉根部受侵</a:t>
            </a:r>
          </a:p>
          <a:p>
            <a:pPr eaLnBrk="1" hangingPunct="1">
              <a:lnSpc>
                <a:spcPct val="130000"/>
              </a:lnSpc>
            </a:pPr>
            <a:r>
              <a:rPr lang="zh-CN" altLang="en-US" sz="2400">
                <a:latin typeface="楷体_GB2312" pitchFamily="49" charset="-122"/>
                <a:ea typeface="楷体_GB2312" pitchFamily="49" charset="-122"/>
              </a:rPr>
              <a:t>肺静脉、左心房受侵，尤其是并发心房内瘤栓者</a:t>
            </a:r>
          </a:p>
          <a:p>
            <a:pPr eaLnBrk="1" hangingPunct="1">
              <a:lnSpc>
                <a:spcPct val="130000"/>
              </a:lnSpc>
            </a:pPr>
            <a:r>
              <a:rPr lang="zh-CN" altLang="en-US" sz="2400">
                <a:latin typeface="楷体_GB2312" pitchFamily="49" charset="-122"/>
                <a:ea typeface="楷体_GB2312" pitchFamily="49" charset="-122"/>
              </a:rPr>
              <a:t>主动脉受侵者，行主动脉切除并修补或置换</a:t>
            </a:r>
          </a:p>
          <a:p>
            <a:pPr eaLnBrk="1" hangingPunct="1">
              <a:lnSpc>
                <a:spcPct val="130000"/>
              </a:lnSpc>
              <a:buFont typeface="Wingdings" pitchFamily="2" charset="2"/>
              <a:buNone/>
            </a:pPr>
            <a:endParaRPr lang="zh-CN" altLang="en-US" sz="2400">
              <a:latin typeface="楷体_GB2312" pitchFamily="49" charset="-122"/>
              <a:ea typeface="楷体_GB2312" pitchFamily="49" charset="-122"/>
            </a:endParaRPr>
          </a:p>
          <a:p>
            <a:pPr eaLnBrk="1" hangingPunct="1">
              <a:lnSpc>
                <a:spcPct val="130000"/>
              </a:lnSpc>
              <a:buFont typeface="Wingdings" pitchFamily="2" charset="2"/>
              <a:buNone/>
            </a:pPr>
            <a:endParaRPr lang="zh-CN" altLang="en-US" sz="2400">
              <a:latin typeface="楷体_GB2312" pitchFamily="49" charset="-122"/>
              <a:ea typeface="楷体_GB2312" pitchFamily="49" charset="-122"/>
            </a:endParaRPr>
          </a:p>
          <a:p>
            <a:pPr eaLnBrk="1" hangingPunct="1">
              <a:lnSpc>
                <a:spcPct val="130000"/>
              </a:lnSpc>
              <a:buFont typeface="Wingdings" pitchFamily="2" charset="2"/>
              <a:buNone/>
            </a:pPr>
            <a:r>
              <a:rPr lang="zh-CN" altLang="en-US" sz="800"/>
              <a:t>    </a:t>
            </a:r>
          </a:p>
        </p:txBody>
      </p:sp>
      <p:sp>
        <p:nvSpPr>
          <p:cNvPr id="28675" name="Rectangle 4"/>
          <p:cNvSpPr>
            <a:spLocks noGrp="1" noChangeArrowheads="1"/>
          </p:cNvSpPr>
          <p:nvPr>
            <p:ph type="title"/>
          </p:nvPr>
        </p:nvSpPr>
        <p:spPr>
          <a:xfrm>
            <a:off x="381000" y="609600"/>
            <a:ext cx="8991600" cy="1219200"/>
          </a:xfrm>
          <a:noFill/>
        </p:spPr>
        <p:txBody>
          <a:bodyPr/>
          <a:lstStyle/>
          <a:p>
            <a:pPr eaLnBrk="1" hangingPunct="1"/>
            <a:r>
              <a:rPr lang="en-US" altLang="zh-CN" sz="4000"/>
              <a:t> </a:t>
            </a:r>
            <a:br>
              <a:rPr lang="en-US" altLang="zh-CN" sz="4000"/>
            </a:br>
            <a:r>
              <a:rPr lang="en-US" altLang="zh-CN" sz="4000"/>
              <a:t/>
            </a:r>
            <a:br>
              <a:rPr lang="en-US" altLang="zh-CN" sz="4000"/>
            </a:br>
            <a:r>
              <a:rPr lang="en-US" altLang="zh-CN" sz="4000"/>
              <a:t/>
            </a:r>
            <a:br>
              <a:rPr lang="en-US" altLang="zh-CN" sz="4000"/>
            </a:br>
            <a:r>
              <a:rPr lang="en-US" altLang="zh-CN" sz="4000"/>
              <a:t/>
            </a:r>
            <a:br>
              <a:rPr lang="en-US" altLang="zh-CN" sz="4000"/>
            </a:br>
            <a:r>
              <a:rPr lang="en-US" altLang="zh-CN" sz="4000"/>
              <a:t/>
            </a:r>
            <a:br>
              <a:rPr lang="en-US" altLang="zh-CN" sz="4000"/>
            </a:br>
            <a:r>
              <a:rPr lang="en-US" altLang="zh-CN" sz="4000"/>
              <a:t/>
            </a:r>
            <a:br>
              <a:rPr lang="en-US" altLang="zh-CN" sz="4000"/>
            </a:br>
            <a:r>
              <a:rPr lang="en-US" altLang="zh-CN"/>
              <a:t> </a:t>
            </a:r>
            <a:r>
              <a:rPr lang="zh-CN" altLang="en-US" sz="4000">
                <a:latin typeface="楷体_GB2312" pitchFamily="49" charset="-122"/>
                <a:ea typeface="楷体_GB2312" pitchFamily="49" charset="-122"/>
              </a:rPr>
              <a:t>六</a:t>
            </a:r>
            <a:r>
              <a:rPr lang="en-US" altLang="zh-CN" sz="4000">
                <a:latin typeface="楷体_GB2312" pitchFamily="49" charset="-122"/>
                <a:ea typeface="楷体_GB2312" pitchFamily="49" charset="-122"/>
              </a:rPr>
              <a:t>.</a:t>
            </a:r>
            <a:r>
              <a:rPr lang="zh-CN" altLang="en-US" sz="4000">
                <a:latin typeface="楷体_GB2312" pitchFamily="49" charset="-122"/>
                <a:ea typeface="楷体_GB2312" pitchFamily="49" charset="-122"/>
              </a:rPr>
              <a:t>体外循环技术在肺癌手术中的应用</a:t>
            </a:r>
            <a:br>
              <a:rPr lang="zh-CN" altLang="en-US" sz="4000">
                <a:latin typeface="楷体_GB2312" pitchFamily="49" charset="-122"/>
                <a:ea typeface="楷体_GB2312" pitchFamily="49" charset="-122"/>
              </a:rPr>
            </a:br>
            <a:endParaRPr lang="zh-CN" altLang="en-US" sz="4000">
              <a:latin typeface="楷体_GB2312" pitchFamily="49" charset="-122"/>
              <a:ea typeface="楷体_GB2312" pitchFamily="49"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2332038"/>
            <a:ext cx="8229600" cy="4525962"/>
          </a:xfrm>
        </p:spPr>
        <p:txBody>
          <a:bodyPr/>
          <a:lstStyle/>
          <a:p>
            <a:pPr eaLnBrk="1" hangingPunct="1">
              <a:lnSpc>
                <a:spcPct val="130000"/>
              </a:lnSpc>
              <a:buFont typeface="Wingdings" pitchFamily="2" charset="2"/>
              <a:buNone/>
            </a:pPr>
            <a:r>
              <a:rPr lang="en-US" altLang="zh-CN" sz="2000" dirty="0">
                <a:latin typeface="宋体" pitchFamily="2" charset="-122"/>
              </a:rPr>
              <a:t>   </a:t>
            </a:r>
            <a:r>
              <a:rPr lang="en-US" altLang="zh-CN" sz="2800" dirty="0">
                <a:latin typeface="楷体_GB2312" pitchFamily="49" charset="-122"/>
                <a:ea typeface="楷体_GB2312" pitchFamily="49" charset="-122"/>
              </a:rPr>
              <a:t>VATS</a:t>
            </a:r>
            <a:r>
              <a:rPr lang="zh-CN" altLang="en-US" sz="2800" dirty="0">
                <a:latin typeface="楷体_GB2312" pitchFamily="49" charset="-122"/>
                <a:ea typeface="楷体_GB2312" pitchFamily="49" charset="-122"/>
              </a:rPr>
              <a:t>技术可用于肺孤立结节的诊断及肺癌的分期；</a:t>
            </a:r>
            <a:r>
              <a:rPr lang="en-US" altLang="zh-CN" sz="2800" dirty="0">
                <a:latin typeface="楷体_GB2312" pitchFamily="49" charset="-122"/>
                <a:ea typeface="楷体_GB2312" pitchFamily="49" charset="-122"/>
              </a:rPr>
              <a:t>VATS</a:t>
            </a:r>
            <a:r>
              <a:rPr lang="zh-CN" altLang="en-US" sz="2800" dirty="0">
                <a:latin typeface="楷体_GB2312" pitchFamily="49" charset="-122"/>
                <a:ea typeface="楷体_GB2312" pitchFamily="49" charset="-122"/>
              </a:rPr>
              <a:t>技术行局限性肺切除</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解剖性肺叶或全肺切除及淋巴结清扫</a:t>
            </a:r>
            <a:r>
              <a:rPr lang="en-US" altLang="zh-CN" sz="2800" dirty="0">
                <a:latin typeface="楷体_GB2312" pitchFamily="49" charset="-122"/>
                <a:ea typeface="楷体_GB2312" pitchFamily="49" charset="-122"/>
              </a:rPr>
              <a:t>;</a:t>
            </a:r>
            <a:r>
              <a:rPr lang="zh-CN" altLang="en-US" sz="2800" dirty="0">
                <a:latin typeface="楷体_GB2312" pitchFamily="49" charset="-122"/>
                <a:ea typeface="楷体_GB2312" pitchFamily="49" charset="-122"/>
              </a:rPr>
              <a:t>在肺癌的治疗中起着重要的作用。</a:t>
            </a:r>
            <a:r>
              <a:rPr lang="en-US" altLang="zh-CN" sz="2800" dirty="0">
                <a:latin typeface="楷体_GB2312" pitchFamily="49" charset="-122"/>
                <a:ea typeface="楷体_GB2312" pitchFamily="49" charset="-122"/>
              </a:rPr>
              <a:t>VATS</a:t>
            </a:r>
            <a:r>
              <a:rPr lang="zh-CN" altLang="en-US" sz="2800" dirty="0">
                <a:latin typeface="楷体_GB2312" pitchFamily="49" charset="-122"/>
                <a:ea typeface="楷体_GB2312" pitchFamily="49" charset="-122"/>
              </a:rPr>
              <a:t>技术具有创伤小恢复快，出血少，对心肺功能损伤小，开、关胸时间短，术后并发症少等优点。</a:t>
            </a:r>
          </a:p>
        </p:txBody>
      </p:sp>
      <p:sp>
        <p:nvSpPr>
          <p:cNvPr id="29699" name="Rectangle 4"/>
          <p:cNvSpPr>
            <a:spLocks noGrp="1" noChangeArrowheads="1"/>
          </p:cNvSpPr>
          <p:nvPr>
            <p:ph type="title"/>
          </p:nvPr>
        </p:nvSpPr>
        <p:spPr>
          <a:xfrm>
            <a:off x="0" y="609600"/>
            <a:ext cx="9372600" cy="1981200"/>
          </a:xfrm>
          <a:noFill/>
        </p:spPr>
        <p:txBody>
          <a:bodyPr/>
          <a:lstStyle/>
          <a:p>
            <a:pPr eaLnBrk="1" hangingPunct="1"/>
            <a:r>
              <a:rPr lang="en-US" altLang="zh-CN" sz="4000" dirty="0"/>
              <a:t>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5400" dirty="0"/>
              <a:t> </a:t>
            </a:r>
            <a:r>
              <a:rPr lang="zh-CN" altLang="en-US" sz="4000" dirty="0">
                <a:latin typeface="楷体_GB2312" pitchFamily="49" charset="-122"/>
                <a:ea typeface="楷体_GB2312" pitchFamily="49" charset="-122"/>
              </a:rPr>
              <a:t>七</a:t>
            </a:r>
            <a:r>
              <a:rPr lang="en-US" altLang="zh-CN" sz="4000" dirty="0">
                <a:latin typeface="楷体_GB2312" pitchFamily="49" charset="-122"/>
                <a:ea typeface="楷体_GB2312" pitchFamily="49" charset="-122"/>
              </a:rPr>
              <a:t>.</a:t>
            </a:r>
            <a:r>
              <a:rPr lang="zh-CN" altLang="en-US" sz="4000" dirty="0">
                <a:latin typeface="楷体_GB2312" pitchFamily="49" charset="-122"/>
                <a:ea typeface="楷体_GB2312" pitchFamily="49" charset="-122"/>
              </a:rPr>
              <a:t>微创小切口手术及电视胸腔镜的应用</a:t>
            </a:r>
            <a:br>
              <a:rPr lang="zh-CN" altLang="en-US" sz="4000" dirty="0">
                <a:latin typeface="楷体_GB2312" pitchFamily="49" charset="-122"/>
                <a:ea typeface="楷体_GB2312" pitchFamily="49" charset="-122"/>
              </a:rPr>
            </a:br>
            <a:r>
              <a:rPr lang="zh-CN" altLang="en-US" sz="4000" dirty="0"/>
              <a:t/>
            </a:r>
            <a:br>
              <a:rPr lang="zh-CN" altLang="en-US" sz="4000" dirty="0"/>
            </a:br>
            <a:endParaRPr lang="zh-CN" altLang="en-US" sz="4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CN" altLang="en-US">
                <a:ea typeface="楷体_GB2312" pitchFamily="49" charset="-122"/>
              </a:rPr>
              <a:t>手术技巧</a:t>
            </a:r>
          </a:p>
        </p:txBody>
      </p:sp>
      <p:sp>
        <p:nvSpPr>
          <p:cNvPr id="30723" name="Rectangle 3"/>
          <p:cNvSpPr>
            <a:spLocks noGrp="1" noChangeArrowheads="1"/>
          </p:cNvSpPr>
          <p:nvPr>
            <p:ph type="body" idx="1"/>
          </p:nvPr>
        </p:nvSpPr>
        <p:spPr/>
        <p:txBody>
          <a:bodyPr/>
          <a:lstStyle/>
          <a:p>
            <a:pPr eaLnBrk="1" hangingPunct="1">
              <a:lnSpc>
                <a:spcPct val="80000"/>
              </a:lnSpc>
            </a:pPr>
            <a:r>
              <a:rPr lang="zh-CN" altLang="en-US" sz="2800">
                <a:ea typeface="楷体_GB2312" pitchFamily="49" charset="-122"/>
              </a:rPr>
              <a:t>肺裂的处理</a:t>
            </a:r>
          </a:p>
          <a:p>
            <a:pPr eaLnBrk="1" hangingPunct="1">
              <a:lnSpc>
                <a:spcPct val="80000"/>
              </a:lnSpc>
            </a:pPr>
            <a:r>
              <a:rPr lang="zh-CN" altLang="en-US" sz="2800">
                <a:ea typeface="楷体_GB2312" pitchFamily="49" charset="-122"/>
              </a:rPr>
              <a:t>肺血管的处理</a:t>
            </a:r>
          </a:p>
          <a:p>
            <a:pPr lvl="1" eaLnBrk="1" hangingPunct="1">
              <a:lnSpc>
                <a:spcPct val="80000"/>
              </a:lnSpc>
              <a:buFont typeface="Wingdings" pitchFamily="2" charset="2"/>
              <a:buChar char="l"/>
            </a:pPr>
            <a:r>
              <a:rPr lang="zh-CN" altLang="en-US" sz="2400">
                <a:ea typeface="楷体_GB2312" pitchFamily="49" charset="-122"/>
              </a:rPr>
              <a:t>心包外（结扎、机械缝合）</a:t>
            </a:r>
          </a:p>
          <a:p>
            <a:pPr lvl="1" eaLnBrk="1" hangingPunct="1">
              <a:lnSpc>
                <a:spcPct val="80000"/>
              </a:lnSpc>
              <a:buFont typeface="Wingdings" pitchFamily="2" charset="2"/>
              <a:buChar char="l"/>
            </a:pPr>
            <a:r>
              <a:rPr lang="zh-CN" altLang="en-US" sz="2400">
                <a:ea typeface="楷体_GB2312" pitchFamily="49" charset="-122"/>
              </a:rPr>
              <a:t>心包内（机械缝合）</a:t>
            </a:r>
          </a:p>
          <a:p>
            <a:pPr lvl="1" eaLnBrk="1" hangingPunct="1">
              <a:lnSpc>
                <a:spcPct val="80000"/>
              </a:lnSpc>
              <a:buFont typeface="Wingdings" pitchFamily="2" charset="2"/>
              <a:buChar char="l"/>
            </a:pPr>
            <a:r>
              <a:rPr lang="zh-CN" altLang="en-US" sz="2400">
                <a:ea typeface="楷体_GB2312" pitchFamily="49" charset="-122"/>
              </a:rPr>
              <a:t>袖式或血管成形</a:t>
            </a:r>
          </a:p>
          <a:p>
            <a:pPr eaLnBrk="1" hangingPunct="1">
              <a:lnSpc>
                <a:spcPct val="80000"/>
              </a:lnSpc>
            </a:pPr>
            <a:r>
              <a:rPr lang="zh-CN" altLang="en-US" sz="2800">
                <a:ea typeface="楷体_GB2312" pitchFamily="49" charset="-122"/>
              </a:rPr>
              <a:t>支气管的处理</a:t>
            </a:r>
          </a:p>
          <a:p>
            <a:pPr lvl="1" eaLnBrk="1" hangingPunct="1">
              <a:lnSpc>
                <a:spcPct val="80000"/>
              </a:lnSpc>
              <a:buFont typeface="Wingdings" pitchFamily="2" charset="2"/>
              <a:buChar char="l"/>
            </a:pPr>
            <a:r>
              <a:rPr lang="zh-CN" altLang="en-US" sz="2400">
                <a:ea typeface="楷体_GB2312" pitchFamily="49" charset="-122"/>
              </a:rPr>
              <a:t>器械缝合</a:t>
            </a:r>
          </a:p>
          <a:p>
            <a:pPr lvl="1" eaLnBrk="1" hangingPunct="1">
              <a:lnSpc>
                <a:spcPct val="80000"/>
              </a:lnSpc>
              <a:buFont typeface="Wingdings" pitchFamily="2" charset="2"/>
              <a:buChar char="l"/>
            </a:pPr>
            <a:r>
              <a:rPr lang="zh-CN" altLang="en-US" sz="2400">
                <a:ea typeface="楷体_GB2312" pitchFamily="49" charset="-122"/>
              </a:rPr>
              <a:t>手工缝合</a:t>
            </a:r>
          </a:p>
          <a:p>
            <a:pPr lvl="1" eaLnBrk="1" hangingPunct="1">
              <a:lnSpc>
                <a:spcPct val="80000"/>
              </a:lnSpc>
              <a:buFont typeface="Wingdings" pitchFamily="2" charset="2"/>
              <a:buChar char="l"/>
            </a:pPr>
            <a:r>
              <a:rPr lang="zh-CN" altLang="en-US" sz="2400">
                <a:ea typeface="楷体_GB2312" pitchFamily="49" charset="-122"/>
              </a:rPr>
              <a:t>袖式切除</a:t>
            </a:r>
          </a:p>
          <a:p>
            <a:pPr lvl="1" eaLnBrk="1" hangingPunct="1">
              <a:lnSpc>
                <a:spcPct val="80000"/>
              </a:lnSpc>
              <a:buFont typeface="Wingdings" pitchFamily="2" charset="2"/>
              <a:buChar char="l"/>
            </a:pPr>
            <a:r>
              <a:rPr lang="zh-CN" altLang="en-US" sz="2400">
                <a:ea typeface="楷体_GB2312" pitchFamily="49" charset="-122"/>
              </a:rPr>
              <a:t>残端包埋</a:t>
            </a:r>
          </a:p>
          <a:p>
            <a:pPr eaLnBrk="1" hangingPunct="1">
              <a:lnSpc>
                <a:spcPct val="80000"/>
              </a:lnSpc>
            </a:pPr>
            <a:endParaRPr lang="en-US" altLang="zh-CN" sz="2800">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zh-CN" altLang="en-US">
                <a:ea typeface="楷体_GB2312" pitchFamily="49" charset="-122"/>
              </a:rPr>
              <a:t>微创手术</a:t>
            </a:r>
            <a:r>
              <a:rPr lang="en-US" altLang="zh-CN">
                <a:latin typeface="Arial" pitchFamily="34" charset="0"/>
                <a:ea typeface="楷体_GB2312" pitchFamily="49" charset="-122"/>
              </a:rPr>
              <a:t>——</a:t>
            </a:r>
            <a:r>
              <a:rPr lang="zh-CN" altLang="en-US">
                <a:solidFill>
                  <a:schemeClr val="hlink"/>
                </a:solidFill>
                <a:ea typeface="楷体_GB2312" pitchFamily="49" charset="-122"/>
              </a:rPr>
              <a:t>胸腔镜手术</a:t>
            </a:r>
          </a:p>
        </p:txBody>
      </p:sp>
      <p:sp>
        <p:nvSpPr>
          <p:cNvPr id="32771" name="Rectangle 3"/>
          <p:cNvSpPr>
            <a:spLocks noGrp="1" noChangeArrowheads="1"/>
          </p:cNvSpPr>
          <p:nvPr>
            <p:ph type="body" idx="1"/>
          </p:nvPr>
        </p:nvSpPr>
        <p:spPr>
          <a:xfrm>
            <a:off x="1182688" y="1905000"/>
            <a:ext cx="7772400" cy="4572000"/>
          </a:xfrm>
        </p:spPr>
        <p:txBody>
          <a:bodyPr/>
          <a:lstStyle/>
          <a:p>
            <a:pPr marL="609600" indent="-609600" eaLnBrk="1" hangingPunct="1">
              <a:lnSpc>
                <a:spcPct val="80000"/>
              </a:lnSpc>
            </a:pPr>
            <a:r>
              <a:rPr lang="zh-CN" altLang="en-US" sz="2400" dirty="0">
                <a:latin typeface="楷体_GB2312" pitchFamily="49" charset="-122"/>
                <a:ea typeface="楷体_GB2312" pitchFamily="49" charset="-122"/>
              </a:rPr>
              <a:t>适应症：</a:t>
            </a:r>
            <a:r>
              <a:rPr lang="en-US" altLang="zh-CN" sz="2400" dirty="0">
                <a:latin typeface="楷体_GB2312" pitchFamily="49" charset="-122"/>
                <a:ea typeface="楷体_GB2312" pitchFamily="49" charset="-122"/>
              </a:rPr>
              <a:t>Ⅰ</a:t>
            </a:r>
            <a:r>
              <a:rPr lang="zh-CN" altLang="en-US" sz="2400" dirty="0">
                <a:latin typeface="楷体_GB2312" pitchFamily="49" charset="-122"/>
                <a:ea typeface="楷体_GB2312" pitchFamily="49" charset="-122"/>
              </a:rPr>
              <a:t>期、</a:t>
            </a:r>
            <a:r>
              <a:rPr lang="en-US" altLang="zh-CN" sz="2400" dirty="0">
                <a:latin typeface="楷体_GB2312" pitchFamily="49" charset="-122"/>
                <a:ea typeface="楷体_GB2312" pitchFamily="49" charset="-122"/>
              </a:rPr>
              <a:t>Ⅱ</a:t>
            </a:r>
            <a:r>
              <a:rPr lang="zh-CN" altLang="en-US" sz="2400" dirty="0">
                <a:latin typeface="楷体_GB2312" pitchFamily="49" charset="-122"/>
                <a:ea typeface="楷体_GB2312" pitchFamily="49" charset="-122"/>
              </a:rPr>
              <a:t>期、</a:t>
            </a:r>
            <a:r>
              <a:rPr lang="en-US" altLang="zh-CN" sz="2400" dirty="0" err="1">
                <a:latin typeface="楷体_GB2312" pitchFamily="49" charset="-122"/>
                <a:ea typeface="楷体_GB2312" pitchFamily="49" charset="-122"/>
              </a:rPr>
              <a:t>Ⅲa</a:t>
            </a:r>
            <a:r>
              <a:rPr lang="zh-CN" altLang="en-US" sz="2400" dirty="0">
                <a:latin typeface="楷体_GB2312" pitchFamily="49" charset="-122"/>
                <a:ea typeface="楷体_GB2312" pitchFamily="49" charset="-122"/>
              </a:rPr>
              <a:t>非小细胞肺癌</a:t>
            </a:r>
          </a:p>
          <a:p>
            <a:pPr marL="609600" indent="-609600" eaLnBrk="1" hangingPunct="1">
              <a:lnSpc>
                <a:spcPct val="80000"/>
              </a:lnSpc>
            </a:pPr>
            <a:r>
              <a:rPr lang="zh-CN" altLang="en-US" sz="2400" dirty="0">
                <a:latin typeface="楷体_GB2312" pitchFamily="49" charset="-122"/>
                <a:ea typeface="楷体_GB2312" pitchFamily="49" charset="-122"/>
              </a:rPr>
              <a:t>术式：局部切除</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肺叶切除</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全肺切除  </a:t>
            </a:r>
            <a:r>
              <a:rPr lang="en-US" altLang="zh-CN" sz="2400" dirty="0">
                <a:latin typeface="楷体_GB2312" pitchFamily="49" charset="-122"/>
                <a:ea typeface="楷体_GB2312" pitchFamily="49" charset="-122"/>
              </a:rPr>
              <a:t>+</a:t>
            </a:r>
            <a:r>
              <a:rPr lang="zh-CN" altLang="en-US" sz="2400" dirty="0">
                <a:latin typeface="楷体_GB2312" pitchFamily="49" charset="-122"/>
                <a:ea typeface="楷体_GB2312" pitchFamily="49" charset="-122"/>
              </a:rPr>
              <a:t>淋巴结清扫</a:t>
            </a:r>
          </a:p>
          <a:p>
            <a:pPr marL="609600" indent="-609600" eaLnBrk="1" hangingPunct="1">
              <a:lnSpc>
                <a:spcPct val="80000"/>
              </a:lnSpc>
            </a:pPr>
            <a:r>
              <a:rPr lang="zh-CN" altLang="en-US" sz="2400" dirty="0">
                <a:latin typeface="楷体_GB2312" pitchFamily="49" charset="-122"/>
                <a:ea typeface="楷体_GB2312" pitchFamily="49" charset="-122"/>
              </a:rPr>
              <a:t>手术结果：</a:t>
            </a:r>
          </a:p>
          <a:p>
            <a:pPr marL="990600" lvl="1" indent="-533400" eaLnBrk="1" hangingPunct="1">
              <a:lnSpc>
                <a:spcPct val="80000"/>
              </a:lnSpc>
              <a:buFont typeface="Wingdings" pitchFamily="2" charset="2"/>
              <a:buChar char="u"/>
            </a:pPr>
            <a:r>
              <a:rPr lang="en-US" altLang="zh-CN" sz="2000" dirty="0">
                <a:latin typeface="楷体_GB2312" pitchFamily="49" charset="-122"/>
                <a:ea typeface="楷体_GB2312" pitchFamily="49" charset="-122"/>
              </a:rPr>
              <a:t>5</a:t>
            </a:r>
            <a:r>
              <a:rPr lang="zh-CN" altLang="en-US" sz="2000" dirty="0">
                <a:latin typeface="楷体_GB2312" pitchFamily="49" charset="-122"/>
                <a:ea typeface="楷体_GB2312" pitchFamily="49" charset="-122"/>
              </a:rPr>
              <a:t>年生存率：</a:t>
            </a:r>
            <a:r>
              <a:rPr lang="en-US" altLang="zh-CN" sz="2000" dirty="0">
                <a:solidFill>
                  <a:schemeClr val="hlink"/>
                </a:solidFill>
              </a:rPr>
              <a:t>T1N0</a:t>
            </a:r>
            <a:r>
              <a:rPr lang="zh-CN" altLang="en-US" sz="2000" dirty="0">
                <a:solidFill>
                  <a:schemeClr val="hlink"/>
                </a:solidFill>
              </a:rPr>
              <a:t>：</a:t>
            </a:r>
            <a:r>
              <a:rPr lang="en-US" altLang="zh-CN" sz="2000" dirty="0">
                <a:solidFill>
                  <a:schemeClr val="hlink"/>
                </a:solidFill>
              </a:rPr>
              <a:t>65%~80%</a:t>
            </a:r>
            <a:r>
              <a:rPr lang="zh-CN" altLang="en-US" sz="2000" dirty="0">
                <a:solidFill>
                  <a:schemeClr val="hlink"/>
                </a:solidFill>
              </a:rPr>
              <a:t>， </a:t>
            </a:r>
            <a:r>
              <a:rPr lang="en-US" altLang="zh-CN" sz="2000" dirty="0">
                <a:solidFill>
                  <a:schemeClr val="accent2"/>
                </a:solidFill>
              </a:rPr>
              <a:t>T2N0</a:t>
            </a:r>
            <a:r>
              <a:rPr lang="zh-CN" altLang="en-US" sz="2000" dirty="0">
                <a:solidFill>
                  <a:schemeClr val="accent2"/>
                </a:solidFill>
              </a:rPr>
              <a:t>：</a:t>
            </a:r>
            <a:r>
              <a:rPr lang="en-US" altLang="zh-CN" sz="2000" dirty="0">
                <a:solidFill>
                  <a:schemeClr val="accent2"/>
                </a:solidFill>
              </a:rPr>
              <a:t>55%~70%</a:t>
            </a:r>
            <a:r>
              <a:rPr lang="zh-CN" altLang="en-US" sz="2000" dirty="0">
                <a:solidFill>
                  <a:schemeClr val="accent2"/>
                </a:solidFill>
              </a:rPr>
              <a:t>，</a:t>
            </a:r>
          </a:p>
          <a:p>
            <a:pPr marL="990600" lvl="1" indent="-533400" eaLnBrk="1" hangingPunct="1">
              <a:lnSpc>
                <a:spcPct val="80000"/>
              </a:lnSpc>
              <a:buFont typeface="Wingdings" pitchFamily="2" charset="2"/>
              <a:buChar char="u"/>
            </a:pPr>
            <a:r>
              <a:rPr lang="zh-CN" altLang="en-US" sz="2000" dirty="0"/>
              <a:t>                  </a:t>
            </a:r>
            <a:r>
              <a:rPr lang="en-US" altLang="zh-CN" sz="2000" dirty="0">
                <a:solidFill>
                  <a:schemeClr val="accent1"/>
                </a:solidFill>
              </a:rPr>
              <a:t>T1N1</a:t>
            </a:r>
            <a:r>
              <a:rPr lang="zh-CN" altLang="en-US" sz="2000" dirty="0">
                <a:solidFill>
                  <a:schemeClr val="accent1"/>
                </a:solidFill>
              </a:rPr>
              <a:t>：</a:t>
            </a:r>
            <a:r>
              <a:rPr lang="en-US" altLang="zh-CN" sz="2000" dirty="0">
                <a:solidFill>
                  <a:schemeClr val="accent1"/>
                </a:solidFill>
              </a:rPr>
              <a:t>45%~60%</a:t>
            </a:r>
            <a:r>
              <a:rPr lang="zh-CN" altLang="en-US" sz="2000" dirty="0">
                <a:solidFill>
                  <a:schemeClr val="accent1"/>
                </a:solidFill>
              </a:rPr>
              <a:t>， </a:t>
            </a:r>
            <a:r>
              <a:rPr lang="en-US" altLang="zh-CN" sz="2000" dirty="0">
                <a:solidFill>
                  <a:srgbClr val="800080"/>
                </a:solidFill>
              </a:rPr>
              <a:t>T2N1</a:t>
            </a:r>
            <a:r>
              <a:rPr lang="zh-CN" altLang="en-US" sz="2000" dirty="0">
                <a:solidFill>
                  <a:srgbClr val="800080"/>
                </a:solidFill>
              </a:rPr>
              <a:t>：</a:t>
            </a:r>
            <a:r>
              <a:rPr lang="en-US" altLang="zh-CN" sz="2000" dirty="0">
                <a:solidFill>
                  <a:srgbClr val="800080"/>
                </a:solidFill>
              </a:rPr>
              <a:t>35%~45%</a:t>
            </a:r>
            <a:r>
              <a:rPr lang="zh-CN" altLang="en-US" sz="2000" dirty="0">
                <a:solidFill>
                  <a:srgbClr val="800080"/>
                </a:solidFill>
              </a:rPr>
              <a:t>， </a:t>
            </a:r>
          </a:p>
          <a:p>
            <a:pPr marL="990600" lvl="1" indent="-533400" eaLnBrk="1" hangingPunct="1">
              <a:lnSpc>
                <a:spcPct val="80000"/>
              </a:lnSpc>
              <a:buFont typeface="Wingdings" pitchFamily="2" charset="2"/>
              <a:buChar char="u"/>
            </a:pPr>
            <a:r>
              <a:rPr lang="zh-CN" altLang="en-US" sz="2000" dirty="0">
                <a:solidFill>
                  <a:srgbClr val="800080"/>
                </a:solidFill>
              </a:rPr>
              <a:t>                  </a:t>
            </a:r>
            <a:r>
              <a:rPr lang="en-US" altLang="zh-CN" sz="2000" dirty="0">
                <a:solidFill>
                  <a:srgbClr val="800080"/>
                </a:solidFill>
              </a:rPr>
              <a:t>T3N0</a:t>
            </a:r>
            <a:r>
              <a:rPr lang="zh-CN" altLang="en-US" sz="2000" dirty="0">
                <a:solidFill>
                  <a:srgbClr val="800080"/>
                </a:solidFill>
              </a:rPr>
              <a:t>：</a:t>
            </a:r>
            <a:r>
              <a:rPr lang="en-US" altLang="zh-CN" sz="2000" dirty="0">
                <a:solidFill>
                  <a:srgbClr val="800080"/>
                </a:solidFill>
              </a:rPr>
              <a:t>30%~50%</a:t>
            </a:r>
            <a:r>
              <a:rPr lang="zh-CN" altLang="en-US" sz="2000" dirty="0">
                <a:solidFill>
                  <a:srgbClr val="800080"/>
                </a:solidFill>
              </a:rPr>
              <a:t>，</a:t>
            </a:r>
            <a:r>
              <a:rPr lang="zh-CN" altLang="en-US" sz="2000" dirty="0"/>
              <a:t> </a:t>
            </a:r>
            <a:r>
              <a:rPr lang="en-US" altLang="zh-CN" sz="2000" dirty="0">
                <a:solidFill>
                  <a:srgbClr val="003399"/>
                </a:solidFill>
              </a:rPr>
              <a:t>T3N1/N2</a:t>
            </a:r>
            <a:r>
              <a:rPr lang="zh-CN" altLang="en-US" sz="2000" dirty="0">
                <a:solidFill>
                  <a:srgbClr val="003399"/>
                </a:solidFill>
              </a:rPr>
              <a:t>：</a:t>
            </a:r>
            <a:r>
              <a:rPr lang="en-US" altLang="zh-CN" sz="2000" dirty="0">
                <a:solidFill>
                  <a:srgbClr val="003399"/>
                </a:solidFill>
              </a:rPr>
              <a:t>10%~30%</a:t>
            </a:r>
            <a:r>
              <a:rPr lang="zh-CN" altLang="en-US" sz="2000" dirty="0">
                <a:solidFill>
                  <a:srgbClr val="003399"/>
                </a:solidFill>
              </a:rPr>
              <a:t>，</a:t>
            </a:r>
          </a:p>
          <a:p>
            <a:pPr marL="990600" lvl="1" indent="-533400" eaLnBrk="1" hangingPunct="1">
              <a:lnSpc>
                <a:spcPct val="80000"/>
              </a:lnSpc>
              <a:buFont typeface="Wingdings" pitchFamily="2" charset="2"/>
              <a:buChar char="u"/>
            </a:pPr>
            <a:r>
              <a:rPr lang="zh-CN" altLang="en-US" sz="2000" dirty="0">
                <a:solidFill>
                  <a:srgbClr val="003399"/>
                </a:solidFill>
              </a:rPr>
              <a:t>                  </a:t>
            </a:r>
            <a:r>
              <a:rPr lang="en-US" altLang="zh-CN" sz="2000" dirty="0">
                <a:solidFill>
                  <a:srgbClr val="003399"/>
                </a:solidFill>
              </a:rPr>
              <a:t>T1N2</a:t>
            </a:r>
            <a:r>
              <a:rPr lang="zh-CN" altLang="en-US" sz="2000" dirty="0">
                <a:solidFill>
                  <a:srgbClr val="003399"/>
                </a:solidFill>
              </a:rPr>
              <a:t>：</a:t>
            </a:r>
            <a:r>
              <a:rPr lang="en-US" altLang="zh-CN" sz="2000" dirty="0">
                <a:solidFill>
                  <a:srgbClr val="003399"/>
                </a:solidFill>
              </a:rPr>
              <a:t>18%~38%</a:t>
            </a:r>
            <a:r>
              <a:rPr lang="zh-CN" altLang="en-US" sz="2000" dirty="0">
                <a:solidFill>
                  <a:srgbClr val="003399"/>
                </a:solidFill>
              </a:rPr>
              <a:t>， </a:t>
            </a:r>
            <a:r>
              <a:rPr lang="en-US" altLang="zh-CN" sz="2000" dirty="0">
                <a:solidFill>
                  <a:srgbClr val="003399"/>
                </a:solidFill>
              </a:rPr>
              <a:t>T2N2</a:t>
            </a:r>
            <a:r>
              <a:rPr lang="zh-CN" altLang="en-US" sz="2000" dirty="0">
                <a:solidFill>
                  <a:srgbClr val="003399"/>
                </a:solidFill>
              </a:rPr>
              <a:t>：</a:t>
            </a:r>
            <a:r>
              <a:rPr lang="en-US" altLang="zh-CN" sz="2000" dirty="0">
                <a:solidFill>
                  <a:srgbClr val="003399"/>
                </a:solidFill>
              </a:rPr>
              <a:t>13%~22%</a:t>
            </a:r>
            <a:r>
              <a:rPr lang="zh-CN" altLang="en-US" sz="2000" dirty="0">
                <a:solidFill>
                  <a:srgbClr val="003399"/>
                </a:solidFill>
              </a:rPr>
              <a:t>， </a:t>
            </a:r>
          </a:p>
          <a:p>
            <a:pPr marL="990600" lvl="1" indent="-533400" eaLnBrk="1" hangingPunct="1">
              <a:lnSpc>
                <a:spcPct val="80000"/>
              </a:lnSpc>
              <a:buFont typeface="Wingdings" pitchFamily="2" charset="2"/>
              <a:buChar char="u"/>
            </a:pPr>
            <a:r>
              <a:rPr lang="zh-CN" altLang="en-US" sz="2000">
                <a:solidFill>
                  <a:srgbClr val="003399"/>
                </a:solidFill>
              </a:rPr>
              <a:t>                  </a:t>
            </a:r>
            <a:r>
              <a:rPr lang="en-US" altLang="zh-CN" sz="2000">
                <a:solidFill>
                  <a:srgbClr val="003399"/>
                </a:solidFill>
              </a:rPr>
              <a:t>T3N2</a:t>
            </a:r>
            <a:r>
              <a:rPr lang="zh-CN" altLang="en-US" sz="2000" dirty="0">
                <a:solidFill>
                  <a:srgbClr val="003399"/>
                </a:solidFill>
              </a:rPr>
              <a:t>：</a:t>
            </a:r>
            <a:r>
              <a:rPr lang="en-US" altLang="zh-CN" sz="2000" dirty="0">
                <a:solidFill>
                  <a:srgbClr val="003399"/>
                </a:solidFill>
              </a:rPr>
              <a:t>6%~10%</a:t>
            </a:r>
            <a:r>
              <a:rPr lang="zh-CN" altLang="en-US" sz="2000" dirty="0">
                <a:solidFill>
                  <a:srgbClr val="003399"/>
                </a:solidFill>
              </a:rPr>
              <a:t>。</a:t>
            </a:r>
          </a:p>
          <a:p>
            <a:pPr marL="990600" lvl="1" indent="-533400" eaLnBrk="1" hangingPunct="1">
              <a:lnSpc>
                <a:spcPct val="80000"/>
              </a:lnSpc>
              <a:buFont typeface="Wingdings" pitchFamily="2" charset="2"/>
              <a:buChar char="u"/>
            </a:pPr>
            <a:r>
              <a:rPr lang="zh-CN" altLang="en-US" sz="2000" dirty="0">
                <a:latin typeface="楷体_GB2312" pitchFamily="49" charset="-122"/>
                <a:ea typeface="楷体_GB2312" pitchFamily="49" charset="-122"/>
              </a:rPr>
              <a:t>并发症：低于开胸手术</a:t>
            </a:r>
          </a:p>
          <a:p>
            <a:pPr marL="990600" lvl="1" indent="-533400" eaLnBrk="1" hangingPunct="1">
              <a:lnSpc>
                <a:spcPct val="80000"/>
              </a:lnSpc>
              <a:buFont typeface="Wingdings" pitchFamily="2" charset="2"/>
              <a:buChar char="u"/>
            </a:pPr>
            <a:r>
              <a:rPr lang="zh-CN" altLang="en-US" sz="2000" dirty="0">
                <a:latin typeface="楷体_GB2312" pitchFamily="49" charset="-122"/>
                <a:ea typeface="楷体_GB2312" pitchFamily="49" charset="-122"/>
              </a:rPr>
              <a:t>功能恢复：优于开胸手术</a:t>
            </a:r>
          </a:p>
          <a:p>
            <a:pPr marL="609600" indent="-609600" eaLnBrk="1" hangingPunct="1">
              <a:lnSpc>
                <a:spcPct val="80000"/>
              </a:lnSpc>
            </a:pPr>
            <a:r>
              <a:rPr lang="zh-CN" altLang="en-US" sz="2400" dirty="0">
                <a:latin typeface="楷体_GB2312" pitchFamily="49" charset="-122"/>
                <a:ea typeface="楷体_GB2312" pitchFamily="49" charset="-122"/>
              </a:rPr>
              <a:t>评价  </a:t>
            </a:r>
            <a:r>
              <a:rPr lang="en-US" altLang="zh-CN" sz="2400" dirty="0">
                <a:latin typeface="楷体_GB2312" pitchFamily="49" charset="-122"/>
                <a:ea typeface="楷体_GB2312" pitchFamily="49" charset="-122"/>
              </a:rPr>
              <a:t>VATS</a:t>
            </a:r>
            <a:r>
              <a:rPr lang="zh-CN" altLang="en-US" sz="2400" dirty="0">
                <a:latin typeface="楷体_GB2312" pitchFamily="49" charset="-122"/>
                <a:ea typeface="楷体_GB2312" pitchFamily="49" charset="-122"/>
              </a:rPr>
              <a:t>是一种安全有效的手术，对于</a:t>
            </a:r>
            <a:r>
              <a:rPr lang="en-US" altLang="zh-CN" sz="2400" dirty="0">
                <a:latin typeface="楷体_GB2312" pitchFamily="49" charset="-122"/>
                <a:ea typeface="楷体_GB2312" pitchFamily="49" charset="-122"/>
              </a:rPr>
              <a:t>Ⅰ</a:t>
            </a:r>
            <a:r>
              <a:rPr lang="zh-CN" altLang="en-US" sz="2400" dirty="0">
                <a:latin typeface="楷体_GB2312" pitchFamily="49" charset="-122"/>
                <a:ea typeface="楷体_GB2312" pitchFamily="49" charset="-122"/>
              </a:rPr>
              <a:t>期、</a:t>
            </a:r>
            <a:r>
              <a:rPr lang="en-US" altLang="zh-CN" sz="2400" dirty="0">
                <a:latin typeface="楷体_GB2312" pitchFamily="49" charset="-122"/>
                <a:ea typeface="楷体_GB2312" pitchFamily="49" charset="-122"/>
              </a:rPr>
              <a:t>Ⅱ</a:t>
            </a:r>
            <a:r>
              <a:rPr lang="zh-CN" altLang="en-US" sz="2400" dirty="0">
                <a:latin typeface="楷体_GB2312" pitchFamily="49" charset="-122"/>
                <a:ea typeface="楷体_GB2312" pitchFamily="49" charset="-122"/>
              </a:rPr>
              <a:t>期、</a:t>
            </a:r>
            <a:r>
              <a:rPr lang="en-US" altLang="zh-CN" sz="2400" dirty="0" err="1">
                <a:latin typeface="楷体_GB2312" pitchFamily="49" charset="-122"/>
                <a:ea typeface="楷体_GB2312" pitchFamily="49" charset="-122"/>
              </a:rPr>
              <a:t>Ⅲa</a:t>
            </a:r>
            <a:r>
              <a:rPr lang="zh-CN" altLang="en-US" sz="2400" dirty="0">
                <a:latin typeface="楷体_GB2312" pitchFamily="49" charset="-122"/>
                <a:ea typeface="楷体_GB2312" pitchFamily="49" charset="-122"/>
              </a:rPr>
              <a:t>非小细胞肺癌可以达到与开胸手术一样的生存率。</a:t>
            </a:r>
          </a:p>
          <a:p>
            <a:pPr marL="609600" indent="-609600" algn="r" eaLnBrk="1" hangingPunct="1">
              <a:lnSpc>
                <a:spcPct val="80000"/>
              </a:lnSpc>
              <a:buFont typeface="Wingdings" pitchFamily="2" charset="2"/>
              <a:buNone/>
            </a:pPr>
            <a:r>
              <a:rPr lang="zh-CN" altLang="en-US" sz="2400" dirty="0">
                <a:latin typeface="楷体_GB2312" pitchFamily="49" charset="-122"/>
                <a:ea typeface="楷体_GB2312" pitchFamily="49" charset="-122"/>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zh-CN" altLang="en-US"/>
              <a:t>微创手术</a:t>
            </a:r>
            <a:r>
              <a:rPr lang="en-US" altLang="zh-CN">
                <a:latin typeface="Arial" pitchFamily="34" charset="0"/>
              </a:rPr>
              <a:t>——</a:t>
            </a:r>
            <a:r>
              <a:rPr lang="zh-CN" altLang="en-US">
                <a:solidFill>
                  <a:schemeClr val="hlink"/>
                </a:solidFill>
                <a:ea typeface="华文行楷" pitchFamily="2" charset="-122"/>
              </a:rPr>
              <a:t>小切口手术</a:t>
            </a:r>
          </a:p>
        </p:txBody>
      </p:sp>
      <p:sp>
        <p:nvSpPr>
          <p:cNvPr id="33795" name="Rectangle 3"/>
          <p:cNvSpPr>
            <a:spLocks noGrp="1" noChangeArrowheads="1"/>
          </p:cNvSpPr>
          <p:nvPr>
            <p:ph type="body" idx="1"/>
          </p:nvPr>
        </p:nvSpPr>
        <p:spPr/>
        <p:txBody>
          <a:bodyPr/>
          <a:lstStyle/>
          <a:p>
            <a:pPr eaLnBrk="1" hangingPunct="1">
              <a:lnSpc>
                <a:spcPct val="80000"/>
              </a:lnSpc>
            </a:pPr>
            <a:r>
              <a:rPr lang="zh-CN" altLang="en-US" sz="2400" dirty="0"/>
              <a:t>适应症：</a:t>
            </a:r>
            <a:r>
              <a:rPr lang="en-US" altLang="zh-CN" sz="2400" dirty="0"/>
              <a:t>Ⅰ</a:t>
            </a:r>
            <a:r>
              <a:rPr lang="zh-CN" altLang="en-US" sz="2400" dirty="0"/>
              <a:t>期、</a:t>
            </a:r>
            <a:r>
              <a:rPr lang="en-US" altLang="zh-CN" sz="2400" dirty="0"/>
              <a:t>Ⅱ</a:t>
            </a:r>
            <a:r>
              <a:rPr lang="zh-CN" altLang="en-US" sz="2400" dirty="0"/>
              <a:t>期、部分</a:t>
            </a:r>
            <a:r>
              <a:rPr lang="en-US" altLang="zh-CN" sz="2400" dirty="0"/>
              <a:t>Ⅲ</a:t>
            </a:r>
            <a:r>
              <a:rPr lang="zh-CN" altLang="en-US" sz="2400" dirty="0"/>
              <a:t>期肺癌的手术</a:t>
            </a:r>
          </a:p>
          <a:p>
            <a:pPr eaLnBrk="1" hangingPunct="1">
              <a:lnSpc>
                <a:spcPct val="80000"/>
              </a:lnSpc>
            </a:pPr>
            <a:r>
              <a:rPr lang="zh-CN" altLang="en-US" sz="2400" dirty="0"/>
              <a:t>切口类型：腋下、前外侧、后外侧等</a:t>
            </a:r>
          </a:p>
          <a:p>
            <a:pPr eaLnBrk="1" hangingPunct="1">
              <a:lnSpc>
                <a:spcPct val="80000"/>
              </a:lnSpc>
            </a:pPr>
            <a:r>
              <a:rPr lang="zh-CN" altLang="en-US" sz="2400" dirty="0"/>
              <a:t>术式：肺叶</a:t>
            </a:r>
            <a:r>
              <a:rPr lang="en-US" altLang="zh-CN" sz="2400" dirty="0"/>
              <a:t>/</a:t>
            </a:r>
            <a:r>
              <a:rPr lang="zh-CN" altLang="en-US" sz="2400" dirty="0"/>
              <a:t>全肺</a:t>
            </a:r>
            <a:r>
              <a:rPr lang="en-US" altLang="zh-CN" sz="2400" dirty="0"/>
              <a:t>/</a:t>
            </a:r>
            <a:r>
              <a:rPr lang="zh-CN" altLang="en-US" sz="2400" dirty="0"/>
              <a:t>局部切除   </a:t>
            </a:r>
            <a:r>
              <a:rPr lang="en-US" altLang="zh-CN" sz="2400" dirty="0"/>
              <a:t>+</a:t>
            </a:r>
            <a:r>
              <a:rPr lang="zh-CN" altLang="en-US" sz="2400" dirty="0"/>
              <a:t>淋巴结</a:t>
            </a:r>
            <a:r>
              <a:rPr lang="zh-CN" altLang="en-US" sz="2400" dirty="0">
                <a:latin typeface="楷体_GB2312" pitchFamily="49" charset="-122"/>
                <a:ea typeface="楷体_GB2312" pitchFamily="49" charset="-122"/>
              </a:rPr>
              <a:t>清扫</a:t>
            </a:r>
            <a:endParaRPr lang="zh-CN" altLang="en-US" sz="2400" dirty="0"/>
          </a:p>
          <a:p>
            <a:pPr eaLnBrk="1" hangingPunct="1">
              <a:lnSpc>
                <a:spcPct val="80000"/>
              </a:lnSpc>
            </a:pPr>
            <a:r>
              <a:rPr lang="zh-CN" altLang="en-US" sz="2400" dirty="0"/>
              <a:t>手术技巧要求：深部术中照明、微创器械、娴熟的外科技能</a:t>
            </a:r>
          </a:p>
          <a:p>
            <a:pPr eaLnBrk="1" hangingPunct="1">
              <a:lnSpc>
                <a:spcPct val="80000"/>
              </a:lnSpc>
            </a:pPr>
            <a:r>
              <a:rPr lang="zh-CN" altLang="en-US" sz="2400" dirty="0"/>
              <a:t>手术结果</a:t>
            </a:r>
          </a:p>
          <a:p>
            <a:pPr lvl="1" eaLnBrk="1" hangingPunct="1">
              <a:lnSpc>
                <a:spcPct val="80000"/>
              </a:lnSpc>
            </a:pPr>
            <a:r>
              <a:rPr lang="zh-CN" altLang="en-US" sz="2000" dirty="0"/>
              <a:t>并发症：稍少于常规开胸手术</a:t>
            </a:r>
          </a:p>
          <a:p>
            <a:pPr lvl="1" eaLnBrk="1" hangingPunct="1">
              <a:lnSpc>
                <a:spcPct val="80000"/>
              </a:lnSpc>
            </a:pPr>
            <a:r>
              <a:rPr lang="zh-CN" altLang="en-US" sz="2000" dirty="0"/>
              <a:t>功能恢复：介于胸腔镜手术和传统开胸手术之间</a:t>
            </a:r>
          </a:p>
          <a:p>
            <a:pPr eaLnBrk="1" hangingPunct="1">
              <a:lnSpc>
                <a:spcPct val="110000"/>
              </a:lnSpc>
              <a:spcBef>
                <a:spcPct val="60000"/>
              </a:spcBef>
            </a:pPr>
            <a:r>
              <a:rPr lang="zh-CN" altLang="en-US" sz="2400" dirty="0"/>
              <a:t>评价   </a:t>
            </a:r>
            <a:r>
              <a:rPr lang="zh-CN" altLang="en-US" sz="2000" dirty="0">
                <a:latin typeface="楷体_GB2312" pitchFamily="49" charset="-122"/>
                <a:ea typeface="楷体_GB2312" pitchFamily="49" charset="-122"/>
              </a:rPr>
              <a:t>适应症和经济性优于</a:t>
            </a:r>
            <a:r>
              <a:rPr lang="en-US" altLang="zh-CN" sz="2000" dirty="0">
                <a:latin typeface="楷体_GB2312" pitchFamily="49" charset="-122"/>
                <a:ea typeface="楷体_GB2312" pitchFamily="49" charset="-122"/>
              </a:rPr>
              <a:t>VATS</a:t>
            </a:r>
            <a:r>
              <a:rPr lang="zh-CN" altLang="en-US" sz="2000" dirty="0">
                <a:latin typeface="楷体_GB2312" pitchFamily="49" charset="-122"/>
                <a:ea typeface="楷体_GB2312" pitchFamily="49" charset="-122"/>
              </a:rPr>
              <a:t>，术后短期功能恢复和生活质量不如</a:t>
            </a:r>
            <a:r>
              <a:rPr lang="en-US" altLang="zh-CN" sz="2000" dirty="0">
                <a:latin typeface="楷体_GB2312" pitchFamily="49" charset="-122"/>
                <a:ea typeface="楷体_GB2312" pitchFamily="49" charset="-122"/>
              </a:rPr>
              <a:t>VATS</a:t>
            </a:r>
            <a:r>
              <a:rPr lang="zh-CN" altLang="en-US" sz="2000" dirty="0">
                <a:latin typeface="楷体_GB2312" pitchFamily="49" charset="-122"/>
                <a:ea typeface="楷体_GB2312" pitchFamily="49" charset="-122"/>
              </a:rPr>
              <a:t>，创伤小于传统开胸手术，但不适合复杂手术。同样有一定的技术操作难度，并不适于所有胸外科医师</a:t>
            </a:r>
            <a:r>
              <a:rPr lang="zh-CN" altLang="en-US" sz="2400" dirty="0">
                <a:latin typeface="楷体_GB2312" pitchFamily="49" charset="-122"/>
                <a:ea typeface="楷体_GB2312" pitchFamily="49" charset="-122"/>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914400" y="990600"/>
            <a:ext cx="8229600" cy="5410200"/>
          </a:xfrm>
        </p:spPr>
        <p:txBody>
          <a:bodyPr/>
          <a:lstStyle/>
          <a:p>
            <a:pPr eaLnBrk="1" hangingPunct="1">
              <a:lnSpc>
                <a:spcPct val="130000"/>
              </a:lnSpc>
              <a:buFont typeface="Wingdings" pitchFamily="2" charset="2"/>
              <a:buNone/>
            </a:pPr>
            <a:r>
              <a:rPr lang="en-US" altLang="zh-CN" sz="2400" dirty="0">
                <a:latin typeface="楷体_GB2312" pitchFamily="49" charset="-122"/>
                <a:ea typeface="楷体_GB2312" pitchFamily="49" charset="-122"/>
              </a:rPr>
              <a:t>  </a:t>
            </a:r>
            <a:r>
              <a:rPr lang="zh-CN" altLang="en-US" sz="2800" dirty="0">
                <a:solidFill>
                  <a:schemeClr val="tx2"/>
                </a:solidFill>
                <a:latin typeface="楷体_GB2312" pitchFamily="49" charset="-122"/>
                <a:ea typeface="楷体_GB2312" pitchFamily="49" charset="-122"/>
              </a:rPr>
              <a:t>八</a:t>
            </a:r>
            <a:r>
              <a:rPr lang="en-US" altLang="zh-CN" sz="2800" dirty="0">
                <a:solidFill>
                  <a:schemeClr val="tx2"/>
                </a:solidFill>
                <a:latin typeface="楷体_GB2312" pitchFamily="49" charset="-122"/>
                <a:ea typeface="楷体_GB2312" pitchFamily="49" charset="-122"/>
              </a:rPr>
              <a:t>.</a:t>
            </a:r>
            <a:r>
              <a:rPr lang="zh-CN" altLang="en-US" sz="2800" dirty="0">
                <a:solidFill>
                  <a:schemeClr val="tx2"/>
                </a:solidFill>
                <a:latin typeface="楷体_GB2312" pitchFamily="49" charset="-122"/>
                <a:ea typeface="楷体_GB2312" pitchFamily="49" charset="-122"/>
              </a:rPr>
              <a:t>气管、支气管袖式切除隆凸成型及支气管肺动脉双袖状成形术：</a:t>
            </a:r>
          </a:p>
          <a:p>
            <a:pPr eaLnBrk="1" hangingPunct="1">
              <a:lnSpc>
                <a:spcPct val="130000"/>
              </a:lnSpc>
              <a:buFont typeface="Wingdings" pitchFamily="2" charset="2"/>
              <a:buNone/>
            </a:pPr>
            <a:r>
              <a:rPr lang="zh-CN" altLang="en-US" sz="2800" dirty="0">
                <a:solidFill>
                  <a:schemeClr val="tx2"/>
                </a:solidFill>
                <a:latin typeface="楷体_GB2312" pitchFamily="49" charset="-122"/>
                <a:ea typeface="楷体_GB2312" pitchFamily="49" charset="-122"/>
              </a:rPr>
              <a:t>  </a:t>
            </a:r>
            <a:r>
              <a:rPr lang="zh-CN" altLang="en-US" sz="2800" dirty="0">
                <a:latin typeface="楷体_GB2312" pitchFamily="49" charset="-122"/>
                <a:ea typeface="楷体_GB2312" pitchFamily="49" charset="-122"/>
              </a:rPr>
              <a:t>以上手术方式使部分中心型肺癌病例避免了全肺切除术，既最大限度切除肿瘤，又最大限度保留肺组织。</a:t>
            </a:r>
          </a:p>
          <a:p>
            <a:pPr eaLnBrk="1" hangingPunct="1">
              <a:lnSpc>
                <a:spcPct val="130000"/>
              </a:lnSpc>
              <a:buFont typeface="Wingdings" pitchFamily="2" charset="2"/>
              <a:buNone/>
            </a:pPr>
            <a:r>
              <a:rPr lang="zh-CN" altLang="en-US" sz="2800" dirty="0">
                <a:latin typeface="楷体_GB2312" pitchFamily="49" charset="-122"/>
                <a:ea typeface="楷体_GB2312" pitchFamily="49" charset="-122"/>
              </a:rPr>
              <a:t>  周清华等报道</a:t>
            </a:r>
            <a:r>
              <a:rPr lang="en-US" altLang="zh-CN" sz="2800" dirty="0">
                <a:latin typeface="楷体_GB2312" pitchFamily="49" charset="-122"/>
                <a:ea typeface="楷体_GB2312" pitchFamily="49" charset="-122"/>
              </a:rPr>
              <a:t>304</a:t>
            </a:r>
            <a:r>
              <a:rPr lang="zh-CN" altLang="en-US" sz="2800" dirty="0">
                <a:latin typeface="楷体_GB2312" pitchFamily="49" charset="-122"/>
                <a:ea typeface="楷体_GB2312" pitchFamily="49" charset="-122"/>
              </a:rPr>
              <a:t>例侵犯肺动脉干的</a:t>
            </a:r>
            <a:r>
              <a:rPr lang="en-US" altLang="zh-CN" sz="2800" dirty="0" err="1">
                <a:latin typeface="楷体_GB2312" pitchFamily="49" charset="-122"/>
                <a:ea typeface="楷体_GB2312" pitchFamily="49" charset="-122"/>
              </a:rPr>
              <a:t>Ⅲb</a:t>
            </a:r>
            <a:r>
              <a:rPr lang="zh-CN" altLang="en-US" sz="2800" dirty="0">
                <a:latin typeface="楷体_GB2312" pitchFamily="49" charset="-122"/>
                <a:ea typeface="楷体_GB2312" pitchFamily="49" charset="-122"/>
              </a:rPr>
              <a:t>期肺癌，行支气管肺动脉双袖状成形肺叶切除或合并其他心脏大血管切除重建术，</a:t>
            </a:r>
            <a:r>
              <a:rPr lang="en-US" altLang="zh-CN" sz="2800" dirty="0">
                <a:latin typeface="楷体_GB2312" pitchFamily="49" charset="-122"/>
                <a:ea typeface="楷体_GB2312" pitchFamily="49" charset="-122"/>
              </a:rPr>
              <a:t>5</a:t>
            </a:r>
            <a:r>
              <a:rPr lang="zh-CN" altLang="en-US" sz="2800" dirty="0">
                <a:latin typeface="楷体_GB2312" pitchFamily="49" charset="-122"/>
                <a:ea typeface="楷体_GB2312" pitchFamily="49" charset="-122"/>
              </a:rPr>
              <a:t>年生率为</a:t>
            </a:r>
            <a:r>
              <a:rPr lang="en-US" altLang="zh-CN" sz="2800" dirty="0">
                <a:latin typeface="楷体_GB2312" pitchFamily="49" charset="-122"/>
                <a:ea typeface="楷体_GB2312" pitchFamily="49" charset="-122"/>
              </a:rPr>
              <a:t>37.21</a:t>
            </a:r>
            <a:r>
              <a:rPr lang="zh-CN" altLang="en-US" sz="2800" dirty="0">
                <a:latin typeface="楷体_GB2312" pitchFamily="49" charset="-122"/>
                <a:ea typeface="楷体_GB2312" pitchFamily="49" charset="-122"/>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CN" altLang="en-US" b="1">
                <a:solidFill>
                  <a:schemeClr val="tx1"/>
                </a:solidFill>
                <a:latin typeface="楷体_GB2312" pitchFamily="49" charset="-122"/>
                <a:ea typeface="楷体_GB2312" pitchFamily="49" charset="-122"/>
              </a:rPr>
              <a:t>隆突切除重建术</a:t>
            </a:r>
            <a:endParaRPr lang="zh-CN" altLang="en-US" sz="5400" b="1">
              <a:latin typeface="楷体_GB2312" pitchFamily="49" charset="-122"/>
              <a:ea typeface="楷体_GB2312" pitchFamily="49" charset="-122"/>
            </a:endParaRPr>
          </a:p>
        </p:txBody>
      </p:sp>
      <p:pic>
        <p:nvPicPr>
          <p:cNvPr id="35843" name="Picture 6" descr="照片111"/>
          <p:cNvPicPr>
            <a:picLocks noChangeAspect="1" noChangeArrowheads="1"/>
          </p:cNvPicPr>
          <p:nvPr/>
        </p:nvPicPr>
        <p:blipFill>
          <a:blip r:embed="rId2" cstate="print"/>
          <a:srcRect/>
          <a:stretch>
            <a:fillRect/>
          </a:stretch>
        </p:blipFill>
        <p:spPr bwMode="auto">
          <a:xfrm>
            <a:off x="685800" y="2057400"/>
            <a:ext cx="7620000" cy="4332288"/>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descr="照片222"/>
          <p:cNvPicPr>
            <a:picLocks noChangeAspect="1" noChangeArrowheads="1"/>
          </p:cNvPicPr>
          <p:nvPr/>
        </p:nvPicPr>
        <p:blipFill>
          <a:blip r:embed="rId2" cstate="print"/>
          <a:srcRect/>
          <a:stretch>
            <a:fillRect/>
          </a:stretch>
        </p:blipFill>
        <p:spPr bwMode="auto">
          <a:xfrm>
            <a:off x="1828800" y="1860550"/>
            <a:ext cx="5362575" cy="479742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照片333"/>
          <p:cNvPicPr>
            <a:picLocks noChangeAspect="1" noChangeArrowheads="1"/>
          </p:cNvPicPr>
          <p:nvPr/>
        </p:nvPicPr>
        <p:blipFill>
          <a:blip r:embed="rId2" cstate="print"/>
          <a:srcRect/>
          <a:stretch>
            <a:fillRect/>
          </a:stretch>
        </p:blipFill>
        <p:spPr bwMode="auto">
          <a:xfrm>
            <a:off x="1828800" y="1857375"/>
            <a:ext cx="5534025" cy="50006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发病率</a:t>
            </a:r>
            <a:endParaRPr lang="zh-CN" altLang="en-US" dirty="0"/>
          </a:p>
        </p:txBody>
      </p:sp>
      <p:sp>
        <p:nvSpPr>
          <p:cNvPr id="3" name="内容占位符 2"/>
          <p:cNvSpPr>
            <a:spLocks noGrp="1"/>
          </p:cNvSpPr>
          <p:nvPr>
            <p:ph idx="1"/>
          </p:nvPr>
        </p:nvSpPr>
        <p:spPr/>
        <p:txBody>
          <a:bodyPr/>
          <a:lstStyle/>
          <a:p>
            <a:pPr eaLnBrk="1" hangingPunct="1">
              <a:lnSpc>
                <a:spcPct val="130000"/>
              </a:lnSpc>
              <a:buNone/>
            </a:pPr>
            <a:r>
              <a:rPr lang="zh-CN" altLang="en-US" sz="2000" dirty="0" smtClean="0"/>
              <a:t>据统计：</a:t>
            </a:r>
            <a:r>
              <a:rPr lang="en-US" altLang="zh-CN" sz="2000" dirty="0" smtClean="0"/>
              <a:t>2015</a:t>
            </a:r>
            <a:r>
              <a:rPr lang="zh-CN" altLang="en-US" sz="2000" dirty="0" smtClean="0"/>
              <a:t>年全球范围内新增癌症病例</a:t>
            </a:r>
            <a:r>
              <a:rPr lang="en-US" altLang="zh-CN" sz="2000" dirty="0" smtClean="0"/>
              <a:t>1410</a:t>
            </a:r>
            <a:r>
              <a:rPr lang="zh-CN" altLang="en-US" sz="2000" dirty="0" smtClean="0"/>
              <a:t>万，死亡</a:t>
            </a:r>
            <a:r>
              <a:rPr lang="en-US" altLang="zh-CN" sz="2000" dirty="0" smtClean="0"/>
              <a:t>820</a:t>
            </a:r>
            <a:r>
              <a:rPr lang="zh-CN" altLang="en-US" sz="2000" dirty="0" smtClean="0"/>
              <a:t>万，预  计未来</a:t>
            </a:r>
            <a:r>
              <a:rPr lang="en-US" altLang="zh-CN" sz="2000" dirty="0" smtClean="0"/>
              <a:t>20</a:t>
            </a:r>
            <a:r>
              <a:rPr lang="zh-CN" altLang="en-US" sz="2000" dirty="0" smtClean="0"/>
              <a:t>年新发病例数将增加</a:t>
            </a:r>
            <a:r>
              <a:rPr lang="en-US" altLang="zh-CN" sz="2000" dirty="0" smtClean="0"/>
              <a:t>70%</a:t>
            </a:r>
            <a:r>
              <a:rPr lang="zh-CN" altLang="en-US" sz="2000" dirty="0" smtClean="0"/>
              <a:t>。</a:t>
            </a:r>
            <a:endParaRPr lang="en-US" altLang="zh-CN" sz="2000" dirty="0" smtClean="0"/>
          </a:p>
          <a:p>
            <a:pPr eaLnBrk="1" hangingPunct="1">
              <a:lnSpc>
                <a:spcPct val="130000"/>
              </a:lnSpc>
              <a:buNone/>
            </a:pPr>
            <a:r>
              <a:rPr lang="en-US" altLang="zh-CN" sz="2000" dirty="0" smtClean="0"/>
              <a:t>         2015 </a:t>
            </a:r>
            <a:r>
              <a:rPr lang="zh-CN" altLang="en-US" sz="2000" dirty="0" smtClean="0"/>
              <a:t>年中国预计有 </a:t>
            </a:r>
            <a:r>
              <a:rPr lang="en-US" altLang="zh-CN" sz="2000" dirty="0" smtClean="0"/>
              <a:t>429.2 </a:t>
            </a:r>
            <a:r>
              <a:rPr lang="zh-CN" altLang="en-US" sz="2000" dirty="0" smtClean="0"/>
              <a:t>万例新发肿瘤病例和 </a:t>
            </a:r>
            <a:r>
              <a:rPr lang="en-US" altLang="zh-CN" sz="2000" dirty="0" smtClean="0"/>
              <a:t>281.4 </a:t>
            </a:r>
            <a:r>
              <a:rPr lang="zh-CN" altLang="en-US" sz="2000" dirty="0" smtClean="0"/>
              <a:t>万例死亡病例，相当于平均每天 </a:t>
            </a:r>
            <a:r>
              <a:rPr lang="en-US" altLang="zh-CN" sz="2000" dirty="0" smtClean="0"/>
              <a:t>12000 </a:t>
            </a:r>
            <a:r>
              <a:rPr lang="zh-CN" altLang="en-US" sz="2000" dirty="0" smtClean="0"/>
              <a:t>人新患癌症、 </a:t>
            </a:r>
            <a:r>
              <a:rPr lang="en-US" altLang="zh-CN" sz="2000" dirty="0" smtClean="0"/>
              <a:t>7500 </a:t>
            </a:r>
            <a:r>
              <a:rPr lang="zh-CN" altLang="en-US" sz="2000" dirty="0" smtClean="0"/>
              <a:t>人死于癌症。</a:t>
            </a:r>
            <a:r>
              <a:rPr lang="zh-CN" altLang="en-US" sz="2000" b="1" dirty="0" smtClean="0"/>
              <a:t>肺癌</a:t>
            </a:r>
            <a:r>
              <a:rPr lang="zh-CN" altLang="en-US" sz="2000" dirty="0" smtClean="0"/>
              <a:t>是发病率最高的肿瘤，也是癌症死因之首。胃癌、</a:t>
            </a:r>
            <a:r>
              <a:rPr lang="zh-CN" altLang="en-US" sz="2000" b="1" dirty="0" smtClean="0"/>
              <a:t>食管癌</a:t>
            </a:r>
            <a:r>
              <a:rPr lang="zh-CN" altLang="en-US" sz="2000" dirty="0" smtClean="0"/>
              <a:t>和肝癌是紧随其后的我国发病率和死亡率较高的常见肿瘤。</a:t>
            </a:r>
            <a:endParaRPr lang="en-US" altLang="zh-CN" sz="2000" dirty="0" smtClean="0"/>
          </a:p>
          <a:p>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CN" altLang="en-US" b="1">
                <a:solidFill>
                  <a:schemeClr val="tx1"/>
                </a:solidFill>
                <a:latin typeface="楷体_GB2312" pitchFamily="49" charset="-122"/>
                <a:ea typeface="楷体_GB2312" pitchFamily="49" charset="-122"/>
              </a:rPr>
              <a:t>隆突及右肺上叶切除术</a:t>
            </a:r>
            <a:endParaRPr lang="zh-CN" altLang="en-US" sz="5400" b="1">
              <a:latin typeface="楷体_GB2312" pitchFamily="49" charset="-122"/>
              <a:ea typeface="楷体_GB2312" pitchFamily="49" charset="-122"/>
            </a:endParaRPr>
          </a:p>
        </p:txBody>
      </p:sp>
      <p:pic>
        <p:nvPicPr>
          <p:cNvPr id="38915" name="Picture 4" descr="照片 2"/>
          <p:cNvPicPr>
            <a:picLocks noChangeAspect="1" noChangeArrowheads="1"/>
          </p:cNvPicPr>
          <p:nvPr/>
        </p:nvPicPr>
        <p:blipFill>
          <a:blip r:embed="rId2" cstate="print"/>
          <a:srcRect/>
          <a:stretch>
            <a:fillRect/>
          </a:stretch>
        </p:blipFill>
        <p:spPr bwMode="auto">
          <a:xfrm>
            <a:off x="152400" y="1857375"/>
            <a:ext cx="3981450" cy="5000625"/>
          </a:xfrm>
          <a:prstGeom prst="rect">
            <a:avLst/>
          </a:prstGeom>
          <a:noFill/>
          <a:ln w="9525">
            <a:noFill/>
            <a:miter lim="800000"/>
            <a:headEnd/>
            <a:tailEnd/>
          </a:ln>
        </p:spPr>
      </p:pic>
      <p:pic>
        <p:nvPicPr>
          <p:cNvPr id="38916" name="Picture 5" descr="照片 003"/>
          <p:cNvPicPr>
            <a:picLocks noChangeAspect="1" noChangeArrowheads="1"/>
          </p:cNvPicPr>
          <p:nvPr/>
        </p:nvPicPr>
        <p:blipFill>
          <a:blip r:embed="rId3" cstate="print"/>
          <a:srcRect/>
          <a:stretch>
            <a:fillRect/>
          </a:stretch>
        </p:blipFill>
        <p:spPr bwMode="auto">
          <a:xfrm>
            <a:off x="4572000" y="1981200"/>
            <a:ext cx="4229100" cy="469582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066800" y="0"/>
            <a:ext cx="7793038" cy="1462088"/>
          </a:xfrm>
        </p:spPr>
        <p:txBody>
          <a:bodyPr/>
          <a:lstStyle/>
          <a:p>
            <a:pPr eaLnBrk="1" hangingPunct="1"/>
            <a:r>
              <a:rPr lang="zh-CN" altLang="en-US" b="1">
                <a:solidFill>
                  <a:schemeClr val="tx1"/>
                </a:solidFill>
                <a:latin typeface="楷体_GB2312" pitchFamily="49" charset="-122"/>
                <a:ea typeface="楷体_GB2312" pitchFamily="49" charset="-122"/>
              </a:rPr>
              <a:t>隆突及右全肺切除术</a:t>
            </a:r>
            <a:endParaRPr lang="zh-CN" altLang="en-US" sz="5400" b="1">
              <a:latin typeface="楷体_GB2312" pitchFamily="49" charset="-122"/>
              <a:ea typeface="楷体_GB2312" pitchFamily="49" charset="-122"/>
            </a:endParaRPr>
          </a:p>
        </p:txBody>
      </p:sp>
      <p:pic>
        <p:nvPicPr>
          <p:cNvPr id="39939" name="Picture 6" descr="照片 007"/>
          <p:cNvPicPr>
            <a:picLocks noChangeAspect="1" noChangeArrowheads="1"/>
          </p:cNvPicPr>
          <p:nvPr/>
        </p:nvPicPr>
        <p:blipFill>
          <a:blip r:embed="rId2" cstate="print"/>
          <a:srcRect/>
          <a:stretch>
            <a:fillRect/>
          </a:stretch>
        </p:blipFill>
        <p:spPr bwMode="auto">
          <a:xfrm>
            <a:off x="0" y="1685925"/>
            <a:ext cx="3971925" cy="5172075"/>
          </a:xfrm>
          <a:prstGeom prst="rect">
            <a:avLst/>
          </a:prstGeom>
          <a:noFill/>
          <a:ln w="9525">
            <a:noFill/>
            <a:miter lim="800000"/>
            <a:headEnd/>
            <a:tailEnd/>
          </a:ln>
        </p:spPr>
      </p:pic>
      <p:pic>
        <p:nvPicPr>
          <p:cNvPr id="39940" name="Picture 8" descr="照片 004"/>
          <p:cNvPicPr>
            <a:picLocks noChangeAspect="1" noChangeArrowheads="1"/>
          </p:cNvPicPr>
          <p:nvPr/>
        </p:nvPicPr>
        <p:blipFill>
          <a:blip r:embed="rId3" cstate="print"/>
          <a:srcRect/>
          <a:stretch>
            <a:fillRect/>
          </a:stretch>
        </p:blipFill>
        <p:spPr bwMode="auto">
          <a:xfrm>
            <a:off x="4648200" y="2057400"/>
            <a:ext cx="3419475" cy="45910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066800" y="-228600"/>
            <a:ext cx="7793038" cy="1462088"/>
          </a:xfrm>
        </p:spPr>
        <p:txBody>
          <a:bodyPr/>
          <a:lstStyle/>
          <a:p>
            <a:pPr eaLnBrk="1" hangingPunct="1"/>
            <a:r>
              <a:rPr lang="zh-CN" altLang="en-US" b="1">
                <a:solidFill>
                  <a:schemeClr val="tx1"/>
                </a:solidFill>
                <a:latin typeface="楷体_GB2312" pitchFamily="49" charset="-122"/>
                <a:ea typeface="楷体_GB2312" pitchFamily="49" charset="-122"/>
              </a:rPr>
              <a:t>隆突及左全肺切除术</a:t>
            </a:r>
            <a:endParaRPr lang="zh-CN" altLang="en-US" sz="5400" b="1">
              <a:latin typeface="楷体_GB2312" pitchFamily="49" charset="-122"/>
              <a:ea typeface="楷体_GB2312" pitchFamily="49" charset="-122"/>
            </a:endParaRPr>
          </a:p>
        </p:txBody>
      </p:sp>
      <p:pic>
        <p:nvPicPr>
          <p:cNvPr id="40963" name="Picture 5" descr="照片 005"/>
          <p:cNvPicPr>
            <a:picLocks noChangeAspect="1" noChangeArrowheads="1"/>
          </p:cNvPicPr>
          <p:nvPr/>
        </p:nvPicPr>
        <p:blipFill>
          <a:blip r:embed="rId2" cstate="print"/>
          <a:srcRect/>
          <a:stretch>
            <a:fillRect/>
          </a:stretch>
        </p:blipFill>
        <p:spPr bwMode="auto">
          <a:xfrm>
            <a:off x="0" y="1905000"/>
            <a:ext cx="4573588" cy="4953000"/>
          </a:xfrm>
          <a:prstGeom prst="rect">
            <a:avLst/>
          </a:prstGeom>
          <a:noFill/>
          <a:ln w="9525">
            <a:noFill/>
            <a:miter lim="800000"/>
            <a:headEnd/>
            <a:tailEnd/>
          </a:ln>
        </p:spPr>
      </p:pic>
      <p:pic>
        <p:nvPicPr>
          <p:cNvPr id="40964" name="Picture 6" descr="照片 004"/>
          <p:cNvPicPr>
            <a:picLocks noChangeAspect="1" noChangeArrowheads="1"/>
          </p:cNvPicPr>
          <p:nvPr/>
        </p:nvPicPr>
        <p:blipFill>
          <a:blip r:embed="rId3" cstate="print"/>
          <a:srcRect/>
          <a:stretch>
            <a:fillRect/>
          </a:stretch>
        </p:blipFill>
        <p:spPr bwMode="auto">
          <a:xfrm>
            <a:off x="4953000" y="2057400"/>
            <a:ext cx="3419475" cy="45910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7793038" cy="1462088"/>
          </a:xfrm>
        </p:spPr>
        <p:txBody>
          <a:bodyPr/>
          <a:lstStyle/>
          <a:p>
            <a:pPr eaLnBrk="1" hangingPunct="1"/>
            <a:endParaRPr lang="zh-CN" altLang="en-US" sz="5400" b="1" dirty="0">
              <a:latin typeface="楷体_GB2312" pitchFamily="49" charset="-122"/>
              <a:ea typeface="楷体_GB2312" pitchFamily="49" charset="-122"/>
            </a:endParaRPr>
          </a:p>
        </p:txBody>
      </p:sp>
      <p:pic>
        <p:nvPicPr>
          <p:cNvPr id="41987" name="Picture 5" descr="照片 012"/>
          <p:cNvPicPr>
            <a:picLocks noChangeAspect="1" noChangeArrowheads="1"/>
          </p:cNvPicPr>
          <p:nvPr/>
        </p:nvPicPr>
        <p:blipFill>
          <a:blip r:embed="rId2" cstate="print"/>
          <a:srcRect/>
          <a:stretch>
            <a:fillRect/>
          </a:stretch>
        </p:blipFill>
        <p:spPr bwMode="auto">
          <a:xfrm>
            <a:off x="0" y="1752600"/>
            <a:ext cx="3606800" cy="3895725"/>
          </a:xfrm>
          <a:prstGeom prst="rect">
            <a:avLst/>
          </a:prstGeom>
          <a:noFill/>
          <a:ln w="9525">
            <a:noFill/>
            <a:miter lim="800000"/>
            <a:headEnd/>
            <a:tailEnd/>
          </a:ln>
        </p:spPr>
      </p:pic>
      <p:sp>
        <p:nvSpPr>
          <p:cNvPr id="41988" name="Text Box 6"/>
          <p:cNvSpPr txBox="1">
            <a:spLocks noChangeArrowheads="1"/>
          </p:cNvSpPr>
          <p:nvPr/>
        </p:nvSpPr>
        <p:spPr bwMode="auto">
          <a:xfrm>
            <a:off x="457200" y="5791200"/>
            <a:ext cx="4419600" cy="366713"/>
          </a:xfrm>
          <a:prstGeom prst="rect">
            <a:avLst/>
          </a:prstGeom>
          <a:noFill/>
          <a:ln w="9525">
            <a:noFill/>
            <a:miter lim="800000"/>
            <a:headEnd/>
            <a:tailEnd/>
          </a:ln>
        </p:spPr>
        <p:txBody>
          <a:bodyPr>
            <a:spAutoFit/>
          </a:bodyPr>
          <a:lstStyle/>
          <a:p>
            <a:pPr>
              <a:spcBef>
                <a:spcPct val="50000"/>
              </a:spcBef>
            </a:pPr>
            <a:r>
              <a:rPr lang="zh-CN" altLang="en-US"/>
              <a:t>上叶与右主支气管袖式切除</a:t>
            </a:r>
          </a:p>
        </p:txBody>
      </p:sp>
      <p:pic>
        <p:nvPicPr>
          <p:cNvPr id="41989" name="Picture 7" descr="照片 09"/>
          <p:cNvPicPr>
            <a:picLocks noChangeAspect="1" noChangeArrowheads="1"/>
          </p:cNvPicPr>
          <p:nvPr/>
        </p:nvPicPr>
        <p:blipFill>
          <a:blip r:embed="rId3" cstate="print"/>
          <a:srcRect/>
          <a:stretch>
            <a:fillRect/>
          </a:stretch>
        </p:blipFill>
        <p:spPr bwMode="auto">
          <a:xfrm>
            <a:off x="4724400" y="1828800"/>
            <a:ext cx="3952875" cy="3841750"/>
          </a:xfrm>
          <a:prstGeom prst="rect">
            <a:avLst/>
          </a:prstGeom>
          <a:noFill/>
          <a:ln w="9525">
            <a:noFill/>
            <a:miter lim="800000"/>
            <a:headEnd/>
            <a:tailEnd/>
          </a:ln>
        </p:spPr>
      </p:pic>
      <p:sp>
        <p:nvSpPr>
          <p:cNvPr id="41990" name="Text Box 8"/>
          <p:cNvSpPr txBox="1">
            <a:spLocks noChangeArrowheads="1"/>
          </p:cNvSpPr>
          <p:nvPr/>
        </p:nvSpPr>
        <p:spPr bwMode="auto">
          <a:xfrm>
            <a:off x="4419600" y="5867400"/>
            <a:ext cx="4343400" cy="366713"/>
          </a:xfrm>
          <a:prstGeom prst="rect">
            <a:avLst/>
          </a:prstGeom>
          <a:noFill/>
          <a:ln w="9525">
            <a:noFill/>
            <a:miter lim="800000"/>
            <a:headEnd/>
            <a:tailEnd/>
          </a:ln>
        </p:spPr>
        <p:txBody>
          <a:bodyPr>
            <a:spAutoFit/>
          </a:bodyPr>
          <a:lstStyle/>
          <a:p>
            <a:pPr>
              <a:spcBef>
                <a:spcPct val="50000"/>
              </a:spcBef>
            </a:pPr>
            <a:r>
              <a:rPr lang="zh-CN" altLang="en-US"/>
              <a:t>右主支气管与右中、下叶支气管吻合</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381000" y="6172200"/>
            <a:ext cx="4419600" cy="366713"/>
          </a:xfrm>
          <a:prstGeom prst="rect">
            <a:avLst/>
          </a:prstGeom>
          <a:noFill/>
          <a:ln w="9525">
            <a:noFill/>
            <a:miter lim="800000"/>
            <a:headEnd/>
            <a:tailEnd/>
          </a:ln>
        </p:spPr>
        <p:txBody>
          <a:bodyPr>
            <a:spAutoFit/>
          </a:bodyPr>
          <a:lstStyle/>
          <a:p>
            <a:pPr>
              <a:spcBef>
                <a:spcPct val="50000"/>
              </a:spcBef>
            </a:pPr>
            <a:r>
              <a:rPr lang="zh-CN" altLang="en-US"/>
              <a:t>右肺上、中叶与右主支气管袖式切除</a:t>
            </a:r>
          </a:p>
        </p:txBody>
      </p:sp>
      <p:sp>
        <p:nvSpPr>
          <p:cNvPr id="43011" name="Text Box 6"/>
          <p:cNvSpPr txBox="1">
            <a:spLocks noChangeArrowheads="1"/>
          </p:cNvSpPr>
          <p:nvPr/>
        </p:nvSpPr>
        <p:spPr bwMode="auto">
          <a:xfrm>
            <a:off x="4495800" y="6248400"/>
            <a:ext cx="4343400" cy="366713"/>
          </a:xfrm>
          <a:prstGeom prst="rect">
            <a:avLst/>
          </a:prstGeom>
          <a:noFill/>
          <a:ln w="9525">
            <a:noFill/>
            <a:miter lim="800000"/>
            <a:headEnd/>
            <a:tailEnd/>
          </a:ln>
        </p:spPr>
        <p:txBody>
          <a:bodyPr>
            <a:spAutoFit/>
          </a:bodyPr>
          <a:lstStyle/>
          <a:p>
            <a:pPr>
              <a:spcBef>
                <a:spcPct val="50000"/>
              </a:spcBef>
            </a:pPr>
            <a:r>
              <a:rPr lang="zh-CN" altLang="en-US"/>
              <a:t>右主支气管与右下叶支气管吻合</a:t>
            </a:r>
          </a:p>
        </p:txBody>
      </p:sp>
      <p:sp>
        <p:nvSpPr>
          <p:cNvPr id="43012" name="Rectangle 7"/>
          <p:cNvSpPr>
            <a:spLocks noGrp="1" noChangeArrowheads="1"/>
          </p:cNvSpPr>
          <p:nvPr>
            <p:ph type="title"/>
          </p:nvPr>
        </p:nvSpPr>
        <p:spPr/>
        <p:txBody>
          <a:bodyPr/>
          <a:lstStyle/>
          <a:p>
            <a:pPr eaLnBrk="1" hangingPunct="1"/>
            <a:endParaRPr lang="zh-CN" altLang="zh-CN"/>
          </a:p>
        </p:txBody>
      </p:sp>
      <p:pic>
        <p:nvPicPr>
          <p:cNvPr id="43013" name="Picture 8" descr="照片 010"/>
          <p:cNvPicPr>
            <a:picLocks noChangeAspect="1" noChangeArrowheads="1"/>
          </p:cNvPicPr>
          <p:nvPr/>
        </p:nvPicPr>
        <p:blipFill>
          <a:blip r:embed="rId2" cstate="print"/>
          <a:srcRect/>
          <a:stretch>
            <a:fillRect/>
          </a:stretch>
        </p:blipFill>
        <p:spPr bwMode="auto">
          <a:xfrm>
            <a:off x="228600" y="1981200"/>
            <a:ext cx="4038600" cy="3613150"/>
          </a:xfrm>
          <a:prstGeom prst="rect">
            <a:avLst/>
          </a:prstGeom>
          <a:noFill/>
          <a:ln w="9525">
            <a:noFill/>
            <a:miter lim="800000"/>
            <a:headEnd/>
            <a:tailEnd/>
          </a:ln>
        </p:spPr>
      </p:pic>
      <p:pic>
        <p:nvPicPr>
          <p:cNvPr id="43014" name="Picture 9" descr="照片 011"/>
          <p:cNvPicPr>
            <a:picLocks noChangeAspect="1" noChangeArrowheads="1"/>
          </p:cNvPicPr>
          <p:nvPr/>
        </p:nvPicPr>
        <p:blipFill>
          <a:blip r:embed="rId3" cstate="print"/>
          <a:srcRect/>
          <a:stretch>
            <a:fillRect/>
          </a:stretch>
        </p:blipFill>
        <p:spPr bwMode="auto">
          <a:xfrm>
            <a:off x="5029200" y="1828800"/>
            <a:ext cx="3594100" cy="42291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381000" y="6172200"/>
            <a:ext cx="4419600" cy="366713"/>
          </a:xfrm>
          <a:prstGeom prst="rect">
            <a:avLst/>
          </a:prstGeom>
          <a:noFill/>
          <a:ln w="9525">
            <a:noFill/>
            <a:miter lim="800000"/>
            <a:headEnd/>
            <a:tailEnd/>
          </a:ln>
        </p:spPr>
        <p:txBody>
          <a:bodyPr>
            <a:spAutoFit/>
          </a:bodyPr>
          <a:lstStyle/>
          <a:p>
            <a:pPr>
              <a:spcBef>
                <a:spcPct val="50000"/>
              </a:spcBef>
            </a:pPr>
            <a:r>
              <a:rPr lang="zh-CN" altLang="en-US"/>
              <a:t>左上叶与左主支气管袖式切除</a:t>
            </a:r>
          </a:p>
        </p:txBody>
      </p:sp>
      <p:sp>
        <p:nvSpPr>
          <p:cNvPr id="44035" name="Text Box 3"/>
          <p:cNvSpPr txBox="1">
            <a:spLocks noChangeArrowheads="1"/>
          </p:cNvSpPr>
          <p:nvPr/>
        </p:nvSpPr>
        <p:spPr bwMode="auto">
          <a:xfrm>
            <a:off x="4800600" y="6172200"/>
            <a:ext cx="4343400" cy="366713"/>
          </a:xfrm>
          <a:prstGeom prst="rect">
            <a:avLst/>
          </a:prstGeom>
          <a:noFill/>
          <a:ln w="9525">
            <a:noFill/>
            <a:miter lim="800000"/>
            <a:headEnd/>
            <a:tailEnd/>
          </a:ln>
        </p:spPr>
        <p:txBody>
          <a:bodyPr>
            <a:spAutoFit/>
          </a:bodyPr>
          <a:lstStyle/>
          <a:p>
            <a:pPr>
              <a:spcBef>
                <a:spcPct val="50000"/>
              </a:spcBef>
            </a:pPr>
            <a:r>
              <a:rPr lang="zh-CN" altLang="en-US"/>
              <a:t>主支气管与左下叶支气管吻合</a:t>
            </a:r>
          </a:p>
        </p:txBody>
      </p:sp>
      <p:sp>
        <p:nvSpPr>
          <p:cNvPr id="44036" name="Rectangle 4"/>
          <p:cNvSpPr>
            <a:spLocks noGrp="1" noChangeArrowheads="1"/>
          </p:cNvSpPr>
          <p:nvPr>
            <p:ph type="title"/>
          </p:nvPr>
        </p:nvSpPr>
        <p:spPr/>
        <p:txBody>
          <a:bodyPr/>
          <a:lstStyle/>
          <a:p>
            <a:pPr eaLnBrk="1" hangingPunct="1"/>
            <a:endParaRPr lang="zh-CN" altLang="zh-CN"/>
          </a:p>
        </p:txBody>
      </p:sp>
      <p:pic>
        <p:nvPicPr>
          <p:cNvPr id="44037" name="Picture 7" descr="照片 008"/>
          <p:cNvPicPr>
            <a:picLocks noChangeAspect="1" noChangeArrowheads="1"/>
          </p:cNvPicPr>
          <p:nvPr/>
        </p:nvPicPr>
        <p:blipFill>
          <a:blip r:embed="rId2" cstate="print"/>
          <a:srcRect/>
          <a:stretch>
            <a:fillRect/>
          </a:stretch>
        </p:blipFill>
        <p:spPr bwMode="auto">
          <a:xfrm>
            <a:off x="0" y="1905000"/>
            <a:ext cx="4667250" cy="4151313"/>
          </a:xfrm>
          <a:prstGeom prst="rect">
            <a:avLst/>
          </a:prstGeom>
          <a:noFill/>
          <a:ln w="9525">
            <a:noFill/>
            <a:miter lim="800000"/>
            <a:headEnd/>
            <a:tailEnd/>
          </a:ln>
        </p:spPr>
      </p:pic>
      <p:pic>
        <p:nvPicPr>
          <p:cNvPr id="44038" name="Picture 8" descr="照片 013"/>
          <p:cNvPicPr>
            <a:picLocks noChangeAspect="1" noChangeArrowheads="1"/>
          </p:cNvPicPr>
          <p:nvPr/>
        </p:nvPicPr>
        <p:blipFill>
          <a:blip r:embed="rId3" cstate="print"/>
          <a:srcRect/>
          <a:stretch>
            <a:fillRect/>
          </a:stretch>
        </p:blipFill>
        <p:spPr bwMode="auto">
          <a:xfrm>
            <a:off x="4038600" y="1981200"/>
            <a:ext cx="4524375" cy="42291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143000" y="6172200"/>
            <a:ext cx="4419600" cy="366713"/>
          </a:xfrm>
          <a:prstGeom prst="rect">
            <a:avLst/>
          </a:prstGeom>
          <a:noFill/>
          <a:ln w="9525">
            <a:noFill/>
            <a:miter lim="800000"/>
            <a:headEnd/>
            <a:tailEnd/>
          </a:ln>
        </p:spPr>
        <p:txBody>
          <a:bodyPr>
            <a:spAutoFit/>
          </a:bodyPr>
          <a:lstStyle/>
          <a:p>
            <a:pPr>
              <a:spcBef>
                <a:spcPct val="50000"/>
              </a:spcBef>
            </a:pPr>
            <a:r>
              <a:rPr lang="zh-CN" altLang="en-US"/>
              <a:t>左肺下叶袖式切除</a:t>
            </a:r>
          </a:p>
        </p:txBody>
      </p:sp>
      <p:sp>
        <p:nvSpPr>
          <p:cNvPr id="45059" name="Text Box 3"/>
          <p:cNvSpPr txBox="1">
            <a:spLocks noChangeArrowheads="1"/>
          </p:cNvSpPr>
          <p:nvPr/>
        </p:nvSpPr>
        <p:spPr bwMode="auto">
          <a:xfrm>
            <a:off x="4648200" y="6172200"/>
            <a:ext cx="4343400" cy="366713"/>
          </a:xfrm>
          <a:prstGeom prst="rect">
            <a:avLst/>
          </a:prstGeom>
          <a:noFill/>
          <a:ln w="9525">
            <a:noFill/>
            <a:miter lim="800000"/>
            <a:headEnd/>
            <a:tailEnd/>
          </a:ln>
        </p:spPr>
        <p:txBody>
          <a:bodyPr>
            <a:spAutoFit/>
          </a:bodyPr>
          <a:lstStyle/>
          <a:p>
            <a:pPr>
              <a:spcBef>
                <a:spcPct val="50000"/>
              </a:spcBef>
            </a:pPr>
            <a:r>
              <a:rPr lang="zh-CN" altLang="en-US"/>
              <a:t>左主支气管与左上叶支气管吻合</a:t>
            </a:r>
          </a:p>
        </p:txBody>
      </p:sp>
      <p:sp>
        <p:nvSpPr>
          <p:cNvPr id="45060" name="Rectangle 4"/>
          <p:cNvSpPr>
            <a:spLocks noGrp="1" noChangeArrowheads="1"/>
          </p:cNvSpPr>
          <p:nvPr>
            <p:ph type="title"/>
          </p:nvPr>
        </p:nvSpPr>
        <p:spPr/>
        <p:txBody>
          <a:bodyPr/>
          <a:lstStyle/>
          <a:p>
            <a:pPr eaLnBrk="1" hangingPunct="1"/>
            <a:r>
              <a:rPr lang="en-US" altLang="zh-CN" dirty="0"/>
              <a:t>                                                                                                                                                                                                                                                                                                                                                                                                                                                                                                                                                                                                                                                                                                                                                                                                                                                      </a:t>
            </a:r>
            <a:endParaRPr lang="zh-CN" altLang="zh-CN" dirty="0"/>
          </a:p>
        </p:txBody>
      </p:sp>
      <p:pic>
        <p:nvPicPr>
          <p:cNvPr id="45061" name="Picture 7" descr="照片 014"/>
          <p:cNvPicPr>
            <a:picLocks noChangeAspect="1" noChangeArrowheads="1"/>
          </p:cNvPicPr>
          <p:nvPr/>
        </p:nvPicPr>
        <p:blipFill>
          <a:blip r:embed="rId3" cstate="print"/>
          <a:srcRect/>
          <a:stretch>
            <a:fillRect/>
          </a:stretch>
        </p:blipFill>
        <p:spPr bwMode="auto">
          <a:xfrm>
            <a:off x="304800" y="2133600"/>
            <a:ext cx="4524375" cy="4114800"/>
          </a:xfrm>
          <a:prstGeom prst="rect">
            <a:avLst/>
          </a:prstGeom>
          <a:noFill/>
          <a:ln w="9525">
            <a:noFill/>
            <a:miter lim="800000"/>
            <a:headEnd/>
            <a:tailEnd/>
          </a:ln>
        </p:spPr>
      </p:pic>
      <p:pic>
        <p:nvPicPr>
          <p:cNvPr id="45062" name="Picture 8" descr="照片 015"/>
          <p:cNvPicPr>
            <a:picLocks noChangeAspect="1" noChangeArrowheads="1"/>
          </p:cNvPicPr>
          <p:nvPr/>
        </p:nvPicPr>
        <p:blipFill>
          <a:blip r:embed="rId4" cstate="print"/>
          <a:srcRect/>
          <a:stretch>
            <a:fillRect/>
          </a:stretch>
        </p:blipFill>
        <p:spPr bwMode="auto">
          <a:xfrm>
            <a:off x="4038600" y="2209800"/>
            <a:ext cx="4286250" cy="38671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228600"/>
            <a:ext cx="7793038" cy="1462088"/>
          </a:xfrm>
        </p:spPr>
        <p:txBody>
          <a:bodyPr/>
          <a:lstStyle/>
          <a:p>
            <a:pPr eaLnBrk="1" hangingPunct="1"/>
            <a:r>
              <a:rPr lang="zh-CN" altLang="en-US" dirty="0" smtClean="0">
                <a:latin typeface="楷体_GB2312" pitchFamily="49" charset="-122"/>
                <a:ea typeface="楷体_GB2312" pitchFamily="49" charset="-122"/>
              </a:rPr>
              <a:t>关于</a:t>
            </a:r>
            <a:r>
              <a:rPr lang="zh-CN" altLang="en-US" dirty="0">
                <a:latin typeface="楷体_GB2312" pitchFamily="49" charset="-122"/>
                <a:ea typeface="楷体_GB2312" pitchFamily="49" charset="-122"/>
              </a:rPr>
              <a:t>肺癌淋巴结的廓清</a:t>
            </a:r>
            <a:endParaRPr lang="zh-CN" altLang="en-US" dirty="0"/>
          </a:p>
        </p:txBody>
      </p:sp>
      <p:sp>
        <p:nvSpPr>
          <p:cNvPr id="46083" name="Rectangle 3"/>
          <p:cNvSpPr>
            <a:spLocks noGrp="1" noChangeArrowheads="1"/>
          </p:cNvSpPr>
          <p:nvPr>
            <p:ph type="body" idx="1"/>
          </p:nvPr>
        </p:nvSpPr>
        <p:spPr>
          <a:xfrm>
            <a:off x="990600" y="2017713"/>
            <a:ext cx="7964488" cy="4114800"/>
          </a:xfrm>
        </p:spPr>
        <p:txBody>
          <a:bodyPr/>
          <a:lstStyle/>
          <a:p>
            <a:pPr eaLnBrk="1" hangingPunct="1"/>
            <a:r>
              <a:rPr lang="zh-CN" altLang="en-US">
                <a:latin typeface="楷体_GB2312" pitchFamily="49" charset="-122"/>
                <a:ea typeface="楷体_GB2312" pitchFamily="49" charset="-122"/>
              </a:rPr>
              <a:t>纵隔淋巴结采样</a:t>
            </a:r>
          </a:p>
          <a:p>
            <a:pPr eaLnBrk="1" hangingPunct="1">
              <a:buFont typeface="Wingdings" pitchFamily="2" charset="2"/>
              <a:buNone/>
            </a:pPr>
            <a:r>
              <a:rPr lang="zh-CN" altLang="en-US" sz="2800">
                <a:latin typeface="楷体_GB2312" pitchFamily="49" charset="-122"/>
                <a:ea typeface="楷体_GB2312" pitchFamily="49" charset="-122"/>
              </a:rPr>
              <a:t>	主要强调有选择性地切除淋巴结，同时切除肉眼怀疑有癌转移的同侧纵隔淋巴结</a:t>
            </a:r>
          </a:p>
          <a:p>
            <a:pPr eaLnBrk="1" hangingPunct="1">
              <a:lnSpc>
                <a:spcPct val="150000"/>
              </a:lnSpc>
            </a:pPr>
            <a:r>
              <a:rPr lang="zh-CN" altLang="en-US">
                <a:latin typeface="楷体_GB2312" pitchFamily="49" charset="-122"/>
                <a:ea typeface="楷体_GB2312" pitchFamily="49" charset="-122"/>
              </a:rPr>
              <a:t>系统性纵隔淋巴结清扫术</a:t>
            </a:r>
          </a:p>
          <a:p>
            <a:pPr eaLnBrk="1" hangingPunct="1">
              <a:buFont typeface="Wingdings" pitchFamily="2" charset="2"/>
              <a:buNone/>
            </a:pPr>
            <a:r>
              <a:rPr lang="zh-CN" altLang="en-US" sz="2800">
                <a:latin typeface="楷体_GB2312" pitchFamily="49" charset="-122"/>
                <a:ea typeface="楷体_GB2312" pitchFamily="49" charset="-122"/>
              </a:rPr>
              <a:t>	要求术中将纵隔淋巴结连同周围的脂肪组织连续、整块地切除</a:t>
            </a:r>
          </a:p>
          <a:p>
            <a:pPr eaLnBrk="1" hangingPunct="1"/>
            <a:endParaRPr lang="en-US" altLang="zh-CN" sz="2800">
              <a:latin typeface="楷体_GB2312" pitchFamily="49" charset="-122"/>
              <a:ea typeface="楷体_GB2312" pitchFamily="49" charset="-122"/>
            </a:endParaRPr>
          </a:p>
        </p:txBody>
      </p:sp>
    </p:spTree>
    <p:extLst>
      <p:ext uri="{BB962C8B-B14F-4D97-AF65-F5344CB8AC3E}">
        <p14:creationId xmlns="" xmlns:p14="http://schemas.microsoft.com/office/powerpoint/2010/main" val="28694247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smtClean="0"/>
              <a:t>关于肺癌手术淋巴结廓清</a:t>
            </a:r>
            <a:endParaRPr lang="zh-CN" altLang="en-US" sz="4000" dirty="0"/>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Font typeface="Wingdings" pitchFamily="2" charset="2"/>
              <a:buNone/>
            </a:pPr>
            <a:r>
              <a:rPr lang="zh-CN" altLang="en-US" sz="2000" dirty="0" smtClean="0">
                <a:ea typeface="楷体_GB2312" pitchFamily="49" charset="-122"/>
              </a:rPr>
              <a:t>          </a:t>
            </a:r>
            <a:r>
              <a:rPr lang="zh-CN" altLang="en-US" sz="2400" dirty="0" smtClean="0">
                <a:ea typeface="楷体_GB2312" pitchFamily="49" charset="-122"/>
              </a:rPr>
              <a:t>众所周知，肺癌常伴有淋巴道转移，且与肺癌患者的预后有密切关系。但是，对于肺癌手术淋巴结廓清的方式和范围，意见尚不一致。有的学者主张行彻底的淋巴结廓清，另一些则主张选择性廓清。</a:t>
            </a:r>
            <a:endParaRPr lang="en-US" altLang="zh-CN" sz="2400" dirty="0" smtClean="0">
              <a:ea typeface="楷体_GB2312" pitchFamily="49" charset="-122"/>
            </a:endParaRPr>
          </a:p>
          <a:p>
            <a:pPr eaLnBrk="1" hangingPunct="1">
              <a:lnSpc>
                <a:spcPct val="90000"/>
              </a:lnSpc>
              <a:buNone/>
            </a:pPr>
            <a:r>
              <a:rPr lang="zh-CN" altLang="en-US" sz="2400" dirty="0" smtClean="0">
                <a:latin typeface="楷体_GB2312" pitchFamily="49" charset="-122"/>
                <a:ea typeface="楷体_GB2312" pitchFamily="49" charset="-122"/>
              </a:rPr>
              <a:t>      研究表明，肺癌术后</a:t>
            </a:r>
            <a:r>
              <a:rPr lang="en-US" altLang="zh-CN" sz="2400" dirty="0" smtClean="0">
                <a:latin typeface="楷体_GB2312" pitchFamily="49" charset="-122"/>
                <a:ea typeface="楷体_GB2312" pitchFamily="49" charset="-122"/>
              </a:rPr>
              <a:t>5</a:t>
            </a:r>
            <a:r>
              <a:rPr lang="zh-CN" altLang="en-US" sz="2400" dirty="0" smtClean="0">
                <a:latin typeface="楷体_GB2312" pitchFamily="49" charset="-122"/>
                <a:ea typeface="楷体_GB2312" pitchFamily="49" charset="-122"/>
              </a:rPr>
              <a:t>年生存率与胸内淋巴结的清扫是否彻底有密切关系，因为相同病期和组织学类型的肺癌，行淋巴结彻底廓清者，其</a:t>
            </a:r>
            <a:r>
              <a:rPr lang="en-US" altLang="zh-CN" sz="2400" dirty="0" smtClean="0">
                <a:latin typeface="楷体_GB2312" pitchFamily="49" charset="-122"/>
                <a:ea typeface="楷体_GB2312" pitchFamily="49" charset="-122"/>
              </a:rPr>
              <a:t>5</a:t>
            </a:r>
            <a:r>
              <a:rPr lang="zh-CN" altLang="en-US" sz="2400" dirty="0" smtClean="0">
                <a:latin typeface="楷体_GB2312" pitchFamily="49" charset="-122"/>
                <a:ea typeface="楷体_GB2312" pitchFamily="49" charset="-122"/>
              </a:rPr>
              <a:t>年生存率明显高于未作淋巴结廓清者；且胸内淋巴结可以呈跳跃式转移，故目前多主张肺癌手术应行彻底的胸内淋巴结廓清。</a:t>
            </a:r>
            <a:endParaRPr lang="zh-CN" altLang="en-US" sz="2400" dirty="0">
              <a:ea typeface="楷体_GB2312" pitchFamily="49"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457200" y="1646238"/>
            <a:ext cx="8686800" cy="5211762"/>
          </a:xfrm>
        </p:spPr>
        <p:txBody>
          <a:bodyPr/>
          <a:lstStyle/>
          <a:p>
            <a:pPr eaLnBrk="1" hangingPunct="1">
              <a:lnSpc>
                <a:spcPct val="130000"/>
              </a:lnSpc>
              <a:buFont typeface="Wingdings" pitchFamily="2" charset="2"/>
              <a:buNone/>
            </a:pPr>
            <a:r>
              <a:rPr lang="en-US" altLang="zh-CN" sz="2400" dirty="0">
                <a:latin typeface="宋体" pitchFamily="2" charset="-122"/>
              </a:rPr>
              <a:t>  </a:t>
            </a:r>
            <a:r>
              <a:rPr lang="en-US" altLang="zh-CN" sz="2400" dirty="0" smtClean="0">
                <a:latin typeface="宋体" pitchFamily="2" charset="-122"/>
              </a:rPr>
              <a:t> </a:t>
            </a:r>
            <a:r>
              <a:rPr lang="zh-CN" altLang="en-US" sz="2400" dirty="0" smtClean="0">
                <a:latin typeface="宋体" pitchFamily="2" charset="-122"/>
                <a:ea typeface="楷体_GB2312" pitchFamily="49" charset="-122"/>
              </a:rPr>
              <a:t>  </a:t>
            </a:r>
            <a:r>
              <a:rPr lang="zh-CN" altLang="en-US" sz="2400" dirty="0" smtClean="0">
                <a:latin typeface="楷体_GB2312" pitchFamily="49" charset="-122"/>
                <a:ea typeface="楷体_GB2312" pitchFamily="49" charset="-122"/>
              </a:rPr>
              <a:t>吴</a:t>
            </a:r>
            <a:r>
              <a:rPr lang="zh-CN" altLang="en-US" sz="2400" dirty="0">
                <a:latin typeface="楷体_GB2312" pitchFamily="49" charset="-122"/>
                <a:ea typeface="楷体_GB2312" pitchFamily="49" charset="-122"/>
              </a:rPr>
              <a:t>一龙等的随机对照研究，将</a:t>
            </a:r>
            <a:r>
              <a:rPr lang="en-US" altLang="zh-CN" sz="2400" dirty="0">
                <a:latin typeface="楷体_GB2312" pitchFamily="49" charset="-122"/>
                <a:ea typeface="楷体_GB2312" pitchFamily="49" charset="-122"/>
              </a:rPr>
              <a:t>532</a:t>
            </a:r>
            <a:r>
              <a:rPr lang="zh-CN" altLang="en-US" sz="2400" dirty="0">
                <a:latin typeface="楷体_GB2312" pitchFamily="49" charset="-122"/>
                <a:ea typeface="楷体_GB2312" pitchFamily="49" charset="-122"/>
              </a:rPr>
              <a:t>例肺癌患者随机分为系统性纵隔淋巴结清扫术</a:t>
            </a:r>
            <a:r>
              <a:rPr lang="en-US" altLang="zh-CN" sz="2400" dirty="0">
                <a:latin typeface="楷体_GB2312" pitchFamily="49" charset="-122"/>
                <a:ea typeface="楷体_GB2312" pitchFamily="49" charset="-122"/>
              </a:rPr>
              <a:t>(SML)</a:t>
            </a:r>
            <a:r>
              <a:rPr lang="zh-CN" altLang="en-US" sz="2400" dirty="0">
                <a:latin typeface="楷体_GB2312" pitchFamily="49" charset="-122"/>
                <a:ea typeface="楷体_GB2312" pitchFamily="49" charset="-122"/>
              </a:rPr>
              <a:t>和纵隔淋巴结采样术</a:t>
            </a:r>
            <a:r>
              <a:rPr lang="en-US" altLang="zh-CN" sz="2400" dirty="0">
                <a:latin typeface="楷体_GB2312" pitchFamily="49" charset="-122"/>
                <a:ea typeface="楷体_GB2312" pitchFamily="49" charset="-122"/>
              </a:rPr>
              <a:t>(is)</a:t>
            </a:r>
            <a:r>
              <a:rPr lang="zh-CN" altLang="en-US" sz="2400" dirty="0">
                <a:latin typeface="楷体_GB2312" pitchFamily="49" charset="-122"/>
                <a:ea typeface="楷体_GB2312" pitchFamily="49" charset="-122"/>
              </a:rPr>
              <a:t>，结果显示，</a:t>
            </a:r>
            <a:r>
              <a:rPr lang="en-US" altLang="zh-CN" sz="2400" dirty="0">
                <a:latin typeface="楷体_GB2312" pitchFamily="49" charset="-122"/>
                <a:ea typeface="楷体_GB2312" pitchFamily="49" charset="-122"/>
              </a:rPr>
              <a:t>SML</a:t>
            </a:r>
            <a:r>
              <a:rPr lang="zh-CN" altLang="en-US" sz="2400" dirty="0">
                <a:latin typeface="楷体_GB2312" pitchFamily="49" charset="-122"/>
                <a:ea typeface="楷体_GB2312" pitchFamily="49" charset="-122"/>
              </a:rPr>
              <a:t>中位生存期为</a:t>
            </a:r>
            <a:r>
              <a:rPr lang="en-US" altLang="zh-CN" sz="2400" dirty="0">
                <a:latin typeface="楷体_GB2312" pitchFamily="49" charset="-122"/>
                <a:ea typeface="楷体_GB2312" pitchFamily="49" charset="-122"/>
              </a:rPr>
              <a:t>59</a:t>
            </a:r>
            <a:r>
              <a:rPr lang="zh-CN" altLang="en-US" sz="2400" dirty="0">
                <a:latin typeface="楷体_GB2312" pitchFamily="49" charset="-122"/>
                <a:ea typeface="楷体_GB2312" pitchFamily="49" charset="-122"/>
              </a:rPr>
              <a:t>个月，</a:t>
            </a:r>
            <a:r>
              <a:rPr lang="en-US" altLang="zh-CN" sz="2400" dirty="0">
                <a:latin typeface="楷体_GB2312" pitchFamily="49" charset="-122"/>
                <a:ea typeface="楷体_GB2312" pitchFamily="49" charset="-122"/>
              </a:rPr>
              <a:t>IS</a:t>
            </a:r>
            <a:r>
              <a:rPr lang="zh-CN" altLang="en-US" sz="2400" dirty="0">
                <a:latin typeface="楷体_GB2312" pitchFamily="49" charset="-122"/>
                <a:ea typeface="楷体_GB2312" pitchFamily="49" charset="-122"/>
              </a:rPr>
              <a:t>为</a:t>
            </a:r>
            <a:r>
              <a:rPr lang="en-US" altLang="zh-CN" sz="2400" dirty="0">
                <a:latin typeface="楷体_GB2312" pitchFamily="49" charset="-122"/>
                <a:ea typeface="楷体_GB2312" pitchFamily="49" charset="-122"/>
              </a:rPr>
              <a:t>34</a:t>
            </a:r>
            <a:r>
              <a:rPr lang="zh-CN" altLang="en-US" sz="2400" dirty="0">
                <a:latin typeface="楷体_GB2312" pitchFamily="49" charset="-122"/>
                <a:ea typeface="楷体_GB2312" pitchFamily="49" charset="-122"/>
              </a:rPr>
              <a:t>个月，</a:t>
            </a:r>
            <a:r>
              <a:rPr lang="en-US" altLang="zh-CN" sz="2400" dirty="0">
                <a:latin typeface="楷体_GB2312" pitchFamily="49" charset="-122"/>
                <a:ea typeface="楷体_GB2312" pitchFamily="49" charset="-122"/>
              </a:rPr>
              <a:t>5</a:t>
            </a:r>
            <a:r>
              <a:rPr lang="zh-CN" altLang="en-US" sz="2400" dirty="0">
                <a:latin typeface="楷体_GB2312" pitchFamily="49" charset="-122"/>
                <a:ea typeface="楷体_GB2312" pitchFamily="49" charset="-122"/>
              </a:rPr>
              <a:t>年生存率在</a:t>
            </a:r>
            <a:r>
              <a:rPr lang="en-US" altLang="zh-CN" sz="2400" dirty="0">
                <a:latin typeface="楷体_GB2312" pitchFamily="49" charset="-122"/>
                <a:ea typeface="楷体_GB2312" pitchFamily="49" charset="-122"/>
              </a:rPr>
              <a:t>I</a:t>
            </a:r>
            <a:r>
              <a:rPr lang="zh-CN" altLang="en-US" sz="2400" dirty="0">
                <a:latin typeface="楷体_GB2312" pitchFamily="49" charset="-122"/>
                <a:ea typeface="楷体_GB2312" pitchFamily="49" charset="-122"/>
              </a:rPr>
              <a:t>期分别为</a:t>
            </a:r>
            <a:r>
              <a:rPr lang="en-US" altLang="zh-CN" sz="2400" dirty="0">
                <a:latin typeface="楷体_GB2312" pitchFamily="49" charset="-122"/>
                <a:ea typeface="楷体_GB2312" pitchFamily="49" charset="-122"/>
              </a:rPr>
              <a:t>82.16%</a:t>
            </a:r>
            <a:r>
              <a:rPr lang="zh-CN" altLang="en-US" sz="2400" dirty="0">
                <a:latin typeface="楷体_GB2312" pitchFamily="49" charset="-122"/>
                <a:ea typeface="楷体_GB2312" pitchFamily="49" charset="-122"/>
              </a:rPr>
              <a:t>和</a:t>
            </a:r>
            <a:r>
              <a:rPr lang="en-US" altLang="zh-CN" sz="2400" dirty="0">
                <a:latin typeface="楷体_GB2312" pitchFamily="49" charset="-122"/>
                <a:ea typeface="楷体_GB2312" pitchFamily="49" charset="-122"/>
              </a:rPr>
              <a:t>57.49%</a:t>
            </a:r>
            <a:r>
              <a:rPr lang="zh-CN" altLang="en-US" sz="2400" dirty="0">
                <a:latin typeface="楷体_GB2312" pitchFamily="49" charset="-122"/>
                <a:ea typeface="楷体_GB2312" pitchFamily="49" charset="-122"/>
              </a:rPr>
              <a:t>，</a:t>
            </a:r>
            <a:r>
              <a:rPr lang="en-US" altLang="zh-CN" sz="2400" dirty="0">
                <a:latin typeface="楷体_GB2312" pitchFamily="49" charset="-122"/>
                <a:ea typeface="楷体_GB2312" pitchFamily="49" charset="-122"/>
              </a:rPr>
              <a:t>Ⅱ</a:t>
            </a:r>
            <a:r>
              <a:rPr lang="zh-CN" altLang="en-US" sz="2400" dirty="0">
                <a:latin typeface="楷体_GB2312" pitchFamily="49" charset="-122"/>
                <a:ea typeface="楷体_GB2312" pitchFamily="49" charset="-122"/>
              </a:rPr>
              <a:t>期为</a:t>
            </a:r>
            <a:r>
              <a:rPr lang="en-US" altLang="zh-CN" sz="2400" dirty="0">
                <a:latin typeface="楷体_GB2312" pitchFamily="49" charset="-122"/>
                <a:ea typeface="楷体_GB2312" pitchFamily="49" charset="-122"/>
              </a:rPr>
              <a:t>50.42%</a:t>
            </a:r>
            <a:r>
              <a:rPr lang="zh-CN" altLang="en-US" sz="2400" dirty="0">
                <a:latin typeface="楷体_GB2312" pitchFamily="49" charset="-122"/>
                <a:ea typeface="楷体_GB2312" pitchFamily="49" charset="-122"/>
              </a:rPr>
              <a:t>和</a:t>
            </a:r>
            <a:r>
              <a:rPr lang="en-US" altLang="zh-CN" sz="2400" dirty="0">
                <a:latin typeface="楷体_GB2312" pitchFamily="49" charset="-122"/>
                <a:ea typeface="楷体_GB2312" pitchFamily="49" charset="-122"/>
              </a:rPr>
              <a:t>34.05%</a:t>
            </a:r>
            <a:r>
              <a:rPr lang="zh-CN" altLang="en-US" sz="2400" dirty="0">
                <a:latin typeface="楷体_GB2312" pitchFamily="49" charset="-122"/>
                <a:ea typeface="楷体_GB2312" pitchFamily="49" charset="-122"/>
              </a:rPr>
              <a:t>，</a:t>
            </a:r>
            <a:r>
              <a:rPr lang="en-US" altLang="en-US" sz="2400" dirty="0">
                <a:latin typeface="楷体_GB2312" pitchFamily="49" charset="-122"/>
                <a:ea typeface="楷体_GB2312" pitchFamily="49" charset="-122"/>
              </a:rPr>
              <a:t>III</a:t>
            </a:r>
            <a:r>
              <a:rPr lang="zh-CN" altLang="en-US" sz="2400" dirty="0">
                <a:latin typeface="楷体_GB2312" pitchFamily="49" charset="-122"/>
                <a:ea typeface="楷体_GB2312" pitchFamily="49" charset="-122"/>
              </a:rPr>
              <a:t>期为</a:t>
            </a:r>
            <a:r>
              <a:rPr lang="en-US" altLang="zh-CN" sz="2400" dirty="0">
                <a:latin typeface="楷体_GB2312" pitchFamily="49" charset="-122"/>
                <a:ea typeface="楷体_GB2312" pitchFamily="49" charset="-122"/>
              </a:rPr>
              <a:t>26.98%</a:t>
            </a:r>
            <a:r>
              <a:rPr lang="zh-CN" altLang="en-US" sz="2400" dirty="0">
                <a:latin typeface="楷体_GB2312" pitchFamily="49" charset="-122"/>
                <a:ea typeface="楷体_GB2312" pitchFamily="49" charset="-122"/>
              </a:rPr>
              <a:t>和</a:t>
            </a:r>
            <a:r>
              <a:rPr lang="en-US" altLang="zh-CN" sz="2400" dirty="0">
                <a:latin typeface="楷体_GB2312" pitchFamily="49" charset="-122"/>
                <a:ea typeface="楷体_GB2312" pitchFamily="49" charset="-122"/>
              </a:rPr>
              <a:t>6.18%</a:t>
            </a:r>
            <a:r>
              <a:rPr lang="zh-CN" altLang="en-US" sz="2400" dirty="0">
                <a:latin typeface="楷体_GB2312" pitchFamily="49" charset="-122"/>
                <a:ea typeface="楷体_GB2312" pitchFamily="49" charset="-122"/>
              </a:rPr>
              <a:t>，差别均有统计学意义。</a:t>
            </a:r>
          </a:p>
          <a:p>
            <a:pPr eaLnBrk="1" hangingPunct="1">
              <a:lnSpc>
                <a:spcPct val="130000"/>
              </a:lnSpc>
              <a:buFont typeface="Wingdings" pitchFamily="2" charset="2"/>
              <a:buNone/>
            </a:pPr>
            <a:endParaRPr lang="en-US" altLang="zh-CN" sz="2400" dirty="0">
              <a:latin typeface="楷体_GB2312" pitchFamily="49" charset="-122"/>
              <a:ea typeface="楷体_GB2312" pitchFamily="49" charset="-122"/>
            </a:endParaRPr>
          </a:p>
        </p:txBody>
      </p:sp>
      <p:sp>
        <p:nvSpPr>
          <p:cNvPr id="48131" name="Rectangle 4"/>
          <p:cNvSpPr>
            <a:spLocks noGrp="1" noChangeArrowheads="1"/>
          </p:cNvSpPr>
          <p:nvPr>
            <p:ph type="title"/>
          </p:nvPr>
        </p:nvSpPr>
        <p:spPr>
          <a:xfrm>
            <a:off x="1066800" y="5105400"/>
            <a:ext cx="8305800" cy="762000"/>
          </a:xfrm>
          <a:noFill/>
        </p:spPr>
        <p:txBody>
          <a:bodyPr/>
          <a:lstStyle/>
          <a:p>
            <a:pPr eaLnBrk="1" hangingPunct="1"/>
            <a:r>
              <a:rPr lang="en-US" altLang="zh-CN" sz="4000" dirty="0"/>
              <a:t>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4000" dirty="0"/>
              <a:t/>
            </a:r>
            <a:br>
              <a:rPr lang="en-US" altLang="zh-CN" sz="4000" dirty="0"/>
            </a:br>
            <a:r>
              <a:rPr lang="en-US" altLang="zh-CN" sz="4000" dirty="0">
                <a:latin typeface="楷体_GB2312" pitchFamily="49" charset="-122"/>
                <a:ea typeface="楷体_GB2312" pitchFamily="49" charset="-122"/>
              </a:rPr>
              <a:t/>
            </a:r>
            <a:br>
              <a:rPr lang="en-US" altLang="zh-CN" sz="4000" dirty="0">
                <a:latin typeface="楷体_GB2312" pitchFamily="49" charset="-122"/>
                <a:ea typeface="楷体_GB2312" pitchFamily="49" charset="-122"/>
              </a:rPr>
            </a:br>
            <a:endParaRPr lang="en-US" altLang="zh-CN"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CN" altLang="en-US" sz="4800">
                <a:ea typeface="楷体_GB2312" pitchFamily="49" charset="-122"/>
              </a:rPr>
              <a:t>发病率</a:t>
            </a:r>
          </a:p>
        </p:txBody>
      </p:sp>
      <p:sp>
        <p:nvSpPr>
          <p:cNvPr id="5123" name="Rectangle 3"/>
          <p:cNvSpPr>
            <a:spLocks noGrp="1" noChangeArrowheads="1"/>
          </p:cNvSpPr>
          <p:nvPr>
            <p:ph type="body" idx="1"/>
          </p:nvPr>
        </p:nvSpPr>
        <p:spPr>
          <a:xfrm>
            <a:off x="0" y="2438400"/>
            <a:ext cx="8610600" cy="3352800"/>
          </a:xfrm>
        </p:spPr>
        <p:txBody>
          <a:bodyPr/>
          <a:lstStyle/>
          <a:p>
            <a:pPr eaLnBrk="1" hangingPunct="1">
              <a:lnSpc>
                <a:spcPct val="130000"/>
              </a:lnSpc>
              <a:buNone/>
            </a:pPr>
            <a:r>
              <a:rPr lang="zh-CN" altLang="en-US" sz="2800" dirty="0" smtClean="0">
                <a:latin typeface="宋体" pitchFamily="2" charset="-122"/>
              </a:rPr>
              <a:t>  我国肺癌发病率很高，是世界上肺癌患者最多的国家，每年约</a:t>
            </a:r>
            <a:r>
              <a:rPr lang="en-US" altLang="zh-CN" sz="2800" dirty="0" smtClean="0">
                <a:latin typeface="宋体" pitchFamily="2" charset="-122"/>
              </a:rPr>
              <a:t>70</a:t>
            </a:r>
            <a:r>
              <a:rPr lang="zh-CN" altLang="en-US" sz="2800" dirty="0" smtClean="0">
                <a:latin typeface="宋体" pitchFamily="2" charset="-122"/>
              </a:rPr>
              <a:t>万人被确诊患有肺癌，肺癌的发病率从</a:t>
            </a:r>
            <a:r>
              <a:rPr lang="en-US" altLang="zh-CN" sz="2800" dirty="0" smtClean="0">
                <a:latin typeface="宋体" pitchFamily="2" charset="-122"/>
              </a:rPr>
              <a:t>2000</a:t>
            </a:r>
            <a:r>
              <a:rPr lang="zh-CN" altLang="en-US" sz="2800" dirty="0" smtClean="0">
                <a:latin typeface="宋体" pitchFamily="2" charset="-122"/>
              </a:rPr>
              <a:t>年的</a:t>
            </a:r>
            <a:r>
              <a:rPr lang="en-US" altLang="zh-CN" sz="2800" dirty="0" smtClean="0">
                <a:latin typeface="宋体" pitchFamily="2" charset="-122"/>
              </a:rPr>
              <a:t>42.63/10</a:t>
            </a:r>
            <a:r>
              <a:rPr lang="zh-CN" altLang="en-US" sz="2800" dirty="0" smtClean="0">
                <a:latin typeface="宋体" pitchFamily="2" charset="-122"/>
              </a:rPr>
              <a:t>万上升到</a:t>
            </a:r>
            <a:r>
              <a:rPr lang="en-US" altLang="zh-CN" sz="2800" dirty="0" smtClean="0">
                <a:latin typeface="宋体" pitchFamily="2" charset="-122"/>
              </a:rPr>
              <a:t>2012</a:t>
            </a:r>
            <a:r>
              <a:rPr lang="zh-CN" altLang="en-US" sz="2800" dirty="0" smtClean="0">
                <a:latin typeface="宋体" pitchFamily="2" charset="-122"/>
              </a:rPr>
              <a:t>年的</a:t>
            </a:r>
            <a:r>
              <a:rPr lang="en-US" altLang="zh-CN" sz="2800" dirty="0" smtClean="0">
                <a:latin typeface="宋体" pitchFamily="2" charset="-122"/>
              </a:rPr>
              <a:t>64.54/10</a:t>
            </a:r>
            <a:r>
              <a:rPr lang="zh-CN" altLang="en-US" sz="2800" dirty="0" smtClean="0">
                <a:latin typeface="宋体" pitchFamily="2" charset="-122"/>
              </a:rPr>
              <a:t>万</a:t>
            </a:r>
            <a:r>
              <a:rPr lang="zh-CN" altLang="en-GB" sz="2800" dirty="0" smtClean="0">
                <a:latin typeface="宋体" pitchFamily="2" charset="-122"/>
              </a:rPr>
              <a:t>。与</a:t>
            </a:r>
            <a:r>
              <a:rPr lang="en-GB" altLang="zh-CN" sz="2800" dirty="0" smtClean="0">
                <a:latin typeface="宋体" pitchFamily="2" charset="-122"/>
              </a:rPr>
              <a:t>30</a:t>
            </a:r>
            <a:r>
              <a:rPr lang="zh-CN" altLang="en-GB" sz="2800" dirty="0" smtClean="0">
                <a:latin typeface="宋体" pitchFamily="2" charset="-122"/>
              </a:rPr>
              <a:t>年前相比，我国肺癌死亡率上升了</a:t>
            </a:r>
            <a:r>
              <a:rPr lang="en-GB" altLang="zh-CN" sz="2800" dirty="0" smtClean="0">
                <a:latin typeface="宋体" pitchFamily="2" charset="-122"/>
              </a:rPr>
              <a:t>46.8%</a:t>
            </a:r>
            <a:r>
              <a:rPr lang="zh-CN" altLang="en-GB" sz="2800" dirty="0" smtClean="0">
                <a:latin typeface="宋体" pitchFamily="2" charset="-122"/>
              </a:rPr>
              <a:t>，占全部恶性肿瘤死亡的</a:t>
            </a:r>
            <a:r>
              <a:rPr lang="en-GB" altLang="zh-CN" sz="2800" dirty="0" smtClean="0">
                <a:latin typeface="宋体" pitchFamily="2" charset="-122"/>
              </a:rPr>
              <a:t>22%</a:t>
            </a:r>
            <a:r>
              <a:rPr lang="zh-CN" altLang="en-GB" sz="2800" dirty="0" smtClean="0">
                <a:latin typeface="宋体" pitchFamily="2" charset="-122"/>
              </a:rPr>
              <a:t>。预计到</a:t>
            </a:r>
            <a:r>
              <a:rPr lang="en-GB" altLang="zh-CN" sz="2800" dirty="0" smtClean="0">
                <a:latin typeface="宋体" pitchFamily="2" charset="-122"/>
              </a:rPr>
              <a:t>2025</a:t>
            </a:r>
            <a:r>
              <a:rPr lang="zh-CN" altLang="en-GB" sz="2800" dirty="0" smtClean="0">
                <a:latin typeface="宋体" pitchFamily="2" charset="-122"/>
              </a:rPr>
              <a:t>年我国每年仅死于肺癌的人数将接近</a:t>
            </a:r>
            <a:r>
              <a:rPr lang="en-GB" altLang="zh-CN" sz="2800" dirty="0" smtClean="0">
                <a:latin typeface="宋体" pitchFamily="2" charset="-122"/>
              </a:rPr>
              <a:t>100</a:t>
            </a:r>
            <a:r>
              <a:rPr lang="zh-CN" altLang="en-GB" sz="2800" dirty="0" smtClean="0">
                <a:latin typeface="宋体" pitchFamily="2" charset="-122"/>
              </a:rPr>
              <a:t>万人。</a:t>
            </a:r>
            <a:endParaRPr lang="zh-CN" altLang="en-US" sz="2800" dirty="0" smtClean="0"/>
          </a:p>
          <a:p>
            <a:pPr eaLnBrk="1" hangingPunct="1">
              <a:lnSpc>
                <a:spcPct val="130000"/>
              </a:lnSpc>
              <a:buNone/>
            </a:pPr>
            <a:endParaRPr lang="zh-CN" altLang="en-US" sz="2800" dirty="0"/>
          </a:p>
          <a:p>
            <a:pPr eaLnBrk="1" hangingPunct="1">
              <a:lnSpc>
                <a:spcPct val="130000"/>
              </a:lnSpc>
              <a:buFont typeface="Wingdings" pitchFamily="2" charset="2"/>
              <a:buNone/>
            </a:pPr>
            <a:endParaRPr lang="zh-CN" altLang="en-US" sz="2800" dirty="0">
              <a:latin typeface="宋体" pitchFamily="2" charset="-122"/>
            </a:endParaRPr>
          </a:p>
          <a:p>
            <a:pPr eaLnBrk="1" hangingPunct="1">
              <a:lnSpc>
                <a:spcPct val="130000"/>
              </a:lnSpc>
              <a:buFont typeface="Wingdings" pitchFamily="2" charset="2"/>
              <a:buNone/>
            </a:pPr>
            <a:endParaRPr lang="zh-CN" altLang="en-GB" sz="2400" dirty="0">
              <a:latin typeface="楷体_GB2312" pitchFamily="49" charset="-122"/>
              <a:ea typeface="楷体_GB2312" pitchFamily="49" charset="-122"/>
            </a:endParaRPr>
          </a:p>
          <a:p>
            <a:pPr eaLnBrk="1" hangingPunct="1">
              <a:lnSpc>
                <a:spcPct val="130000"/>
              </a:lnSpc>
              <a:buFont typeface="Wingdings" pitchFamily="2" charset="2"/>
              <a:buNone/>
            </a:pPr>
            <a:endParaRPr lang="zh-CN" altLang="en-US" sz="2400" dirty="0">
              <a:latin typeface="楷体_GB2312" pitchFamily="49" charset="-122"/>
              <a:ea typeface="楷体_GB2312" pitchFamily="49" charset="-122"/>
            </a:endParaRPr>
          </a:p>
          <a:p>
            <a:pPr eaLnBrk="1" hangingPunct="1">
              <a:lnSpc>
                <a:spcPct val="80000"/>
              </a:lnSpc>
              <a:buFont typeface="Wingdings" pitchFamily="2" charset="2"/>
              <a:buNone/>
            </a:pPr>
            <a:endParaRPr lang="zh-CN" altLang="en-US" sz="1200" dirty="0">
              <a:latin typeface="宋体" pitchFamily="2" charset="-122"/>
            </a:endParaRPr>
          </a:p>
          <a:p>
            <a:pPr eaLnBrk="1" hangingPunct="1">
              <a:lnSpc>
                <a:spcPct val="80000"/>
              </a:lnSpc>
              <a:buFont typeface="Wingdings" pitchFamily="2" charset="2"/>
              <a:buNone/>
            </a:pPr>
            <a:r>
              <a:rPr lang="zh-CN" altLang="en-US" sz="1200" dirty="0"/>
              <a:t>     </a:t>
            </a:r>
            <a:r>
              <a:rPr lang="zh-CN" altLang="en-US" sz="1000" dirty="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a:t>十</a:t>
            </a:r>
            <a:r>
              <a:rPr lang="en-US" altLang="zh-CN" sz="4000" dirty="0"/>
              <a:t>.</a:t>
            </a:r>
            <a:r>
              <a:rPr lang="zh-CN" altLang="en-US" sz="4000" dirty="0"/>
              <a:t>肺癌的早诊早治</a:t>
            </a:r>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000" dirty="0" smtClean="0">
                <a:ea typeface="楷体_GB2312"/>
              </a:rPr>
              <a:t>          过去</a:t>
            </a:r>
            <a:r>
              <a:rPr lang="zh-CN" altLang="en-US" sz="2000" dirty="0" smtClean="0">
                <a:latin typeface="楷体_GB2312" pitchFamily="49" charset="-122"/>
                <a:ea typeface="楷体_GB2312" pitchFamily="49" charset="-122"/>
              </a:rPr>
              <a:t>肺癌患者获得诊断时</a:t>
            </a:r>
            <a:r>
              <a:rPr lang="en-US" altLang="zh-CN" sz="2000" dirty="0" smtClean="0">
                <a:latin typeface="楷体_GB2312" pitchFamily="49" charset="-122"/>
                <a:ea typeface="楷体_GB2312" pitchFamily="49" charset="-122"/>
              </a:rPr>
              <a:t>80</a:t>
            </a:r>
            <a:r>
              <a:rPr lang="zh-CN" altLang="en-US" sz="2000" dirty="0" smtClean="0">
                <a:latin typeface="楷体_GB2312" pitchFamily="49" charset="-122"/>
                <a:ea typeface="楷体_GB2312" pitchFamily="49" charset="-122"/>
              </a:rPr>
              <a:t>％已为中晚期，治愈已困难，同时，可施行手术切除的病人不足</a:t>
            </a:r>
            <a:r>
              <a:rPr lang="en-US" altLang="zh-CN" sz="2000" dirty="0" smtClean="0">
                <a:latin typeface="楷体_GB2312" pitchFamily="49" charset="-122"/>
                <a:ea typeface="楷体_GB2312" pitchFamily="49" charset="-122"/>
              </a:rPr>
              <a:t>20</a:t>
            </a:r>
            <a:r>
              <a:rPr lang="zh-CN" altLang="en-US" sz="2000" dirty="0" smtClean="0">
                <a:latin typeface="楷体_GB2312" pitchFamily="49" charset="-122"/>
                <a:ea typeface="楷体_GB2312" pitchFamily="49" charset="-122"/>
              </a:rPr>
              <a:t>％，随着低剂量螺旋</a:t>
            </a:r>
            <a:r>
              <a:rPr lang="en-US" altLang="zh-CN" sz="2000" dirty="0" smtClean="0">
                <a:latin typeface="楷体_GB2312" pitchFamily="49" charset="-122"/>
                <a:ea typeface="楷体_GB2312" pitchFamily="49" charset="-122"/>
              </a:rPr>
              <a:t>CT</a:t>
            </a:r>
            <a:r>
              <a:rPr lang="zh-CN" altLang="en-US" sz="2000" dirty="0" smtClean="0">
                <a:latin typeface="楷体_GB2312" pitchFamily="49" charset="-122"/>
                <a:ea typeface="楷体_GB2312" pitchFamily="49" charset="-122"/>
              </a:rPr>
              <a:t>的普及，早期肺癌的诊断率越来越高，</a:t>
            </a:r>
            <a:r>
              <a:rPr lang="en-US" altLang="zh-CN" sz="2000" dirty="0" smtClean="0">
                <a:latin typeface="楷体_GB2312" pitchFamily="49" charset="-122"/>
                <a:ea typeface="楷体_GB2312" pitchFamily="49" charset="-122"/>
              </a:rPr>
              <a:t>CT</a:t>
            </a:r>
            <a:r>
              <a:rPr lang="zh-CN" altLang="en-US" sz="2000" dirty="0" smtClean="0">
                <a:latin typeface="楷体_GB2312" pitchFamily="49" charset="-122"/>
                <a:ea typeface="楷体_GB2312" pitchFamily="49" charset="-122"/>
              </a:rPr>
              <a:t>三维立体图，能更清楚的发现肺癌。低剂量</a:t>
            </a:r>
            <a:r>
              <a:rPr lang="en-US" altLang="zh-CN" sz="2000" dirty="0" smtClean="0">
                <a:latin typeface="楷体_GB2312" pitchFamily="49" charset="-122"/>
                <a:ea typeface="楷体_GB2312" pitchFamily="49" charset="-122"/>
              </a:rPr>
              <a:t>CT</a:t>
            </a:r>
            <a:r>
              <a:rPr lang="zh-CN" altLang="en-US" sz="2000" dirty="0" smtClean="0">
                <a:latin typeface="楷体_GB2312" pitchFamily="49" charset="-122"/>
                <a:ea typeface="楷体_GB2312" pitchFamily="49" charset="-122"/>
              </a:rPr>
              <a:t>发现早期</a:t>
            </a:r>
            <a:r>
              <a:rPr lang="zh-CN" altLang="en-US" sz="2000" smtClean="0">
                <a:latin typeface="楷体_GB2312" pitchFamily="49" charset="-122"/>
                <a:ea typeface="楷体_GB2312" pitchFamily="49" charset="-122"/>
              </a:rPr>
              <a:t>肺癌的敏感度</a:t>
            </a:r>
            <a:r>
              <a:rPr lang="zh-CN" altLang="en-US" sz="2000" dirty="0" smtClean="0">
                <a:latin typeface="楷体_GB2312" pitchFamily="49" charset="-122"/>
                <a:ea typeface="楷体_GB2312" pitchFamily="49" charset="-122"/>
              </a:rPr>
              <a:t>是常规胸片</a:t>
            </a:r>
            <a:r>
              <a:rPr lang="en-US" altLang="zh-CN" sz="2000" dirty="0" smtClean="0">
                <a:latin typeface="楷体_GB2312" pitchFamily="49" charset="-122"/>
                <a:ea typeface="楷体_GB2312" pitchFamily="49" charset="-122"/>
              </a:rPr>
              <a:t>4-10</a:t>
            </a:r>
            <a:r>
              <a:rPr lang="zh-CN" altLang="en-US" sz="2000" dirty="0" smtClean="0">
                <a:latin typeface="楷体_GB2312" pitchFamily="49" charset="-122"/>
                <a:ea typeface="楷体_GB2312" pitchFamily="49" charset="-122"/>
              </a:rPr>
              <a:t>倍，可以早期检出早期周围型肺癌，国际早期肺癌行动计划数据显示，低剂量</a:t>
            </a:r>
            <a:r>
              <a:rPr lang="en-US" altLang="zh-CN" sz="2000" dirty="0" smtClean="0">
                <a:latin typeface="楷体_GB2312" pitchFamily="49" charset="-122"/>
                <a:ea typeface="楷体_GB2312" pitchFamily="49" charset="-122"/>
              </a:rPr>
              <a:t>CT</a:t>
            </a:r>
            <a:r>
              <a:rPr lang="zh-CN" altLang="en-US" sz="2000" dirty="0" smtClean="0">
                <a:latin typeface="楷体_GB2312" pitchFamily="49" charset="-122"/>
                <a:ea typeface="楷体_GB2312" pitchFamily="49" charset="-122"/>
              </a:rPr>
              <a:t>年度筛查能发现</a:t>
            </a:r>
            <a:r>
              <a:rPr lang="en-US" altLang="zh-CN" sz="2000" dirty="0" smtClean="0">
                <a:latin typeface="楷体_GB2312" pitchFamily="49" charset="-122"/>
                <a:ea typeface="楷体_GB2312" pitchFamily="49" charset="-122"/>
              </a:rPr>
              <a:t>85%</a:t>
            </a:r>
            <a:r>
              <a:rPr lang="zh-CN" altLang="en-US" sz="2000" dirty="0" smtClean="0">
                <a:latin typeface="楷体_GB2312" pitchFamily="49" charset="-122"/>
                <a:ea typeface="楷体_GB2312" pitchFamily="49" charset="-122"/>
              </a:rPr>
              <a:t>的</a:t>
            </a:r>
            <a:r>
              <a:rPr lang="en-US" altLang="zh-CN" sz="2000" dirty="0" smtClean="0">
                <a:latin typeface="楷体_GB2312" pitchFamily="49" charset="-122"/>
                <a:ea typeface="楷体_GB2312" pitchFamily="49" charset="-122"/>
              </a:rPr>
              <a:t>I</a:t>
            </a:r>
            <a:r>
              <a:rPr lang="zh-CN" altLang="en-US" sz="2000" dirty="0" smtClean="0">
                <a:latin typeface="楷体_GB2312" pitchFamily="49" charset="-122"/>
                <a:ea typeface="楷体_GB2312" pitchFamily="49" charset="-122"/>
              </a:rPr>
              <a:t>期周围型肺癌，这类患者术后</a:t>
            </a:r>
            <a:r>
              <a:rPr lang="en-US" altLang="zh-CN" sz="2000" dirty="0" smtClean="0">
                <a:latin typeface="楷体_GB2312" pitchFamily="49" charset="-122"/>
                <a:ea typeface="楷体_GB2312" pitchFamily="49" charset="-122"/>
              </a:rPr>
              <a:t>10</a:t>
            </a:r>
            <a:r>
              <a:rPr lang="zh-CN" altLang="en-US" sz="2000" dirty="0" smtClean="0">
                <a:latin typeface="楷体_GB2312" pitchFamily="49" charset="-122"/>
                <a:ea typeface="楷体_GB2312" pitchFamily="49" charset="-122"/>
              </a:rPr>
              <a:t>年生存率达</a:t>
            </a:r>
            <a:r>
              <a:rPr lang="en-US" altLang="zh-CN" sz="2000" dirty="0" smtClean="0">
                <a:latin typeface="楷体_GB2312" pitchFamily="49" charset="-122"/>
                <a:ea typeface="楷体_GB2312" pitchFamily="49" charset="-122"/>
              </a:rPr>
              <a:t>92%-99%</a:t>
            </a:r>
            <a:r>
              <a:rPr lang="zh-CN" altLang="en-US" sz="2000" dirty="0" smtClean="0">
                <a:latin typeface="楷体_GB2312" pitchFamily="49" charset="-122"/>
                <a:ea typeface="楷体_GB2312" pitchFamily="49" charset="-122"/>
              </a:rPr>
              <a:t>。美国肺癌筛查试验证明，低剂量</a:t>
            </a:r>
            <a:r>
              <a:rPr lang="en-US" altLang="zh-CN" sz="2000" dirty="0" smtClean="0">
                <a:latin typeface="楷体_GB2312" pitchFamily="49" charset="-122"/>
                <a:ea typeface="楷体_GB2312" pitchFamily="49" charset="-122"/>
              </a:rPr>
              <a:t>CT</a:t>
            </a:r>
            <a:r>
              <a:rPr lang="zh-CN" altLang="en-US" sz="2000" dirty="0" smtClean="0">
                <a:latin typeface="楷体_GB2312" pitchFamily="49" charset="-122"/>
                <a:ea typeface="楷体_GB2312" pitchFamily="49" charset="-122"/>
              </a:rPr>
              <a:t>筛查可降低</a:t>
            </a:r>
            <a:r>
              <a:rPr lang="en-US" altLang="zh-CN" sz="2000" dirty="0" smtClean="0">
                <a:latin typeface="楷体_GB2312" pitchFamily="49" charset="-122"/>
                <a:ea typeface="楷体_GB2312" pitchFamily="49" charset="-122"/>
              </a:rPr>
              <a:t>20%</a:t>
            </a:r>
            <a:r>
              <a:rPr lang="zh-CN" altLang="en-US" sz="2000" dirty="0" smtClean="0">
                <a:latin typeface="楷体_GB2312" pitchFamily="49" charset="-122"/>
                <a:ea typeface="楷体_GB2312" pitchFamily="49" charset="-122"/>
              </a:rPr>
              <a:t>肺癌的死亡率，是目前肺癌最有效的筛查工具。</a:t>
            </a:r>
            <a:endParaRPr lang="en-US" altLang="zh-CN" sz="2000" dirty="0" smtClean="0">
              <a:ea typeface="楷体_GB2312"/>
            </a:endParaRPr>
          </a:p>
          <a:p>
            <a:pPr eaLnBrk="1" hangingPunct="1">
              <a:lnSpc>
                <a:spcPct val="90000"/>
              </a:lnSpc>
              <a:buNone/>
            </a:pPr>
            <a:r>
              <a:rPr lang="zh-CN" altLang="en-US" sz="2000" dirty="0" smtClean="0">
                <a:ea typeface="楷体_GB2312"/>
              </a:rPr>
              <a:t>           鉴于肺癌发病率不断攀升的现状，在肺癌的高发地区锁定肺癌高危人群，用低剂量螺旋</a:t>
            </a:r>
            <a:r>
              <a:rPr lang="en-US" altLang="zh-CN" sz="2000" dirty="0" smtClean="0">
                <a:ea typeface="楷体_GB2312"/>
              </a:rPr>
              <a:t>CT</a:t>
            </a:r>
            <a:r>
              <a:rPr lang="zh-CN" altLang="en-US" sz="2000" dirty="0" smtClean="0">
                <a:ea typeface="楷体_GB2312"/>
              </a:rPr>
              <a:t>进行筛查，就可以得到事半功倍的效果。</a:t>
            </a:r>
            <a:endParaRPr lang="en-US" altLang="zh-CN" sz="2000" dirty="0" smtClean="0">
              <a:ea typeface="楷体_GB2312"/>
            </a:endParaRPr>
          </a:p>
          <a:p>
            <a:pPr eaLnBrk="1" hangingPunct="1">
              <a:lnSpc>
                <a:spcPct val="90000"/>
              </a:lnSpc>
              <a:buNone/>
            </a:pPr>
            <a:r>
              <a:rPr lang="en-US" altLang="zh-CN" sz="2000" dirty="0" smtClean="0">
                <a:ea typeface="楷体_GB2312"/>
              </a:rPr>
              <a:t>    </a:t>
            </a:r>
            <a:r>
              <a:rPr lang="zh-CN" altLang="en-US" sz="2000" dirty="0" smtClean="0">
                <a:ea typeface="楷体_GB2312"/>
              </a:rPr>
              <a:t>肺癌早期筛查的目的即为在“潜伏”阶段</a:t>
            </a:r>
            <a:r>
              <a:rPr lang="en-US" altLang="zh-CN" sz="2000" dirty="0" smtClean="0">
                <a:ea typeface="楷体_GB2312"/>
              </a:rPr>
              <a:t>( </a:t>
            </a:r>
            <a:r>
              <a:rPr lang="zh-CN" altLang="en-US" sz="2000" dirty="0" smtClean="0">
                <a:ea typeface="楷体_GB2312"/>
              </a:rPr>
              <a:t>无症状阶段</a:t>
            </a:r>
            <a:r>
              <a:rPr lang="en-US" altLang="zh-CN" sz="2000" dirty="0" smtClean="0">
                <a:ea typeface="楷体_GB2312"/>
              </a:rPr>
              <a:t>) </a:t>
            </a:r>
            <a:r>
              <a:rPr lang="zh-CN" altLang="en-US" sz="2000" dirty="0" smtClean="0">
                <a:ea typeface="楷体_GB2312"/>
              </a:rPr>
              <a:t>将肺癌患者筛查出来，早期治疗，从而改善疾病在整体人群的预后。</a:t>
            </a:r>
            <a:endParaRPr lang="en-US" altLang="zh-CN" sz="2000" dirty="0" smtClean="0">
              <a:ea typeface="楷体_GB2312"/>
            </a:endParaRPr>
          </a:p>
          <a:p>
            <a:pPr eaLnBrk="1" hangingPunct="1">
              <a:lnSpc>
                <a:spcPct val="90000"/>
              </a:lnSpc>
              <a:buNone/>
            </a:pPr>
            <a:r>
              <a:rPr lang="en-US" altLang="zh-CN" sz="2000" dirty="0" smtClean="0">
                <a:ea typeface="楷体_GB2312"/>
              </a:rPr>
              <a:t>            </a:t>
            </a:r>
          </a:p>
          <a:p>
            <a:pPr eaLnBrk="1" hangingPunct="1">
              <a:lnSpc>
                <a:spcPct val="90000"/>
              </a:lnSpc>
              <a:buNone/>
            </a:pPr>
            <a:r>
              <a:rPr lang="en-US" altLang="zh-CN" sz="2000" dirty="0" smtClean="0">
                <a:ea typeface="楷体_GB2312"/>
              </a:rPr>
              <a:t>         </a:t>
            </a:r>
          </a:p>
          <a:p>
            <a:pPr eaLnBrk="1" hangingPunct="1">
              <a:lnSpc>
                <a:spcPct val="90000"/>
              </a:lnSpc>
              <a:buNone/>
            </a:pPr>
            <a:endParaRPr lang="en-US" altLang="zh-CN" sz="1400" b="1" dirty="0" smtClean="0">
              <a:ea typeface="楷体_GB2312"/>
            </a:endParaRPr>
          </a:p>
          <a:p>
            <a:pPr eaLnBrk="1" hangingPunct="1">
              <a:lnSpc>
                <a:spcPct val="90000"/>
              </a:lnSpc>
              <a:buNone/>
            </a:pPr>
            <a:r>
              <a:rPr lang="zh-CN" altLang="en-US" sz="1400" b="1" dirty="0" smtClean="0">
                <a:solidFill>
                  <a:srgbClr val="FF0000"/>
                </a:solidFill>
                <a:ea typeface="楷体_GB2312"/>
              </a:rPr>
              <a:t>       </a:t>
            </a:r>
            <a:endParaRPr lang="zh-CN" altLang="en-US" sz="2400" dirty="0">
              <a:ea typeface="楷体_GB2312"/>
            </a:endParaRPr>
          </a:p>
        </p:txBody>
      </p:sp>
    </p:spTree>
    <p:extLst>
      <p:ext uri="{BB962C8B-B14F-4D97-AF65-F5344CB8AC3E}">
        <p14:creationId xmlns="" xmlns:p14="http://schemas.microsoft.com/office/powerpoint/2010/main" val="21088635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eaLnBrk="1" hangingPunct="1">
              <a:lnSpc>
                <a:spcPct val="90000"/>
              </a:lnSpc>
              <a:buNone/>
            </a:pPr>
            <a:r>
              <a:rPr lang="zh-CN" altLang="en-US" sz="2000" dirty="0" smtClean="0">
                <a:ea typeface="楷体_GB2312"/>
              </a:rPr>
              <a:t>     肺部阴影通常是指在透视中发现肺实质内有高密度区，在胸片或</a:t>
            </a:r>
            <a:r>
              <a:rPr lang="en-US" altLang="zh-CN" sz="2000" dirty="0" smtClean="0">
                <a:ea typeface="楷体_GB2312"/>
              </a:rPr>
              <a:t>CT</a:t>
            </a:r>
            <a:r>
              <a:rPr lang="zh-CN" altLang="en-US" sz="2000" dirty="0" smtClean="0">
                <a:ea typeface="楷体_GB2312"/>
              </a:rPr>
              <a:t>常表现为肿块或结节，一般病变直径</a:t>
            </a:r>
            <a:r>
              <a:rPr lang="en-US" altLang="zh-CN" sz="2000" dirty="0" smtClean="0">
                <a:ea typeface="楷体_GB2312"/>
              </a:rPr>
              <a:t>3cm</a:t>
            </a:r>
            <a:r>
              <a:rPr lang="zh-CN" altLang="en-US" sz="2000" dirty="0" smtClean="0">
                <a:ea typeface="楷体_GB2312"/>
              </a:rPr>
              <a:t>一下为结节，</a:t>
            </a:r>
            <a:r>
              <a:rPr lang="en-US" altLang="zh-CN" sz="2000" dirty="0" smtClean="0">
                <a:ea typeface="楷体_GB2312"/>
              </a:rPr>
              <a:t>3cm</a:t>
            </a:r>
            <a:r>
              <a:rPr lang="zh-CN" altLang="en-US" sz="2000" dirty="0" smtClean="0">
                <a:ea typeface="楷体_GB2312"/>
              </a:rPr>
              <a:t>以上为肺部肿块。肺部肿块或结节，其疾病可以是肺部感染（细菌、支原体、衣原体、病毒、真菌性肺炎）、肺结核或肺部肿瘤（肺癌或转移癌）。</a:t>
            </a:r>
            <a:r>
              <a:rPr lang="en-US" altLang="zh-CN" sz="2000" dirty="0" smtClean="0">
                <a:ea typeface="楷体_GB2312"/>
              </a:rPr>
              <a:t> </a:t>
            </a:r>
          </a:p>
          <a:p>
            <a:pPr eaLnBrk="1" hangingPunct="1">
              <a:lnSpc>
                <a:spcPct val="90000"/>
              </a:lnSpc>
              <a:buNone/>
            </a:pPr>
            <a:r>
              <a:rPr lang="zh-CN" altLang="en-US" sz="2000" dirty="0" smtClean="0">
                <a:ea typeface="楷体_GB2312"/>
              </a:rPr>
              <a:t>     肺部阴影或结节常见于以下几种情况</a:t>
            </a:r>
            <a:endParaRPr lang="en-US" altLang="zh-CN" sz="2000" dirty="0" smtClean="0">
              <a:ea typeface="楷体_GB2312"/>
            </a:endParaRPr>
          </a:p>
          <a:p>
            <a:pPr eaLnBrk="1" hangingPunct="1">
              <a:lnSpc>
                <a:spcPct val="90000"/>
              </a:lnSpc>
              <a:buNone/>
            </a:pPr>
            <a:r>
              <a:rPr lang="en-US" altLang="zh-CN" sz="2000" dirty="0" smtClean="0">
                <a:ea typeface="楷体_GB2312"/>
              </a:rPr>
              <a:t>     1.</a:t>
            </a:r>
            <a:r>
              <a:rPr lang="zh-CN" altLang="en-US" sz="2000" dirty="0" smtClean="0">
                <a:ea typeface="楷体_GB2312"/>
              </a:rPr>
              <a:t>肺细菌性疾病：常见细菌性肺炎，经抗炎治疗有效。</a:t>
            </a:r>
            <a:endParaRPr lang="en-US" altLang="zh-CN" sz="2000" dirty="0" smtClean="0">
              <a:ea typeface="楷体_GB2312"/>
            </a:endParaRPr>
          </a:p>
          <a:p>
            <a:pPr eaLnBrk="1" hangingPunct="1">
              <a:lnSpc>
                <a:spcPct val="90000"/>
              </a:lnSpc>
              <a:buNone/>
            </a:pPr>
            <a:r>
              <a:rPr lang="en-US" altLang="zh-CN" sz="2000" dirty="0" smtClean="0">
                <a:ea typeface="楷体_GB2312"/>
              </a:rPr>
              <a:t>     2.</a:t>
            </a:r>
            <a:r>
              <a:rPr lang="zh-CN" altLang="en-US" sz="2000" dirty="0" smtClean="0">
                <a:ea typeface="楷体_GB2312"/>
              </a:rPr>
              <a:t>肺结核，近年有增多趋势，根据临床表现、检验可明确。</a:t>
            </a:r>
            <a:endParaRPr lang="en-US" altLang="zh-CN" sz="2000" dirty="0" smtClean="0">
              <a:ea typeface="楷体_GB2312"/>
            </a:endParaRPr>
          </a:p>
          <a:p>
            <a:pPr eaLnBrk="1" hangingPunct="1">
              <a:lnSpc>
                <a:spcPct val="90000"/>
              </a:lnSpc>
              <a:buNone/>
            </a:pPr>
            <a:r>
              <a:rPr lang="en-US" altLang="zh-CN" sz="2000" dirty="0" smtClean="0">
                <a:ea typeface="楷体_GB2312"/>
              </a:rPr>
              <a:t>     3.</a:t>
            </a:r>
            <a:r>
              <a:rPr lang="zh-CN" altLang="en-US" sz="2000" dirty="0" smtClean="0">
                <a:ea typeface="楷体_GB2312"/>
              </a:rPr>
              <a:t>肺部肿瘤：良性：炎性假瘤、错构瘤等。恶性：肺癌或转移癌</a:t>
            </a:r>
            <a:endParaRPr lang="en-US" altLang="zh-CN" sz="2000" dirty="0" smtClean="0">
              <a:ea typeface="楷体_GB2312"/>
            </a:endParaRPr>
          </a:p>
          <a:p>
            <a:pPr eaLnBrk="1" hangingPunct="1">
              <a:lnSpc>
                <a:spcPct val="90000"/>
              </a:lnSpc>
              <a:buNone/>
            </a:pPr>
            <a:r>
              <a:rPr lang="en-US" altLang="zh-CN" sz="2000" dirty="0" smtClean="0">
                <a:ea typeface="楷体_GB2312"/>
              </a:rPr>
              <a:t>     4.</a:t>
            </a:r>
            <a:r>
              <a:rPr lang="zh-CN" altLang="en-US" sz="2000" dirty="0" smtClean="0">
                <a:ea typeface="楷体_GB2312"/>
              </a:rPr>
              <a:t>先天性发育异常：肺囊肿、肺错构瘤、肺隔离症。</a:t>
            </a:r>
            <a:endParaRPr lang="en-US" altLang="zh-CN" sz="2000" dirty="0" smtClean="0">
              <a:ea typeface="楷体_GB2312"/>
            </a:endParaRPr>
          </a:p>
          <a:p>
            <a:pPr eaLnBrk="1" hangingPunct="1">
              <a:lnSpc>
                <a:spcPct val="90000"/>
              </a:lnSpc>
              <a:buNone/>
            </a:pPr>
            <a:r>
              <a:rPr lang="en-US" altLang="zh-CN" sz="2000" dirty="0" smtClean="0">
                <a:ea typeface="楷体_GB2312"/>
              </a:rPr>
              <a:t>     5.</a:t>
            </a:r>
            <a:r>
              <a:rPr lang="zh-CN" altLang="en-US" sz="2000" dirty="0" smtClean="0">
                <a:ea typeface="楷体_GB2312"/>
              </a:rPr>
              <a:t>肺结节阴影待查：胸片、</a:t>
            </a:r>
            <a:r>
              <a:rPr lang="en-US" altLang="zh-CN" sz="2000" dirty="0" smtClean="0">
                <a:ea typeface="楷体_GB2312"/>
              </a:rPr>
              <a:t>CT</a:t>
            </a:r>
            <a:r>
              <a:rPr lang="zh-CN" altLang="en-US" sz="2000" dirty="0" smtClean="0">
                <a:ea typeface="楷体_GB2312"/>
              </a:rPr>
              <a:t>、纤维支气管镜活检、痰检、经皮活检、微创手术、</a:t>
            </a:r>
            <a:r>
              <a:rPr lang="en-US" altLang="zh-CN" sz="2000" dirty="0" smtClean="0">
                <a:ea typeface="楷体_GB2312"/>
              </a:rPr>
              <a:t>PET-CT</a:t>
            </a:r>
            <a:r>
              <a:rPr lang="zh-CN" altLang="en-US" sz="2000" dirty="0" smtClean="0">
                <a:ea typeface="楷体_GB2312"/>
              </a:rPr>
              <a:t>等。</a:t>
            </a:r>
            <a:endParaRPr lang="zh-CN" altLang="en-US" sz="20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20888" y="2327275"/>
            <a:ext cx="6096000" cy="3495675"/>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82688" y="2325036"/>
            <a:ext cx="7772400" cy="3500154"/>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zh-CN" altLang="en-US" sz="4000" dirty="0"/>
          </a:p>
        </p:txBody>
      </p:sp>
      <p:sp>
        <p:nvSpPr>
          <p:cNvPr id="47107" name="Rectangle 3"/>
          <p:cNvSpPr>
            <a:spLocks noGrp="1" noChangeArrowheads="1"/>
          </p:cNvSpPr>
          <p:nvPr>
            <p:ph type="body" idx="1"/>
          </p:nvPr>
        </p:nvSpPr>
        <p:spPr>
          <a:xfrm>
            <a:off x="838200" y="1981200"/>
            <a:ext cx="7964488" cy="4611687"/>
          </a:xfrm>
        </p:spPr>
        <p:txBody>
          <a:bodyPr/>
          <a:lstStyle/>
          <a:p>
            <a:pPr eaLnBrk="1" hangingPunct="1">
              <a:lnSpc>
                <a:spcPct val="90000"/>
              </a:lnSpc>
              <a:buNone/>
            </a:pPr>
            <a:r>
              <a:rPr lang="zh-CN" altLang="en-US" sz="2400" dirty="0">
                <a:ea typeface="楷体_GB2312"/>
              </a:rPr>
              <a:t>        </a:t>
            </a:r>
          </a:p>
        </p:txBody>
      </p:sp>
      <p:pic>
        <p:nvPicPr>
          <p:cNvPr id="5" name="Picture 4">
            <a:extLst>
              <a:ext uri="{FF2B5EF4-FFF2-40B4-BE49-F238E27FC236}">
                <a16:creationId xmlns="" xmlns:a16="http://schemas.microsoft.com/office/drawing/2014/main" id="{03D9B725-1C84-4C05-A5CA-C137C706D727}"/>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14400" y="2133600"/>
            <a:ext cx="2362200" cy="3261459"/>
          </a:xfrm>
          <a:prstGeom prst="rect">
            <a:avLst/>
          </a:prstGeom>
        </p:spPr>
      </p:pic>
      <p:sp>
        <p:nvSpPr>
          <p:cNvPr id="8" name="TextBox 7">
            <a:extLst>
              <a:ext uri="{FF2B5EF4-FFF2-40B4-BE49-F238E27FC236}">
                <a16:creationId xmlns="" xmlns:a16="http://schemas.microsoft.com/office/drawing/2014/main" id="{0D92F91B-0FD2-4AC1-92F8-6443280DE606}"/>
              </a:ext>
            </a:extLst>
          </p:cNvPr>
          <p:cNvSpPr txBox="1"/>
          <p:nvPr/>
        </p:nvSpPr>
        <p:spPr>
          <a:xfrm>
            <a:off x="990600" y="5638800"/>
            <a:ext cx="2286000" cy="553998"/>
          </a:xfrm>
          <a:prstGeom prst="rect">
            <a:avLst/>
          </a:prstGeom>
          <a:noFill/>
        </p:spPr>
        <p:txBody>
          <a:bodyPr wrap="square" rtlCol="0">
            <a:spAutoFit/>
          </a:bodyPr>
          <a:lstStyle/>
          <a:p>
            <a:r>
              <a:rPr lang="zh-CN" altLang="en-US" sz="1000" dirty="0">
                <a:ea typeface="楷体_GB2312"/>
              </a:rPr>
              <a:t>左肺上叶层厚 </a:t>
            </a:r>
            <a:r>
              <a:rPr lang="en-US" altLang="zh-CN" sz="1000" dirty="0">
                <a:ea typeface="楷体_GB2312"/>
              </a:rPr>
              <a:t>1 mm </a:t>
            </a:r>
            <a:r>
              <a:rPr lang="zh-CN" altLang="en-US" sz="1000" dirty="0">
                <a:ea typeface="楷体_GB2312"/>
              </a:rPr>
              <a:t>的 </a:t>
            </a:r>
            <a:r>
              <a:rPr lang="en-US" altLang="zh-CN" sz="1000" dirty="0">
                <a:ea typeface="楷体_GB2312"/>
              </a:rPr>
              <a:t>CT </a:t>
            </a:r>
            <a:r>
              <a:rPr lang="zh-CN" altLang="en-US" sz="1000" dirty="0">
                <a:ea typeface="楷体_GB2312"/>
              </a:rPr>
              <a:t>横断面图像，显示一个可疑的实性毛刺状结节（箭头）。手术证实为浸润性腺癌。</a:t>
            </a:r>
          </a:p>
        </p:txBody>
      </p:sp>
      <p:pic>
        <p:nvPicPr>
          <p:cNvPr id="12" name="Picture 11">
            <a:extLst>
              <a:ext uri="{FF2B5EF4-FFF2-40B4-BE49-F238E27FC236}">
                <a16:creationId xmlns="" xmlns:a16="http://schemas.microsoft.com/office/drawing/2014/main" id="{0F001736-9A31-4A8E-91FE-30AB7E463C3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86200" y="2132120"/>
            <a:ext cx="2362200" cy="3302000"/>
          </a:xfrm>
          <a:prstGeom prst="rect">
            <a:avLst/>
          </a:prstGeom>
        </p:spPr>
      </p:pic>
      <p:sp>
        <p:nvSpPr>
          <p:cNvPr id="13" name="TextBox 12">
            <a:extLst>
              <a:ext uri="{FF2B5EF4-FFF2-40B4-BE49-F238E27FC236}">
                <a16:creationId xmlns="" xmlns:a16="http://schemas.microsoft.com/office/drawing/2014/main" id="{7FC427BC-714C-4387-AC80-5E5E2B70F1EA}"/>
              </a:ext>
            </a:extLst>
          </p:cNvPr>
          <p:cNvSpPr txBox="1"/>
          <p:nvPr/>
        </p:nvSpPr>
        <p:spPr>
          <a:xfrm>
            <a:off x="3886200" y="5622717"/>
            <a:ext cx="2362200" cy="707886"/>
          </a:xfrm>
          <a:prstGeom prst="rect">
            <a:avLst/>
          </a:prstGeom>
          <a:noFill/>
        </p:spPr>
        <p:txBody>
          <a:bodyPr wrap="square" rtlCol="0">
            <a:spAutoFit/>
          </a:bodyPr>
          <a:lstStyle/>
          <a:p>
            <a:r>
              <a:rPr lang="zh-CN" altLang="en-US" sz="1000" dirty="0">
                <a:ea typeface="楷体_GB2312"/>
              </a:rPr>
              <a:t>右肺中叶层厚 </a:t>
            </a:r>
            <a:r>
              <a:rPr lang="en-US" altLang="zh-CN" sz="1000" dirty="0">
                <a:ea typeface="楷体_GB2312"/>
              </a:rPr>
              <a:t>1 mm </a:t>
            </a:r>
            <a:r>
              <a:rPr lang="zh-CN" altLang="en-US" sz="1000" dirty="0">
                <a:ea typeface="楷体_GB2312"/>
              </a:rPr>
              <a:t>的 </a:t>
            </a:r>
            <a:r>
              <a:rPr lang="en-US" altLang="zh-CN" sz="1000" dirty="0">
                <a:ea typeface="楷体_GB2312"/>
              </a:rPr>
              <a:t>CT </a:t>
            </a:r>
            <a:r>
              <a:rPr lang="zh-CN" altLang="en-US" sz="1000" dirty="0">
                <a:ea typeface="楷体_GB2312"/>
              </a:rPr>
              <a:t>横断面图像，显示一个 </a:t>
            </a:r>
            <a:r>
              <a:rPr lang="en-US" altLang="zh-CN" sz="1000" dirty="0">
                <a:ea typeface="楷体_GB2312"/>
              </a:rPr>
              <a:t>10 mm </a:t>
            </a:r>
            <a:r>
              <a:rPr lang="zh-CN" altLang="en-US" sz="1000" dirty="0">
                <a:ea typeface="楷体_GB2312"/>
              </a:rPr>
              <a:t>大小的伴部分实性磨玻璃样结节（箭头）。手术切除证实为 </a:t>
            </a:r>
            <a:r>
              <a:rPr lang="en-US" altLang="zh-CN" sz="1000" dirty="0">
                <a:ea typeface="楷体_GB2312"/>
              </a:rPr>
              <a:t>1A </a:t>
            </a:r>
            <a:r>
              <a:rPr lang="zh-CN" altLang="en-US" sz="1000" dirty="0">
                <a:ea typeface="楷体_GB2312"/>
              </a:rPr>
              <a:t>期浸润性鳞屑样为主的腺癌。</a:t>
            </a:r>
          </a:p>
        </p:txBody>
      </p:sp>
      <p:pic>
        <p:nvPicPr>
          <p:cNvPr id="15" name="Picture 14">
            <a:extLst>
              <a:ext uri="{FF2B5EF4-FFF2-40B4-BE49-F238E27FC236}">
                <a16:creationId xmlns="" xmlns:a16="http://schemas.microsoft.com/office/drawing/2014/main" id="{B281646E-7E3D-4A50-A6A5-64C5DD020160}"/>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629400" y="2132120"/>
            <a:ext cx="2286001" cy="3284984"/>
          </a:xfrm>
          <a:prstGeom prst="rect">
            <a:avLst/>
          </a:prstGeom>
        </p:spPr>
      </p:pic>
      <p:sp>
        <p:nvSpPr>
          <p:cNvPr id="18" name="TextBox 17">
            <a:extLst>
              <a:ext uri="{FF2B5EF4-FFF2-40B4-BE49-F238E27FC236}">
                <a16:creationId xmlns="" xmlns:a16="http://schemas.microsoft.com/office/drawing/2014/main" id="{5E467ABC-1478-4FB2-82D1-64B15EC77B46}"/>
              </a:ext>
            </a:extLst>
          </p:cNvPr>
          <p:cNvSpPr txBox="1"/>
          <p:nvPr/>
        </p:nvSpPr>
        <p:spPr>
          <a:xfrm>
            <a:off x="6592888" y="5622717"/>
            <a:ext cx="2362200" cy="707886"/>
          </a:xfrm>
          <a:prstGeom prst="rect">
            <a:avLst/>
          </a:prstGeom>
          <a:noFill/>
        </p:spPr>
        <p:txBody>
          <a:bodyPr wrap="square" rtlCol="0">
            <a:spAutoFit/>
          </a:bodyPr>
          <a:lstStyle/>
          <a:p>
            <a:r>
              <a:rPr lang="zh-CN" altLang="en-US" sz="1000" dirty="0">
                <a:ea typeface="楷体_GB2312"/>
              </a:rPr>
              <a:t>左肺下叶层厚 </a:t>
            </a:r>
            <a:r>
              <a:rPr lang="en-US" altLang="zh-CN" sz="1000" dirty="0">
                <a:ea typeface="楷体_GB2312"/>
              </a:rPr>
              <a:t>1 mm </a:t>
            </a:r>
            <a:r>
              <a:rPr lang="zh-CN" altLang="en-US" sz="1000" dirty="0">
                <a:ea typeface="楷体_GB2312"/>
              </a:rPr>
              <a:t>的 </a:t>
            </a:r>
            <a:r>
              <a:rPr lang="en-US" altLang="zh-CN" sz="1000" dirty="0">
                <a:ea typeface="楷体_GB2312"/>
              </a:rPr>
              <a:t>CT </a:t>
            </a:r>
            <a:r>
              <a:rPr lang="zh-CN" altLang="en-US" sz="1000" dirty="0">
                <a:ea typeface="楷体_GB2312"/>
              </a:rPr>
              <a:t>横断面图像，显示一个 </a:t>
            </a:r>
            <a:r>
              <a:rPr lang="en-US" altLang="zh-CN" sz="1000" dirty="0">
                <a:ea typeface="楷体_GB2312"/>
              </a:rPr>
              <a:t>10 mm </a:t>
            </a:r>
            <a:r>
              <a:rPr lang="zh-CN" altLang="en-US" sz="1000" dirty="0">
                <a:ea typeface="楷体_GB2312"/>
              </a:rPr>
              <a:t>大小的纯磨玻璃样结节（箭头）。手术切除证实为 </a:t>
            </a:r>
            <a:r>
              <a:rPr lang="en-US" altLang="zh-CN" sz="1000" dirty="0">
                <a:ea typeface="楷体_GB2312"/>
              </a:rPr>
              <a:t>1A </a:t>
            </a:r>
            <a:r>
              <a:rPr lang="zh-CN" altLang="en-US" sz="1000" dirty="0">
                <a:ea typeface="楷体_GB2312"/>
              </a:rPr>
              <a:t>期微浸润腺癌。</a:t>
            </a:r>
          </a:p>
        </p:txBody>
      </p:sp>
    </p:spTree>
    <p:extLst>
      <p:ext uri="{BB962C8B-B14F-4D97-AF65-F5344CB8AC3E}">
        <p14:creationId xmlns="" xmlns:p14="http://schemas.microsoft.com/office/powerpoint/2010/main" val="1853372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zh-CN" altLang="en-US" sz="4000" dirty="0"/>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a:ea typeface="楷体_GB2312"/>
              </a:rPr>
              <a:t>        </a:t>
            </a:r>
          </a:p>
        </p:txBody>
      </p:sp>
      <p:pic>
        <p:nvPicPr>
          <p:cNvPr id="3" name="Picture 2">
            <a:extLst>
              <a:ext uri="{FF2B5EF4-FFF2-40B4-BE49-F238E27FC236}">
                <a16:creationId xmlns="" xmlns:a16="http://schemas.microsoft.com/office/drawing/2014/main" id="{FE3A9D1A-8914-4ED1-81CB-B056BB39681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905000" y="2017713"/>
            <a:ext cx="5981700" cy="3295650"/>
          </a:xfrm>
          <a:prstGeom prst="rect">
            <a:avLst/>
          </a:prstGeom>
        </p:spPr>
      </p:pic>
      <p:sp>
        <p:nvSpPr>
          <p:cNvPr id="4" name="TextBox 3">
            <a:extLst>
              <a:ext uri="{FF2B5EF4-FFF2-40B4-BE49-F238E27FC236}">
                <a16:creationId xmlns="" xmlns:a16="http://schemas.microsoft.com/office/drawing/2014/main" id="{6CE48BA1-7339-40F3-A19D-F9ED3364FB52}"/>
              </a:ext>
            </a:extLst>
          </p:cNvPr>
          <p:cNvSpPr txBox="1"/>
          <p:nvPr/>
        </p:nvSpPr>
        <p:spPr>
          <a:xfrm>
            <a:off x="1905000" y="5638800"/>
            <a:ext cx="5981700" cy="400110"/>
          </a:xfrm>
          <a:prstGeom prst="rect">
            <a:avLst/>
          </a:prstGeom>
          <a:noFill/>
        </p:spPr>
        <p:txBody>
          <a:bodyPr wrap="square" rtlCol="0">
            <a:spAutoFit/>
          </a:bodyPr>
          <a:lstStyle/>
          <a:p>
            <a:r>
              <a:rPr lang="zh-CN" altLang="en-US" sz="1000" dirty="0"/>
              <a:t>相隔 </a:t>
            </a:r>
            <a:r>
              <a:rPr lang="en-US" altLang="zh-CN" sz="1000" dirty="0"/>
              <a:t>10 </a:t>
            </a:r>
            <a:r>
              <a:rPr lang="zh-CN" altLang="en-US" sz="1000" dirty="0"/>
              <a:t>个月后进行的层厚 </a:t>
            </a:r>
            <a:r>
              <a:rPr lang="en-US" altLang="zh-CN" sz="1000" dirty="0"/>
              <a:t>1 mm CT </a:t>
            </a:r>
            <a:r>
              <a:rPr lang="zh-CN" altLang="en-US" sz="1000" dirty="0"/>
              <a:t>横断面图像，显示右肺下叶囊肿壁渐进增厚的高度可疑模式（箭头）。手术证实为浸润性腺癌。</a:t>
            </a:r>
          </a:p>
        </p:txBody>
      </p:sp>
    </p:spTree>
    <p:extLst>
      <p:ext uri="{BB962C8B-B14F-4D97-AF65-F5344CB8AC3E}">
        <p14:creationId xmlns="" xmlns:p14="http://schemas.microsoft.com/office/powerpoint/2010/main" val="17139934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zh-CN" altLang="en-US" sz="4000" dirty="0"/>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a:ea typeface="楷体_GB2312"/>
              </a:rPr>
              <a:t>        </a:t>
            </a:r>
          </a:p>
        </p:txBody>
      </p:sp>
      <p:sp>
        <p:nvSpPr>
          <p:cNvPr id="4" name="TextBox 3">
            <a:extLst>
              <a:ext uri="{FF2B5EF4-FFF2-40B4-BE49-F238E27FC236}">
                <a16:creationId xmlns="" xmlns:a16="http://schemas.microsoft.com/office/drawing/2014/main" id="{6CE48BA1-7339-40F3-A19D-F9ED3364FB52}"/>
              </a:ext>
            </a:extLst>
          </p:cNvPr>
          <p:cNvSpPr txBox="1"/>
          <p:nvPr/>
        </p:nvSpPr>
        <p:spPr>
          <a:xfrm>
            <a:off x="1905000" y="5638800"/>
            <a:ext cx="5981700" cy="553998"/>
          </a:xfrm>
          <a:prstGeom prst="rect">
            <a:avLst/>
          </a:prstGeom>
          <a:noFill/>
        </p:spPr>
        <p:txBody>
          <a:bodyPr wrap="square" rtlCol="0">
            <a:spAutoFit/>
          </a:bodyPr>
          <a:lstStyle/>
          <a:p>
            <a:r>
              <a:rPr lang="zh-CN" altLang="en-US" sz="1000" dirty="0"/>
              <a:t>右肺下叶上段层厚 </a:t>
            </a:r>
            <a:r>
              <a:rPr lang="en-US" altLang="zh-CN" sz="1000" dirty="0"/>
              <a:t>1 mm </a:t>
            </a:r>
            <a:r>
              <a:rPr lang="zh-CN" altLang="en-US" sz="1000" dirty="0"/>
              <a:t>的 </a:t>
            </a:r>
            <a:r>
              <a:rPr lang="en-US" altLang="zh-CN" sz="1000" dirty="0"/>
              <a:t>CT </a:t>
            </a:r>
            <a:r>
              <a:rPr lang="zh-CN" altLang="en-US" sz="1000" dirty="0"/>
              <a:t>横断面图像，显示一个高度可疑（较大、磨玻璃样外观和实性形态）的部分实性结节（箭头）。</a:t>
            </a:r>
            <a:r>
              <a:rPr lang="en-US" altLang="zh-CN" sz="1000" dirty="0"/>
              <a:t>3 </a:t>
            </a:r>
            <a:r>
              <a:rPr lang="zh-CN" altLang="en-US" sz="1000" dirty="0"/>
              <a:t>个月后的 </a:t>
            </a:r>
            <a:r>
              <a:rPr lang="en-US" altLang="zh-CN" sz="1000" dirty="0"/>
              <a:t>CT </a:t>
            </a:r>
            <a:r>
              <a:rPr lang="zh-CN" altLang="en-US" sz="1000" dirty="0"/>
              <a:t>随访图像显示，实性成分的大小逐渐增加。手术显示为浸润性腺癌。</a:t>
            </a:r>
          </a:p>
        </p:txBody>
      </p:sp>
      <p:pic>
        <p:nvPicPr>
          <p:cNvPr id="5" name="Picture 4">
            <a:extLst>
              <a:ext uri="{FF2B5EF4-FFF2-40B4-BE49-F238E27FC236}">
                <a16:creationId xmlns="" xmlns:a16="http://schemas.microsoft.com/office/drawing/2014/main" id="{E144240D-9B6A-4A47-965A-EEE37BE9D73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52600" y="2053224"/>
            <a:ext cx="5943600" cy="3286125"/>
          </a:xfrm>
          <a:prstGeom prst="rect">
            <a:avLst/>
          </a:prstGeom>
        </p:spPr>
      </p:pic>
    </p:spTree>
    <p:extLst>
      <p:ext uri="{BB962C8B-B14F-4D97-AF65-F5344CB8AC3E}">
        <p14:creationId xmlns="" xmlns:p14="http://schemas.microsoft.com/office/powerpoint/2010/main" val="25016691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19201" y="2209800"/>
            <a:ext cx="6769100" cy="2819399"/>
          </a:xfrm>
          <a:prstGeom prst="rect">
            <a:avLst/>
          </a:prstGeom>
        </p:spPr>
      </p:pic>
      <p:sp>
        <p:nvSpPr>
          <p:cNvPr id="5" name="矩形 4"/>
          <p:cNvSpPr/>
          <p:nvPr/>
        </p:nvSpPr>
        <p:spPr>
          <a:xfrm>
            <a:off x="1447800" y="5334000"/>
            <a:ext cx="6553200" cy="369332"/>
          </a:xfrm>
          <a:prstGeom prst="rect">
            <a:avLst/>
          </a:prstGeom>
        </p:spPr>
        <p:txBody>
          <a:bodyPr wrap="square">
            <a:spAutoFit/>
          </a:bodyPr>
          <a:lstStyle/>
          <a:p>
            <a:r>
              <a:rPr lang="zh-CN" altLang="en-US" b="1" dirty="0" smtClean="0"/>
              <a:t>图右肺下叶纯磨玻璃密度结节，</a:t>
            </a:r>
            <a:r>
              <a:rPr lang="en-US" altLang="zh-CN" b="1" dirty="0" smtClean="0"/>
              <a:t>2</a:t>
            </a:r>
            <a:r>
              <a:rPr lang="zh-CN" altLang="en-US" b="1" dirty="0" smtClean="0"/>
              <a:t>年复查增大，手术证实为恶性</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63763" y="2755900"/>
            <a:ext cx="5810250" cy="2638425"/>
          </a:xfrm>
          <a:prstGeom prst="rect">
            <a:avLst/>
          </a:prstGeom>
        </p:spPr>
      </p:pic>
      <p:sp>
        <p:nvSpPr>
          <p:cNvPr id="5" name="矩形 4"/>
          <p:cNvSpPr/>
          <p:nvPr/>
        </p:nvSpPr>
        <p:spPr>
          <a:xfrm>
            <a:off x="1295400" y="1828800"/>
            <a:ext cx="7239000" cy="923330"/>
          </a:xfrm>
          <a:prstGeom prst="rect">
            <a:avLst/>
          </a:prstGeom>
        </p:spPr>
        <p:txBody>
          <a:bodyPr wrap="square">
            <a:spAutoFit/>
          </a:bodyPr>
          <a:lstStyle/>
          <a:p>
            <a:r>
              <a:rPr lang="zh-CN" altLang="en-US" dirty="0" smtClean="0"/>
              <a:t>一过性的亚实性结节通常代表感染或肺泡出血，因此这类亚实性结节需要</a:t>
            </a:r>
            <a:r>
              <a:rPr lang="en-US" altLang="zh-CN" dirty="0" smtClean="0"/>
              <a:t>CT</a:t>
            </a:r>
            <a:r>
              <a:rPr lang="zh-CN" altLang="en-US" dirty="0" smtClean="0"/>
              <a:t>随访，之前指南要求</a:t>
            </a:r>
            <a:r>
              <a:rPr lang="en-US" altLang="zh-CN" dirty="0" smtClean="0"/>
              <a:t>3</a:t>
            </a:r>
            <a:r>
              <a:rPr lang="zh-CN" altLang="en-US" dirty="0" smtClean="0"/>
              <a:t>个月复查，新的指南改为</a:t>
            </a:r>
            <a:r>
              <a:rPr lang="en-US" altLang="zh-CN" dirty="0" smtClean="0"/>
              <a:t>12</a:t>
            </a:r>
            <a:r>
              <a:rPr lang="zh-CN" altLang="en-US" dirty="0" smtClean="0"/>
              <a:t>个月复查，且因为这类结节生长缓慢，随访总时间增加至</a:t>
            </a:r>
            <a:r>
              <a:rPr lang="en-US" altLang="zh-CN" dirty="0" smtClean="0"/>
              <a:t>5</a:t>
            </a:r>
            <a:r>
              <a:rPr lang="zh-CN" altLang="en-US" dirty="0" smtClean="0"/>
              <a:t>年。</a:t>
            </a:r>
            <a:endParaRPr lang="zh-CN" altLang="en-US" dirty="0"/>
          </a:p>
        </p:txBody>
      </p:sp>
      <p:sp>
        <p:nvSpPr>
          <p:cNvPr id="6" name="矩形 5"/>
          <p:cNvSpPr/>
          <p:nvPr/>
        </p:nvSpPr>
        <p:spPr>
          <a:xfrm>
            <a:off x="1981200" y="5691157"/>
            <a:ext cx="6019800" cy="646331"/>
          </a:xfrm>
          <a:prstGeom prst="rect">
            <a:avLst/>
          </a:prstGeom>
        </p:spPr>
        <p:txBody>
          <a:bodyPr wrap="square">
            <a:spAutoFit/>
          </a:bodyPr>
          <a:lstStyle/>
          <a:p>
            <a:r>
              <a:rPr lang="zh-CN" altLang="en-US" b="1" dirty="0" smtClean="0"/>
              <a:t>左图为右肺下叶纯磨玻璃密度结节，右图为</a:t>
            </a:r>
            <a:r>
              <a:rPr lang="en-US" altLang="zh-CN" b="1" dirty="0" smtClean="0"/>
              <a:t>2</a:t>
            </a:r>
            <a:r>
              <a:rPr lang="zh-CN" altLang="en-US" b="1" dirty="0" smtClean="0"/>
              <a:t>年后复查，可见复查结节消失</a:t>
            </a:r>
            <a:endParaRPr lang="zh-CN"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smtClean="0"/>
              <a:t>肺部结节随访策略</a:t>
            </a:r>
            <a:endParaRPr lang="zh-CN" altLang="en-US" sz="4000" dirty="0"/>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smtClean="0">
                <a:ea typeface="楷体_GB2312"/>
              </a:rPr>
              <a:t>实性和部分实性结节</a:t>
            </a:r>
            <a:endParaRPr lang="en-US" altLang="zh-CN" sz="2400" dirty="0" smtClean="0">
              <a:ea typeface="楷体_GB2312"/>
            </a:endParaRPr>
          </a:p>
          <a:p>
            <a:pPr eaLnBrk="1" hangingPunct="1">
              <a:lnSpc>
                <a:spcPct val="90000"/>
              </a:lnSpc>
              <a:buNone/>
            </a:pPr>
            <a:r>
              <a:rPr lang="en-US" altLang="zh-CN" sz="2400" dirty="0" smtClean="0">
                <a:ea typeface="楷体_GB2312"/>
              </a:rPr>
              <a:t>   1.</a:t>
            </a:r>
            <a:r>
              <a:rPr lang="zh-CN" altLang="en-US" sz="2400" dirty="0" smtClean="0">
                <a:ea typeface="楷体_GB2312"/>
              </a:rPr>
              <a:t>＜</a:t>
            </a:r>
            <a:r>
              <a:rPr lang="en-US" altLang="zh-CN" sz="2400" dirty="0" smtClean="0">
                <a:ea typeface="楷体_GB2312"/>
              </a:rPr>
              <a:t>6mm</a:t>
            </a:r>
            <a:r>
              <a:rPr lang="zh-CN" altLang="en-US" sz="2400" dirty="0" smtClean="0">
                <a:ea typeface="楷体_GB2312"/>
              </a:rPr>
              <a:t>：</a:t>
            </a:r>
            <a:r>
              <a:rPr lang="en-US" altLang="zh-CN" sz="2400" dirty="0" smtClean="0">
                <a:ea typeface="楷体_GB2312"/>
              </a:rPr>
              <a:t>LDCT</a:t>
            </a:r>
            <a:r>
              <a:rPr lang="zh-CN" altLang="en-US" sz="2400" dirty="0" smtClean="0">
                <a:ea typeface="楷体_GB2312"/>
              </a:rPr>
              <a:t>筛查随访至少两年；</a:t>
            </a:r>
            <a:endParaRPr lang="en-US" altLang="zh-CN" sz="2400" dirty="0" smtClean="0">
              <a:ea typeface="楷体_GB2312"/>
            </a:endParaRPr>
          </a:p>
          <a:p>
            <a:pPr eaLnBrk="1" hangingPunct="1">
              <a:lnSpc>
                <a:spcPct val="90000"/>
              </a:lnSpc>
              <a:buNone/>
            </a:pPr>
            <a:r>
              <a:rPr lang="en-US" altLang="zh-CN" sz="2400" dirty="0" smtClean="0">
                <a:ea typeface="楷体_GB2312"/>
              </a:rPr>
              <a:t>   2.6-8mm</a:t>
            </a:r>
            <a:r>
              <a:rPr lang="zh-CN" altLang="en-US" sz="2400" dirty="0" smtClean="0">
                <a:ea typeface="楷体_GB2312"/>
              </a:rPr>
              <a:t>：</a:t>
            </a:r>
            <a:r>
              <a:rPr lang="en-US" altLang="zh-CN" sz="2400" dirty="0" smtClean="0">
                <a:ea typeface="楷体_GB2312"/>
              </a:rPr>
              <a:t>3</a:t>
            </a:r>
            <a:r>
              <a:rPr lang="zh-CN" altLang="en-US" sz="2400" dirty="0" smtClean="0">
                <a:ea typeface="楷体_GB2312"/>
              </a:rPr>
              <a:t>月内复查</a:t>
            </a:r>
            <a:r>
              <a:rPr lang="en-US" altLang="zh-CN" sz="2400" dirty="0" smtClean="0">
                <a:ea typeface="楷体_GB2312"/>
              </a:rPr>
              <a:t>LDCT</a:t>
            </a:r>
            <a:r>
              <a:rPr lang="zh-CN" altLang="en-US" sz="2400" dirty="0" smtClean="0">
                <a:ea typeface="楷体_GB2312"/>
              </a:rPr>
              <a:t>，结节无增大，</a:t>
            </a:r>
            <a:r>
              <a:rPr lang="en-US" altLang="zh-CN" sz="2400" dirty="0" smtClean="0">
                <a:ea typeface="楷体_GB2312"/>
              </a:rPr>
              <a:t>6</a:t>
            </a:r>
            <a:r>
              <a:rPr lang="zh-CN" altLang="en-US" sz="2400" dirty="0" smtClean="0">
                <a:ea typeface="楷体_GB2312"/>
              </a:rPr>
              <a:t>月内复查，如出现增大，则行手术治疗；</a:t>
            </a:r>
            <a:endParaRPr lang="en-US" altLang="zh-CN" sz="2400" dirty="0" smtClean="0">
              <a:ea typeface="楷体_GB2312"/>
            </a:endParaRPr>
          </a:p>
          <a:p>
            <a:pPr eaLnBrk="1" hangingPunct="1">
              <a:lnSpc>
                <a:spcPct val="90000"/>
              </a:lnSpc>
              <a:buNone/>
            </a:pPr>
            <a:r>
              <a:rPr lang="en-US" altLang="zh-CN" sz="2400" dirty="0" smtClean="0">
                <a:ea typeface="楷体_GB2312"/>
              </a:rPr>
              <a:t>   3.</a:t>
            </a:r>
            <a:r>
              <a:rPr lang="zh-CN" altLang="en-US" sz="2400" dirty="0" smtClean="0">
                <a:ea typeface="楷体_GB2312"/>
              </a:rPr>
              <a:t>＞</a:t>
            </a:r>
            <a:r>
              <a:rPr lang="en-US" altLang="zh-CN" sz="2400" dirty="0" smtClean="0">
                <a:ea typeface="楷体_GB2312"/>
              </a:rPr>
              <a:t>8mm</a:t>
            </a:r>
            <a:r>
              <a:rPr lang="zh-CN" altLang="en-US" sz="2400" dirty="0" smtClean="0">
                <a:ea typeface="楷体_GB2312"/>
              </a:rPr>
              <a:t>：建议</a:t>
            </a:r>
            <a:r>
              <a:rPr lang="en-US" altLang="zh-CN" sz="2400" dirty="0" smtClean="0">
                <a:ea typeface="楷体_GB2312"/>
              </a:rPr>
              <a:t>PET-CT</a:t>
            </a:r>
            <a:r>
              <a:rPr lang="zh-CN" altLang="en-US" sz="2400" dirty="0" smtClean="0">
                <a:ea typeface="楷体_GB2312"/>
              </a:rPr>
              <a:t>检查，怀疑肺癌可能性小，</a:t>
            </a:r>
            <a:r>
              <a:rPr lang="en-US" altLang="zh-CN" sz="2400" dirty="0" smtClean="0">
                <a:ea typeface="楷体_GB2312"/>
              </a:rPr>
              <a:t>3</a:t>
            </a:r>
            <a:r>
              <a:rPr lang="zh-CN" altLang="en-US" sz="2400" dirty="0" smtClean="0">
                <a:ea typeface="楷体_GB2312"/>
              </a:rPr>
              <a:t>月后复查，如高度怀疑肺癌，建议活检手术。</a:t>
            </a:r>
            <a:endParaRPr lang="en-US" altLang="zh-CN" sz="2400" dirty="0" smtClean="0">
              <a:ea typeface="楷体_GB2312"/>
            </a:endParaRPr>
          </a:p>
          <a:p>
            <a:pPr eaLnBrk="1" hangingPunct="1">
              <a:lnSpc>
                <a:spcPct val="90000"/>
              </a:lnSpc>
              <a:buNone/>
            </a:pPr>
            <a:r>
              <a:rPr lang="en-US" altLang="zh-CN" sz="2400" dirty="0" smtClean="0">
                <a:ea typeface="楷体_GB2312"/>
              </a:rPr>
              <a:t>   4.</a:t>
            </a:r>
            <a:r>
              <a:rPr lang="zh-CN" altLang="en-US" sz="2400" dirty="0" smtClean="0">
                <a:ea typeface="楷体_GB2312"/>
              </a:rPr>
              <a:t>支气管腔内实性结节：</a:t>
            </a:r>
            <a:r>
              <a:rPr lang="en-US" altLang="zh-CN" sz="2400" dirty="0" smtClean="0">
                <a:ea typeface="楷体_GB2312"/>
              </a:rPr>
              <a:t>1</a:t>
            </a:r>
            <a:r>
              <a:rPr lang="zh-CN" altLang="en-US" sz="2400" dirty="0" smtClean="0">
                <a:ea typeface="楷体_GB2312"/>
              </a:rPr>
              <a:t>月后复查</a:t>
            </a:r>
            <a:r>
              <a:rPr lang="en-US" altLang="zh-CN" sz="2400" dirty="0" smtClean="0">
                <a:ea typeface="楷体_GB2312"/>
              </a:rPr>
              <a:t>LDCT</a:t>
            </a:r>
            <a:r>
              <a:rPr lang="zh-CN" altLang="en-US" sz="2400" dirty="0" smtClean="0">
                <a:ea typeface="楷体_GB2312"/>
              </a:rPr>
              <a:t>，未消散，纤维支气管镜检查。        </a:t>
            </a:r>
            <a:endParaRPr lang="zh-CN" altLang="en-US" sz="2400" dirty="0">
              <a:ea typeface="楷体_GB2312"/>
            </a:endParaRPr>
          </a:p>
        </p:txBody>
      </p:sp>
    </p:spTree>
    <p:extLst>
      <p:ext uri="{BB962C8B-B14F-4D97-AF65-F5344CB8AC3E}">
        <p14:creationId xmlns="" xmlns:p14="http://schemas.microsoft.com/office/powerpoint/2010/main" val="2501669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1905000"/>
            <a:ext cx="9144000" cy="5410200"/>
          </a:xfrm>
        </p:spPr>
        <p:txBody>
          <a:bodyPr/>
          <a:lstStyle/>
          <a:p>
            <a:pPr eaLnBrk="1" hangingPunct="1">
              <a:lnSpc>
                <a:spcPct val="130000"/>
              </a:lnSpc>
              <a:buFont typeface="Wingdings" pitchFamily="2" charset="2"/>
              <a:buNone/>
            </a:pPr>
            <a:endParaRPr lang="zh-CN" altLang="en-GB" sz="2400">
              <a:latin typeface="楷体_GB2312" pitchFamily="49" charset="-122"/>
              <a:ea typeface="楷体_GB2312" pitchFamily="49" charset="-122"/>
            </a:endParaRPr>
          </a:p>
          <a:p>
            <a:pPr eaLnBrk="1" hangingPunct="1">
              <a:lnSpc>
                <a:spcPct val="130000"/>
              </a:lnSpc>
              <a:buFont typeface="Wingdings" pitchFamily="2" charset="2"/>
              <a:buNone/>
            </a:pPr>
            <a:endParaRPr lang="en-US" altLang="zh-CN" sz="2400">
              <a:latin typeface="楷体_GB2312" pitchFamily="49" charset="-122"/>
              <a:ea typeface="楷体_GB2312" pitchFamily="49" charset="-122"/>
            </a:endParaRPr>
          </a:p>
          <a:p>
            <a:pPr eaLnBrk="1" hangingPunct="1">
              <a:lnSpc>
                <a:spcPct val="80000"/>
              </a:lnSpc>
              <a:buFont typeface="Wingdings" pitchFamily="2" charset="2"/>
              <a:buNone/>
            </a:pPr>
            <a:endParaRPr lang="en-US" altLang="zh-CN" sz="1200">
              <a:latin typeface="宋体" pitchFamily="2" charset="-122"/>
            </a:endParaRPr>
          </a:p>
          <a:p>
            <a:pPr eaLnBrk="1" hangingPunct="1">
              <a:lnSpc>
                <a:spcPct val="80000"/>
              </a:lnSpc>
              <a:buFont typeface="Wingdings" pitchFamily="2" charset="2"/>
              <a:buNone/>
            </a:pPr>
            <a:r>
              <a:rPr lang="en-US" altLang="zh-CN" sz="1200"/>
              <a:t>     </a:t>
            </a:r>
            <a:r>
              <a:rPr lang="en-US" altLang="zh-CN" sz="1000"/>
              <a:t> </a:t>
            </a:r>
          </a:p>
        </p:txBody>
      </p:sp>
      <p:pic>
        <p:nvPicPr>
          <p:cNvPr id="6147" name="Picture 4" descr="1"/>
          <p:cNvPicPr>
            <a:picLocks noChangeAspect="1" noChangeArrowheads="1"/>
          </p:cNvPicPr>
          <p:nvPr/>
        </p:nvPicPr>
        <p:blipFill>
          <a:blip r:embed="rId2" cstate="print"/>
          <a:srcRect/>
          <a:stretch>
            <a:fillRect/>
          </a:stretch>
        </p:blipFill>
        <p:spPr bwMode="auto">
          <a:xfrm>
            <a:off x="0" y="1752600"/>
            <a:ext cx="9144000" cy="3952875"/>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smtClean="0"/>
              <a:t>肺部结节随访策略</a:t>
            </a:r>
            <a:endParaRPr lang="zh-CN" altLang="en-US" sz="4000" dirty="0"/>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a:ea typeface="楷体_GB2312"/>
              </a:rPr>
              <a:t>        </a:t>
            </a:r>
          </a:p>
        </p:txBody>
      </p:sp>
      <p:sp>
        <p:nvSpPr>
          <p:cNvPr id="6" name="TextBox 5"/>
          <p:cNvSpPr txBox="1"/>
          <p:nvPr/>
        </p:nvSpPr>
        <p:spPr>
          <a:xfrm>
            <a:off x="990600" y="2209800"/>
            <a:ext cx="7848600" cy="3748719"/>
          </a:xfrm>
          <a:prstGeom prst="rect">
            <a:avLst/>
          </a:prstGeom>
          <a:noFill/>
        </p:spPr>
        <p:txBody>
          <a:bodyPr wrap="square" rtlCol="0">
            <a:spAutoFit/>
          </a:bodyPr>
          <a:lstStyle/>
          <a:p>
            <a:r>
              <a:rPr lang="zh-CN" altLang="en-US" sz="2400" b="1" dirty="0" smtClean="0"/>
              <a:t>非实性结节</a:t>
            </a:r>
            <a:endParaRPr lang="en-US" altLang="zh-CN" sz="2400" b="1" dirty="0" smtClean="0"/>
          </a:p>
          <a:p>
            <a:r>
              <a:rPr lang="en-US" altLang="zh-CN" dirty="0" smtClean="0"/>
              <a:t>    </a:t>
            </a:r>
            <a:r>
              <a:rPr lang="en-US" altLang="zh-CN" sz="2400" dirty="0" smtClean="0"/>
              <a:t>1.</a:t>
            </a:r>
            <a:r>
              <a:rPr lang="zh-CN" altLang="en-US" sz="2400" dirty="0" smtClean="0"/>
              <a:t>≤</a:t>
            </a:r>
            <a:r>
              <a:rPr lang="en-US" altLang="zh-CN" sz="2400" dirty="0" smtClean="0"/>
              <a:t>5mm</a:t>
            </a:r>
            <a:r>
              <a:rPr lang="zh-CN" altLang="en-US" sz="2400" dirty="0" smtClean="0"/>
              <a:t>：</a:t>
            </a:r>
            <a:r>
              <a:rPr lang="en-US" altLang="zh-CN" sz="2400" dirty="0" smtClean="0"/>
              <a:t>LDCT</a:t>
            </a:r>
            <a:r>
              <a:rPr lang="zh-CN" altLang="en-US" sz="2400" dirty="0" smtClean="0"/>
              <a:t>筛查持续至少</a:t>
            </a:r>
            <a:r>
              <a:rPr lang="en-US" altLang="zh-CN" sz="2400" dirty="0" smtClean="0"/>
              <a:t>2</a:t>
            </a:r>
            <a:r>
              <a:rPr lang="zh-CN" altLang="en-US" sz="2400" dirty="0" smtClean="0"/>
              <a:t>年，如结节增大或实性成分增加，则</a:t>
            </a:r>
            <a:r>
              <a:rPr lang="en-US" altLang="zh-CN" sz="2400" dirty="0" smtClean="0"/>
              <a:t>3-6</a:t>
            </a:r>
            <a:r>
              <a:rPr lang="zh-CN" altLang="en-US" sz="2400" dirty="0" smtClean="0"/>
              <a:t>月复查或手术。</a:t>
            </a:r>
            <a:endParaRPr lang="en-US" altLang="zh-CN" sz="2400" dirty="0" smtClean="0"/>
          </a:p>
          <a:p>
            <a:r>
              <a:rPr lang="en-US" altLang="zh-CN" sz="2400" dirty="0" smtClean="0"/>
              <a:t>    2.</a:t>
            </a:r>
            <a:r>
              <a:rPr lang="zh-CN" altLang="en-US" sz="2400" dirty="0" smtClean="0"/>
              <a:t>＞</a:t>
            </a:r>
            <a:r>
              <a:rPr lang="en-US" altLang="zh-CN" sz="2400" dirty="0" smtClean="0"/>
              <a:t>5-10mm</a:t>
            </a:r>
            <a:r>
              <a:rPr lang="zh-CN" altLang="en-US" sz="2400" dirty="0" smtClean="0"/>
              <a:t>：</a:t>
            </a:r>
            <a:r>
              <a:rPr lang="en-US" altLang="zh-CN" sz="2400" dirty="0" smtClean="0"/>
              <a:t>6</a:t>
            </a:r>
            <a:r>
              <a:rPr lang="zh-CN" altLang="en-US" sz="2400" dirty="0" smtClean="0"/>
              <a:t>月内复查</a:t>
            </a:r>
            <a:r>
              <a:rPr lang="en-US" altLang="zh-CN" sz="2400" dirty="0" smtClean="0"/>
              <a:t>LDCT</a:t>
            </a:r>
            <a:r>
              <a:rPr lang="zh-CN" altLang="en-US" sz="2400" dirty="0" smtClean="0"/>
              <a:t>，结节无增大，进入年度</a:t>
            </a:r>
            <a:r>
              <a:rPr lang="en-US" altLang="zh-CN" sz="2400" dirty="0" smtClean="0"/>
              <a:t>LDCT</a:t>
            </a:r>
            <a:r>
              <a:rPr lang="zh-CN" altLang="en-US" sz="2400" dirty="0" smtClean="0"/>
              <a:t>复查，结节增大或变为实性或部分实性结节，建议手术。</a:t>
            </a:r>
            <a:endParaRPr lang="en-US" altLang="zh-CN" sz="2400" dirty="0" smtClean="0"/>
          </a:p>
          <a:p>
            <a:r>
              <a:rPr lang="en-US" altLang="zh-CN" sz="2400" dirty="0" smtClean="0"/>
              <a:t>    3.</a:t>
            </a:r>
            <a:r>
              <a:rPr lang="zh-CN" altLang="en-US" sz="2400" dirty="0" smtClean="0"/>
              <a:t>＞</a:t>
            </a:r>
            <a:r>
              <a:rPr lang="en-US" altLang="zh-CN" sz="2400" dirty="0" smtClean="0"/>
              <a:t>10mm</a:t>
            </a:r>
            <a:r>
              <a:rPr lang="zh-CN" altLang="en-US" sz="2400" dirty="0" smtClean="0"/>
              <a:t>：</a:t>
            </a:r>
            <a:r>
              <a:rPr lang="en-US" altLang="zh-CN" sz="2400" dirty="0" smtClean="0"/>
              <a:t>3-6</a:t>
            </a:r>
            <a:r>
              <a:rPr lang="zh-CN" altLang="en-US" sz="2400" dirty="0" smtClean="0"/>
              <a:t>月内复查</a:t>
            </a:r>
            <a:r>
              <a:rPr lang="en-US" altLang="zh-CN" sz="2400" dirty="0" smtClean="0"/>
              <a:t>LDCT</a:t>
            </a:r>
            <a:r>
              <a:rPr lang="zh-CN" altLang="en-US" sz="2400" dirty="0" smtClean="0"/>
              <a:t>，结节无增大，建议</a:t>
            </a:r>
            <a:r>
              <a:rPr lang="en-US" altLang="zh-CN" sz="2400" dirty="0" smtClean="0"/>
              <a:t>6-12</a:t>
            </a:r>
            <a:r>
              <a:rPr lang="zh-CN" altLang="en-US" sz="2400" dirty="0" smtClean="0"/>
              <a:t>月复查</a:t>
            </a:r>
            <a:r>
              <a:rPr lang="en-US" altLang="zh-CN" sz="2400" dirty="0" smtClean="0"/>
              <a:t>LDCT</a:t>
            </a:r>
            <a:r>
              <a:rPr lang="zh-CN" altLang="en-US" sz="2400" dirty="0" smtClean="0"/>
              <a:t>，活检或手术；结节增大，变为实性或部分实性结节，手术。</a:t>
            </a:r>
            <a:endParaRPr lang="en-US" altLang="zh-CN" sz="2400" dirty="0" smtClean="0"/>
          </a:p>
          <a:p>
            <a:pPr eaLnBrk="1" hangingPunct="1">
              <a:lnSpc>
                <a:spcPct val="90000"/>
              </a:lnSpc>
              <a:buNone/>
            </a:pPr>
            <a:r>
              <a:rPr lang="en-US" altLang="zh-CN" sz="2400" dirty="0" smtClean="0"/>
              <a:t>   </a:t>
            </a:r>
            <a:endParaRPr lang="zh-CN" altLang="en-US" sz="2400" dirty="0"/>
          </a:p>
        </p:txBody>
      </p:sp>
    </p:spTree>
    <p:extLst>
      <p:ext uri="{BB962C8B-B14F-4D97-AF65-F5344CB8AC3E}">
        <p14:creationId xmlns="" xmlns:p14="http://schemas.microsoft.com/office/powerpoint/2010/main" val="25016691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eaLnBrk="1" hangingPunct="1">
              <a:lnSpc>
                <a:spcPct val="90000"/>
              </a:lnSpc>
              <a:buNone/>
            </a:pPr>
            <a:r>
              <a:rPr lang="zh-CN" altLang="en-US" sz="2000" b="1" dirty="0" smtClean="0">
                <a:solidFill>
                  <a:srgbClr val="FF0000"/>
                </a:solidFill>
                <a:ea typeface="楷体_GB2312"/>
              </a:rPr>
              <a:t>     肺癌高危人群：</a:t>
            </a:r>
            <a:endParaRPr lang="en-US" altLang="zh-CN" sz="2000" b="1" dirty="0" smtClean="0">
              <a:solidFill>
                <a:srgbClr val="FF0000"/>
              </a:solidFill>
              <a:ea typeface="楷体_GB2312"/>
            </a:endParaRPr>
          </a:p>
          <a:p>
            <a:pPr eaLnBrk="1" hangingPunct="1">
              <a:lnSpc>
                <a:spcPct val="90000"/>
              </a:lnSpc>
              <a:buNone/>
            </a:pPr>
            <a:r>
              <a:rPr lang="en-US" altLang="zh-CN" sz="2000" b="1" dirty="0" smtClean="0">
                <a:ea typeface="楷体_GB2312"/>
              </a:rPr>
              <a:t>          </a:t>
            </a:r>
            <a:r>
              <a:rPr lang="zh-CN" altLang="en-US" sz="2000" b="1" dirty="0" smtClean="0">
                <a:solidFill>
                  <a:srgbClr val="FF0000"/>
                </a:solidFill>
                <a:ea typeface="楷体_GB2312"/>
              </a:rPr>
              <a:t>（</a:t>
            </a:r>
            <a:r>
              <a:rPr lang="en-US" altLang="zh-CN" sz="2000" b="1" dirty="0" smtClean="0">
                <a:solidFill>
                  <a:srgbClr val="FF0000"/>
                </a:solidFill>
                <a:ea typeface="楷体_GB2312"/>
              </a:rPr>
              <a:t>1</a:t>
            </a:r>
            <a:r>
              <a:rPr lang="zh-CN" altLang="en-US" sz="2000" b="1" dirty="0" smtClean="0">
                <a:solidFill>
                  <a:srgbClr val="FF0000"/>
                </a:solidFill>
                <a:ea typeface="楷体_GB2312"/>
              </a:rPr>
              <a:t>）年龄</a:t>
            </a:r>
            <a:r>
              <a:rPr lang="en-US" altLang="zh-CN" sz="2000" b="1" dirty="0" smtClean="0">
                <a:solidFill>
                  <a:srgbClr val="FF0000"/>
                </a:solidFill>
                <a:ea typeface="楷体_GB2312"/>
              </a:rPr>
              <a:t>50-70</a:t>
            </a:r>
            <a:r>
              <a:rPr lang="zh-CN" altLang="en-US" sz="2000" b="1" dirty="0" smtClean="0">
                <a:solidFill>
                  <a:srgbClr val="FF0000"/>
                </a:solidFill>
                <a:ea typeface="楷体_GB2312"/>
              </a:rPr>
              <a:t>岁；</a:t>
            </a:r>
            <a:endParaRPr lang="en-US" altLang="zh-CN" sz="2000" b="1" dirty="0" smtClean="0">
              <a:solidFill>
                <a:srgbClr val="FF0000"/>
              </a:solidFill>
              <a:ea typeface="楷体_GB2312"/>
            </a:endParaRPr>
          </a:p>
          <a:p>
            <a:pPr eaLnBrk="1" hangingPunct="1">
              <a:lnSpc>
                <a:spcPct val="90000"/>
              </a:lnSpc>
              <a:buNone/>
            </a:pPr>
            <a:r>
              <a:rPr lang="zh-CN" altLang="en-US" sz="2000" b="1" dirty="0" smtClean="0">
                <a:solidFill>
                  <a:srgbClr val="FF0000"/>
                </a:solidFill>
                <a:ea typeface="楷体_GB2312"/>
              </a:rPr>
              <a:t>          （</a:t>
            </a:r>
            <a:r>
              <a:rPr lang="en-US" altLang="zh-CN" sz="2000" b="1" dirty="0" smtClean="0">
                <a:solidFill>
                  <a:srgbClr val="FF0000"/>
                </a:solidFill>
                <a:ea typeface="楷体_GB2312"/>
              </a:rPr>
              <a:t>2</a:t>
            </a:r>
            <a:r>
              <a:rPr lang="zh-CN" altLang="en-US" sz="2000" b="1" dirty="0" smtClean="0">
                <a:solidFill>
                  <a:srgbClr val="FF0000"/>
                </a:solidFill>
                <a:ea typeface="楷体_GB2312"/>
              </a:rPr>
              <a:t>）至少合并以下一项危险因素：</a:t>
            </a:r>
            <a:endParaRPr lang="en-US" altLang="zh-CN" sz="2000" b="1" dirty="0" smtClean="0">
              <a:solidFill>
                <a:srgbClr val="FF0000"/>
              </a:solidFill>
              <a:ea typeface="楷体_GB2312"/>
            </a:endParaRPr>
          </a:p>
          <a:p>
            <a:pPr eaLnBrk="1" hangingPunct="1">
              <a:lnSpc>
                <a:spcPct val="90000"/>
              </a:lnSpc>
              <a:buNone/>
            </a:pPr>
            <a:r>
              <a:rPr lang="zh-CN" altLang="en-US" sz="2000" b="1" dirty="0" smtClean="0">
                <a:solidFill>
                  <a:srgbClr val="FF0000"/>
                </a:solidFill>
                <a:ea typeface="楷体_GB2312"/>
              </a:rPr>
              <a:t>            ①吸烟≥</a:t>
            </a:r>
            <a:r>
              <a:rPr lang="en-US" altLang="zh-CN" sz="2000" b="1" dirty="0" smtClean="0">
                <a:solidFill>
                  <a:srgbClr val="FF0000"/>
                </a:solidFill>
                <a:ea typeface="楷体_GB2312"/>
              </a:rPr>
              <a:t>400</a:t>
            </a:r>
            <a:r>
              <a:rPr lang="zh-CN" altLang="en-US" sz="2000" b="1" dirty="0" smtClean="0">
                <a:solidFill>
                  <a:srgbClr val="FF0000"/>
                </a:solidFill>
                <a:ea typeface="楷体_GB2312"/>
              </a:rPr>
              <a:t>支</a:t>
            </a:r>
            <a:r>
              <a:rPr lang="en-US" altLang="zh-CN" sz="2000" b="1" dirty="0" smtClean="0">
                <a:solidFill>
                  <a:srgbClr val="FF0000"/>
                </a:solidFill>
                <a:ea typeface="楷体_GB2312"/>
              </a:rPr>
              <a:t>/</a:t>
            </a:r>
            <a:r>
              <a:rPr lang="zh-CN" altLang="en-US" sz="2000" b="1" dirty="0" smtClean="0">
                <a:solidFill>
                  <a:srgbClr val="FF0000"/>
                </a:solidFill>
                <a:ea typeface="楷体_GB2312"/>
              </a:rPr>
              <a:t>年，</a:t>
            </a:r>
            <a:r>
              <a:rPr lang="zh-CN" altLang="en-US" sz="2000" b="1" smtClean="0">
                <a:solidFill>
                  <a:srgbClr val="FF0000"/>
                </a:solidFill>
                <a:ea typeface="楷体_GB2312"/>
              </a:rPr>
              <a:t>曾</a:t>
            </a:r>
            <a:r>
              <a:rPr lang="zh-CN" altLang="en-US" sz="2000" b="1" smtClean="0">
                <a:solidFill>
                  <a:srgbClr val="FF0000"/>
                </a:solidFill>
                <a:ea typeface="楷体_GB2312"/>
              </a:rPr>
              <a:t>吸</a:t>
            </a:r>
            <a:r>
              <a:rPr lang="zh-CN" altLang="en-US" sz="2000" b="1" smtClean="0">
                <a:solidFill>
                  <a:srgbClr val="FF0000"/>
                </a:solidFill>
                <a:ea typeface="楷体_GB2312"/>
              </a:rPr>
              <a:t>烟</a:t>
            </a:r>
            <a:r>
              <a:rPr lang="zh-CN" altLang="en-US" sz="2000" b="1" smtClean="0">
                <a:solidFill>
                  <a:srgbClr val="FF0000"/>
                </a:solidFill>
                <a:ea typeface="楷体_GB2312"/>
              </a:rPr>
              <a:t>，</a:t>
            </a:r>
            <a:r>
              <a:rPr lang="zh-CN" altLang="en-US" sz="2000" b="1" dirty="0" smtClean="0">
                <a:solidFill>
                  <a:srgbClr val="FF0000"/>
                </a:solidFill>
                <a:ea typeface="楷体_GB2312"/>
              </a:rPr>
              <a:t>戒烟时间不足</a:t>
            </a:r>
            <a:r>
              <a:rPr lang="en-US" altLang="zh-CN" sz="2000" b="1" dirty="0" smtClean="0">
                <a:solidFill>
                  <a:srgbClr val="FF0000"/>
                </a:solidFill>
                <a:ea typeface="楷体_GB2312"/>
              </a:rPr>
              <a:t>15</a:t>
            </a:r>
            <a:r>
              <a:rPr lang="zh-CN" altLang="en-US" sz="2000" b="1" dirty="0" smtClean="0">
                <a:solidFill>
                  <a:srgbClr val="FF0000"/>
                </a:solidFill>
                <a:ea typeface="楷体_GB2312"/>
              </a:rPr>
              <a:t>年。</a:t>
            </a:r>
            <a:endParaRPr lang="en-US" altLang="zh-CN" sz="2000" b="1" dirty="0" smtClean="0">
              <a:solidFill>
                <a:srgbClr val="FF0000"/>
              </a:solidFill>
              <a:ea typeface="楷体_GB2312"/>
            </a:endParaRPr>
          </a:p>
          <a:p>
            <a:pPr eaLnBrk="1" hangingPunct="1">
              <a:lnSpc>
                <a:spcPct val="90000"/>
              </a:lnSpc>
              <a:buNone/>
            </a:pPr>
            <a:r>
              <a:rPr lang="en-US" altLang="zh-CN" sz="2000" b="1" dirty="0" smtClean="0">
                <a:solidFill>
                  <a:srgbClr val="FF0000"/>
                </a:solidFill>
                <a:ea typeface="楷体_GB2312"/>
              </a:rPr>
              <a:t>            </a:t>
            </a:r>
            <a:r>
              <a:rPr lang="zh-CN" altLang="en-US" sz="2000" b="1" dirty="0" smtClean="0">
                <a:solidFill>
                  <a:srgbClr val="FF0000"/>
                </a:solidFill>
                <a:ea typeface="楷体_GB2312"/>
              </a:rPr>
              <a:t>②被动吸烟者。</a:t>
            </a:r>
            <a:endParaRPr lang="en-US" altLang="zh-CN" sz="2000" b="1" dirty="0" smtClean="0">
              <a:solidFill>
                <a:srgbClr val="FF0000"/>
              </a:solidFill>
              <a:ea typeface="楷体_GB2312"/>
            </a:endParaRPr>
          </a:p>
          <a:p>
            <a:pPr eaLnBrk="1" hangingPunct="1">
              <a:lnSpc>
                <a:spcPct val="90000"/>
              </a:lnSpc>
              <a:buNone/>
            </a:pPr>
            <a:r>
              <a:rPr lang="en-US" altLang="zh-CN" sz="2000" b="1" dirty="0" smtClean="0">
                <a:solidFill>
                  <a:srgbClr val="FF0000"/>
                </a:solidFill>
                <a:ea typeface="楷体_GB2312"/>
              </a:rPr>
              <a:t>            </a:t>
            </a:r>
            <a:r>
              <a:rPr lang="zh-CN" altLang="en-US" sz="2000" b="1" dirty="0" smtClean="0">
                <a:solidFill>
                  <a:srgbClr val="FF0000"/>
                </a:solidFill>
                <a:ea typeface="楷体_GB2312"/>
              </a:rPr>
              <a:t>③有职业接触史。</a:t>
            </a:r>
            <a:endParaRPr lang="en-US" altLang="zh-CN" sz="2000" b="1" dirty="0" smtClean="0">
              <a:solidFill>
                <a:srgbClr val="FF0000"/>
              </a:solidFill>
              <a:ea typeface="楷体_GB2312"/>
            </a:endParaRPr>
          </a:p>
          <a:p>
            <a:pPr eaLnBrk="1" hangingPunct="1">
              <a:lnSpc>
                <a:spcPct val="90000"/>
              </a:lnSpc>
              <a:buNone/>
            </a:pPr>
            <a:r>
              <a:rPr lang="en-US" altLang="zh-CN" sz="2000" b="1" dirty="0" smtClean="0">
                <a:solidFill>
                  <a:srgbClr val="FF0000"/>
                </a:solidFill>
                <a:ea typeface="楷体_GB2312"/>
              </a:rPr>
              <a:t>            </a:t>
            </a:r>
            <a:r>
              <a:rPr lang="zh-CN" altLang="en-US" sz="2000" b="1" dirty="0" smtClean="0">
                <a:solidFill>
                  <a:srgbClr val="FF0000"/>
                </a:solidFill>
                <a:ea typeface="楷体_GB2312"/>
              </a:rPr>
              <a:t>④有恶性肿瘤病史或肺癌家族史。</a:t>
            </a:r>
            <a:endParaRPr lang="en-US" altLang="zh-CN" sz="2000" b="1" dirty="0" smtClean="0">
              <a:solidFill>
                <a:srgbClr val="FF0000"/>
              </a:solidFill>
              <a:ea typeface="楷体_GB2312"/>
            </a:endParaRPr>
          </a:p>
          <a:p>
            <a:pPr eaLnBrk="1" hangingPunct="1">
              <a:lnSpc>
                <a:spcPct val="90000"/>
              </a:lnSpc>
              <a:buNone/>
            </a:pPr>
            <a:r>
              <a:rPr lang="en-US" altLang="zh-CN" sz="2000" b="1" dirty="0" smtClean="0">
                <a:solidFill>
                  <a:srgbClr val="FF0000"/>
                </a:solidFill>
                <a:ea typeface="楷体_GB2312"/>
              </a:rPr>
              <a:t>            </a:t>
            </a:r>
            <a:r>
              <a:rPr lang="zh-CN" altLang="en-US" sz="2000" b="1" dirty="0" smtClean="0">
                <a:solidFill>
                  <a:srgbClr val="FF0000"/>
                </a:solidFill>
                <a:ea typeface="楷体_GB2312"/>
              </a:rPr>
              <a:t>⑤有</a:t>
            </a:r>
            <a:r>
              <a:rPr lang="en-US" altLang="zh-CN" sz="2000" b="1" dirty="0" smtClean="0">
                <a:solidFill>
                  <a:srgbClr val="FF0000"/>
                </a:solidFill>
                <a:ea typeface="楷体_GB2312"/>
              </a:rPr>
              <a:t>COPD</a:t>
            </a:r>
            <a:r>
              <a:rPr lang="zh-CN" altLang="en-US" sz="2000" b="1" dirty="0" smtClean="0">
                <a:solidFill>
                  <a:srgbClr val="FF0000"/>
                </a:solidFill>
                <a:ea typeface="楷体_GB2312"/>
              </a:rPr>
              <a:t>或弥漫性肺纤维化病史。</a:t>
            </a:r>
            <a:endParaRPr lang="en-US" altLang="zh-CN" sz="2000" b="1" dirty="0" smtClean="0">
              <a:solidFill>
                <a:srgbClr val="FF0000"/>
              </a:solidFill>
              <a:ea typeface="楷体_GB2312"/>
            </a:endParaRPr>
          </a:p>
          <a:p>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a:t>肺部结节处理策略</a:t>
            </a:r>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a:ea typeface="楷体_GB2312"/>
              </a:rPr>
              <a:t>        </a:t>
            </a:r>
          </a:p>
        </p:txBody>
      </p:sp>
      <p:sp>
        <p:nvSpPr>
          <p:cNvPr id="7" name="TextBox 6">
            <a:extLst>
              <a:ext uri="{FF2B5EF4-FFF2-40B4-BE49-F238E27FC236}">
                <a16:creationId xmlns="" xmlns:a16="http://schemas.microsoft.com/office/drawing/2014/main" id="{21D7262A-42FA-4407-99D2-F42BF3D128E5}"/>
              </a:ext>
            </a:extLst>
          </p:cNvPr>
          <p:cNvSpPr txBox="1"/>
          <p:nvPr/>
        </p:nvSpPr>
        <p:spPr>
          <a:xfrm>
            <a:off x="932896" y="5638800"/>
            <a:ext cx="7110372" cy="646331"/>
          </a:xfrm>
          <a:prstGeom prst="rect">
            <a:avLst/>
          </a:prstGeom>
          <a:noFill/>
        </p:spPr>
        <p:txBody>
          <a:bodyPr wrap="square" rtlCol="0">
            <a:spAutoFit/>
          </a:bodyPr>
          <a:lstStyle/>
          <a:p>
            <a:r>
              <a:rPr lang="zh-CN" altLang="en-US" dirty="0"/>
              <a:t>中华医学会呼吸病学分会肺癌学组 中国肺癌防治联盟专家组</a:t>
            </a:r>
            <a:r>
              <a:rPr lang="en-US" altLang="zh-CN" dirty="0"/>
              <a:t>《</a:t>
            </a:r>
            <a:r>
              <a:rPr lang="zh-CN" altLang="en-US" dirty="0"/>
              <a:t>肺部结节专家共识</a:t>
            </a:r>
            <a:r>
              <a:rPr lang="en-US" altLang="zh-CN" dirty="0"/>
              <a:t>.2016</a:t>
            </a:r>
            <a:r>
              <a:rPr lang="zh-CN" altLang="en-US" dirty="0"/>
              <a:t>版</a:t>
            </a:r>
            <a:r>
              <a:rPr lang="en-US" altLang="zh-CN" dirty="0"/>
              <a:t>》</a:t>
            </a:r>
            <a:endParaRPr lang="zh-CN" altLang="en-US" dirty="0"/>
          </a:p>
        </p:txBody>
      </p:sp>
      <p:pic>
        <p:nvPicPr>
          <p:cNvPr id="9" name="Picture 8">
            <a:extLst>
              <a:ext uri="{FF2B5EF4-FFF2-40B4-BE49-F238E27FC236}">
                <a16:creationId xmlns="" xmlns:a16="http://schemas.microsoft.com/office/drawing/2014/main" id="{1AF550C2-17E5-4460-9516-7EA375031DFD}"/>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05396" y="2133600"/>
            <a:ext cx="6629400" cy="3428999"/>
          </a:xfrm>
          <a:prstGeom prst="rect">
            <a:avLst/>
          </a:prstGeom>
        </p:spPr>
      </p:pic>
    </p:spTree>
    <p:extLst>
      <p:ext uri="{BB962C8B-B14F-4D97-AF65-F5344CB8AC3E}">
        <p14:creationId xmlns="" xmlns:p14="http://schemas.microsoft.com/office/powerpoint/2010/main" val="28117541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zh-CN" altLang="en-US" sz="4000" dirty="0"/>
              <a:t>肺部结节处理策略</a:t>
            </a:r>
          </a:p>
        </p:txBody>
      </p:sp>
      <p:sp>
        <p:nvSpPr>
          <p:cNvPr id="47107" name="Rectangle 3"/>
          <p:cNvSpPr>
            <a:spLocks noGrp="1" noChangeArrowheads="1"/>
          </p:cNvSpPr>
          <p:nvPr>
            <p:ph type="body" idx="1"/>
          </p:nvPr>
        </p:nvSpPr>
        <p:spPr>
          <a:xfrm>
            <a:off x="990600" y="2017713"/>
            <a:ext cx="7964488" cy="4611687"/>
          </a:xfrm>
        </p:spPr>
        <p:txBody>
          <a:bodyPr/>
          <a:lstStyle/>
          <a:p>
            <a:pPr eaLnBrk="1" hangingPunct="1">
              <a:lnSpc>
                <a:spcPct val="90000"/>
              </a:lnSpc>
              <a:buNone/>
            </a:pPr>
            <a:r>
              <a:rPr lang="zh-CN" altLang="en-US" sz="2400" dirty="0">
                <a:ea typeface="楷体_GB2312"/>
              </a:rPr>
              <a:t>        </a:t>
            </a:r>
          </a:p>
        </p:txBody>
      </p:sp>
      <p:pic>
        <p:nvPicPr>
          <p:cNvPr id="3" name="Picture 2">
            <a:extLst>
              <a:ext uri="{FF2B5EF4-FFF2-40B4-BE49-F238E27FC236}">
                <a16:creationId xmlns="" xmlns:a16="http://schemas.microsoft.com/office/drawing/2014/main" id="{BF1645F9-4967-48BC-BDE3-4B2B38ABFE6E}"/>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61748" y="2133600"/>
            <a:ext cx="7081520" cy="3505200"/>
          </a:xfrm>
          <a:prstGeom prst="rect">
            <a:avLst/>
          </a:prstGeom>
        </p:spPr>
      </p:pic>
      <p:sp>
        <p:nvSpPr>
          <p:cNvPr id="7" name="TextBox 6">
            <a:extLst>
              <a:ext uri="{FF2B5EF4-FFF2-40B4-BE49-F238E27FC236}">
                <a16:creationId xmlns="" xmlns:a16="http://schemas.microsoft.com/office/drawing/2014/main" id="{21D7262A-42FA-4407-99D2-F42BF3D128E5}"/>
              </a:ext>
            </a:extLst>
          </p:cNvPr>
          <p:cNvSpPr txBox="1"/>
          <p:nvPr/>
        </p:nvSpPr>
        <p:spPr>
          <a:xfrm>
            <a:off x="932896" y="5638800"/>
            <a:ext cx="7110372" cy="646331"/>
          </a:xfrm>
          <a:prstGeom prst="rect">
            <a:avLst/>
          </a:prstGeom>
          <a:noFill/>
        </p:spPr>
        <p:txBody>
          <a:bodyPr wrap="square" rtlCol="0">
            <a:spAutoFit/>
          </a:bodyPr>
          <a:lstStyle/>
          <a:p>
            <a:r>
              <a:rPr lang="zh-CN" altLang="en-US" dirty="0"/>
              <a:t>中华医学会呼吸病学分会肺癌学组 中国肺癌防治联盟专家组</a:t>
            </a:r>
            <a:r>
              <a:rPr lang="en-US" altLang="zh-CN" dirty="0"/>
              <a:t>《</a:t>
            </a:r>
            <a:r>
              <a:rPr lang="zh-CN" altLang="en-US" dirty="0"/>
              <a:t>肺部结节专家共识</a:t>
            </a:r>
            <a:r>
              <a:rPr lang="en-US" altLang="zh-CN" dirty="0"/>
              <a:t>.2016</a:t>
            </a:r>
            <a:r>
              <a:rPr lang="zh-CN" altLang="en-US" dirty="0"/>
              <a:t>版</a:t>
            </a:r>
            <a:r>
              <a:rPr lang="en-US" altLang="zh-CN" dirty="0"/>
              <a:t>》</a:t>
            </a:r>
            <a:endParaRPr lang="zh-CN" altLang="en-US" dirty="0"/>
          </a:p>
        </p:txBody>
      </p:sp>
    </p:spTree>
    <p:extLst>
      <p:ext uri="{BB962C8B-B14F-4D97-AF65-F5344CB8AC3E}">
        <p14:creationId xmlns="" xmlns:p14="http://schemas.microsoft.com/office/powerpoint/2010/main" val="418425666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zh-CN" altLang="en-US" dirty="0">
                <a:solidFill>
                  <a:srgbClr val="333399"/>
                </a:solidFill>
                <a:ea typeface="楷体_GB2312" pitchFamily="49" charset="-122"/>
              </a:rPr>
              <a:t>肺癌</a:t>
            </a:r>
            <a:r>
              <a:rPr lang="zh-CN" altLang="en-US" dirty="0">
                <a:ea typeface="楷体_GB2312" pitchFamily="49" charset="-122"/>
              </a:rPr>
              <a:t>外科治疗展望</a:t>
            </a:r>
          </a:p>
        </p:txBody>
      </p:sp>
      <p:sp>
        <p:nvSpPr>
          <p:cNvPr id="49155" name="Rectangle 3"/>
          <p:cNvSpPr>
            <a:spLocks noGrp="1" noChangeArrowheads="1"/>
          </p:cNvSpPr>
          <p:nvPr>
            <p:ph type="body" idx="1"/>
          </p:nvPr>
        </p:nvSpPr>
        <p:spPr>
          <a:xfrm>
            <a:off x="457200" y="1295400"/>
            <a:ext cx="8229600" cy="5181600"/>
          </a:xfrm>
        </p:spPr>
        <p:txBody>
          <a:bodyPr/>
          <a:lstStyle/>
          <a:p>
            <a:pPr eaLnBrk="1" hangingPunct="1">
              <a:lnSpc>
                <a:spcPct val="80000"/>
              </a:lnSpc>
            </a:pPr>
            <a:endParaRPr lang="en-US" altLang="zh-CN" dirty="0"/>
          </a:p>
          <a:p>
            <a:pPr eaLnBrk="1" hangingPunct="1">
              <a:lnSpc>
                <a:spcPct val="130000"/>
              </a:lnSpc>
              <a:buNone/>
            </a:pPr>
            <a:r>
              <a:rPr lang="zh-CN" altLang="en-US" sz="2000" dirty="0">
                <a:latin typeface="楷体_GB2312" pitchFamily="49" charset="-122"/>
                <a:ea typeface="楷体_GB2312" pitchFamily="49" charset="-122"/>
              </a:rPr>
              <a:t>     </a:t>
            </a:r>
            <a:endParaRPr lang="en-US" altLang="zh-CN" sz="2000" dirty="0">
              <a:latin typeface="楷体_GB2312" pitchFamily="49" charset="-122"/>
              <a:ea typeface="楷体_GB2312" pitchFamily="49" charset="-122"/>
            </a:endParaRPr>
          </a:p>
          <a:p>
            <a:pPr eaLnBrk="1" hangingPunct="1">
              <a:lnSpc>
                <a:spcPct val="130000"/>
              </a:lnSpc>
              <a:buNone/>
            </a:pPr>
            <a:r>
              <a:rPr lang="en-US" altLang="zh-CN" sz="2000" dirty="0">
                <a:latin typeface="楷体_GB2312" pitchFamily="49" charset="-122"/>
                <a:ea typeface="楷体_GB2312" pitchFamily="49" charset="-122"/>
              </a:rPr>
              <a:t>     </a:t>
            </a:r>
            <a:r>
              <a:rPr lang="zh-CN" altLang="en-US" sz="2000" dirty="0">
                <a:latin typeface="楷体_GB2312" pitchFamily="49" charset="-122"/>
                <a:ea typeface="楷体_GB2312" pitchFamily="49" charset="-122"/>
              </a:rPr>
              <a:t>对有手术指征的病人应及早进行手术干预，但又不应片面倚重于手术，术后还应根据患者的不同病期、病理、肿瘤生物学行为及全身情况进行全面分析，采用综合治疗，即多学科治疗。近年来，肺癌分子生物学的发展使肺癌的诊断与治疗进入了一个更为广阔的领域。在肺癌的治疗中已具有临床应用意义的有肺癌的分子分期、肺癌的分子预后。肺癌分子生物学的发展，将有望为人类最终战胜肺癌取得突破性进展。</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zh-CN" altLang="en-US" dirty="0">
              <a:ea typeface="楷体_GB2312" pitchFamily="49" charset="-122"/>
            </a:endParaRPr>
          </a:p>
        </p:txBody>
      </p:sp>
      <p:sp>
        <p:nvSpPr>
          <p:cNvPr id="49155" name="Rectangle 3"/>
          <p:cNvSpPr>
            <a:spLocks noGrp="1" noChangeArrowheads="1"/>
          </p:cNvSpPr>
          <p:nvPr>
            <p:ph type="body" idx="1"/>
          </p:nvPr>
        </p:nvSpPr>
        <p:spPr>
          <a:xfrm>
            <a:off x="457200" y="2667000"/>
            <a:ext cx="8229600" cy="2895600"/>
          </a:xfrm>
        </p:spPr>
        <p:txBody>
          <a:bodyPr/>
          <a:lstStyle/>
          <a:p>
            <a:pPr eaLnBrk="1" hangingPunct="1">
              <a:lnSpc>
                <a:spcPct val="130000"/>
              </a:lnSpc>
              <a:buNone/>
            </a:pPr>
            <a:endParaRPr lang="en-US" altLang="zh-CN" dirty="0"/>
          </a:p>
          <a:p>
            <a:pPr eaLnBrk="1" hangingPunct="1">
              <a:lnSpc>
                <a:spcPct val="130000"/>
              </a:lnSpc>
              <a:buNone/>
            </a:pPr>
            <a:endParaRPr lang="zh-CN" altLang="en-US" sz="2000" dirty="0">
              <a:latin typeface="楷体_GB2312" pitchFamily="49" charset="-122"/>
              <a:ea typeface="楷体_GB2312" pitchFamily="49" charset="-122"/>
            </a:endParaRPr>
          </a:p>
        </p:txBody>
      </p:sp>
      <p:sp>
        <p:nvSpPr>
          <p:cNvPr id="4" name="文本框 45">
            <a:extLst>
              <a:ext uri="{FF2B5EF4-FFF2-40B4-BE49-F238E27FC236}">
                <a16:creationId xmlns="" xmlns:a16="http://schemas.microsoft.com/office/drawing/2014/main" id="{A7454E16-455F-4B7A-893A-BB0C0AB2E00A}"/>
              </a:ext>
            </a:extLst>
          </p:cNvPr>
          <p:cNvSpPr txBox="1"/>
          <p:nvPr/>
        </p:nvSpPr>
        <p:spPr>
          <a:xfrm>
            <a:off x="2191861" y="2819400"/>
            <a:ext cx="5827232" cy="1446548"/>
          </a:xfrm>
          <a:prstGeom prst="rect">
            <a:avLst/>
          </a:prstGeom>
          <a:noFill/>
        </p:spPr>
        <p:txBody>
          <a:bodyPr wrap="none" lIns="91438" tIns="45719" rIns="91438" bIns="45719" rtlCol="0">
            <a:spAutoFit/>
          </a:bodyPr>
          <a:lstStyle/>
          <a:p>
            <a:r>
              <a:rPr lang="zh-CN" altLang="en-US" sz="8800" dirty="0" smtClean="0">
                <a:ln w="0"/>
                <a:solidFill>
                  <a:schemeClr val="tx2"/>
                </a:solidFill>
                <a:latin typeface="微软雅黑" pitchFamily="34" charset="-122"/>
                <a:ea typeface="微软雅黑" pitchFamily="34" charset="-122"/>
              </a:rPr>
              <a:t>谢谢聆听</a:t>
            </a:r>
            <a:r>
              <a:rPr lang="zh-CN" altLang="en-US" sz="8800" dirty="0">
                <a:ln w="0"/>
                <a:solidFill>
                  <a:schemeClr val="tx2"/>
                </a:solidFill>
                <a:latin typeface="微软雅黑" pitchFamily="34" charset="-122"/>
                <a:ea typeface="微软雅黑" pitchFamily="34" charset="-122"/>
              </a:rPr>
              <a:t>！</a:t>
            </a:r>
            <a:endParaRPr lang="en-US" altLang="zh-CN" sz="8800" dirty="0">
              <a:ln w="0"/>
              <a:solidFill>
                <a:schemeClr val="tx2"/>
              </a:solidFill>
              <a:latin typeface="微软雅黑" pitchFamily="34" charset="-122"/>
              <a:ea typeface="微软雅黑" pitchFamily="34" charset="-122"/>
            </a:endParaRPr>
          </a:p>
        </p:txBody>
      </p:sp>
    </p:spTree>
    <p:extLst>
      <p:ext uri="{BB962C8B-B14F-4D97-AF65-F5344CB8AC3E}">
        <p14:creationId xmlns="" xmlns:p14="http://schemas.microsoft.com/office/powerpoint/2010/main" val="798751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p:txBody>
          <a:bodyPr/>
          <a:lstStyle/>
          <a:p>
            <a:pPr eaLnBrk="1" hangingPunct="1"/>
            <a:endParaRPr lang="zh-CN" altLang="zh-CN"/>
          </a:p>
        </p:txBody>
      </p:sp>
      <p:pic>
        <p:nvPicPr>
          <p:cNvPr id="7171" name="Picture 4" descr="2"/>
          <p:cNvPicPr>
            <a:picLocks noChangeAspect="1" noChangeArrowheads="1"/>
          </p:cNvPicPr>
          <p:nvPr/>
        </p:nvPicPr>
        <p:blipFill>
          <a:blip r:embed="rId2" cstate="print"/>
          <a:srcRect/>
          <a:stretch>
            <a:fillRect/>
          </a:stretch>
        </p:blipFill>
        <p:spPr bwMode="auto">
          <a:xfrm>
            <a:off x="0" y="990600"/>
            <a:ext cx="9144000" cy="49561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CN" altLang="en-US" sz="4800"/>
              <a:t>发病因素</a:t>
            </a:r>
          </a:p>
        </p:txBody>
      </p:sp>
      <p:sp>
        <p:nvSpPr>
          <p:cNvPr id="9219" name="Rectangle 3"/>
          <p:cNvSpPr>
            <a:spLocks noGrp="1" noChangeArrowheads="1"/>
          </p:cNvSpPr>
          <p:nvPr>
            <p:ph type="body" idx="1"/>
          </p:nvPr>
        </p:nvSpPr>
        <p:spPr>
          <a:xfrm>
            <a:off x="914400" y="1676400"/>
            <a:ext cx="8229600" cy="4876800"/>
          </a:xfrm>
        </p:spPr>
        <p:txBody>
          <a:bodyPr/>
          <a:lstStyle/>
          <a:p>
            <a:pPr eaLnBrk="1" hangingPunct="1">
              <a:lnSpc>
                <a:spcPct val="130000"/>
              </a:lnSpc>
              <a:buFont typeface="Wingdings" pitchFamily="2" charset="2"/>
              <a:buNone/>
            </a:pPr>
            <a:endParaRPr lang="en-US" altLang="zh-CN" sz="2000" dirty="0"/>
          </a:p>
          <a:p>
            <a:pPr eaLnBrk="1" hangingPunct="1">
              <a:lnSpc>
                <a:spcPct val="130000"/>
              </a:lnSpc>
            </a:pPr>
            <a:r>
              <a:rPr lang="zh-CN" altLang="en-US" sz="2800" b="1" dirty="0">
                <a:latin typeface="宋体" pitchFamily="2" charset="-122"/>
              </a:rPr>
              <a:t>吸烟（</a:t>
            </a:r>
            <a:r>
              <a:rPr lang="en-US" altLang="zh-CN" sz="2800" b="1" dirty="0">
                <a:latin typeface="宋体" pitchFamily="2" charset="-122"/>
              </a:rPr>
              <a:t>20%</a:t>
            </a:r>
            <a:r>
              <a:rPr lang="zh-CN" altLang="en-US" sz="2800" b="1" dirty="0">
                <a:latin typeface="宋体" pitchFamily="2" charset="-122"/>
              </a:rPr>
              <a:t>）</a:t>
            </a:r>
          </a:p>
          <a:p>
            <a:pPr eaLnBrk="1" hangingPunct="1">
              <a:lnSpc>
                <a:spcPct val="130000"/>
              </a:lnSpc>
            </a:pPr>
            <a:r>
              <a:rPr lang="zh-CN" altLang="en-US" sz="2800" b="1" dirty="0">
                <a:latin typeface="宋体" pitchFamily="2" charset="-122"/>
              </a:rPr>
              <a:t>职业和环境接触（</a:t>
            </a:r>
            <a:r>
              <a:rPr lang="en-US" altLang="zh-CN" sz="2800" b="1" dirty="0">
                <a:latin typeface="宋体" pitchFamily="2" charset="-122"/>
              </a:rPr>
              <a:t>15%</a:t>
            </a:r>
            <a:r>
              <a:rPr lang="zh-CN" altLang="en-US" sz="2800" b="1" dirty="0">
                <a:latin typeface="宋体" pitchFamily="2" charset="-122"/>
              </a:rPr>
              <a:t>）</a:t>
            </a:r>
          </a:p>
          <a:p>
            <a:pPr eaLnBrk="1" hangingPunct="1">
              <a:lnSpc>
                <a:spcPct val="130000"/>
              </a:lnSpc>
            </a:pPr>
            <a:r>
              <a:rPr lang="zh-CN" altLang="en-US" sz="2800" b="1" dirty="0">
                <a:latin typeface="宋体" pitchFamily="2" charset="-122"/>
              </a:rPr>
              <a:t>电离福射（</a:t>
            </a:r>
            <a:r>
              <a:rPr lang="en-US" altLang="zh-CN" sz="2800" b="1" dirty="0">
                <a:latin typeface="宋体" pitchFamily="2" charset="-122"/>
              </a:rPr>
              <a:t>20%</a:t>
            </a:r>
            <a:r>
              <a:rPr lang="zh-CN" altLang="en-US" sz="2800" b="1" dirty="0">
                <a:latin typeface="宋体" pitchFamily="2" charset="-122"/>
              </a:rPr>
              <a:t>）</a:t>
            </a:r>
          </a:p>
          <a:p>
            <a:pPr eaLnBrk="1" hangingPunct="1">
              <a:lnSpc>
                <a:spcPct val="130000"/>
              </a:lnSpc>
            </a:pPr>
            <a:r>
              <a:rPr lang="zh-CN" altLang="en-US" sz="2800" b="1" dirty="0">
                <a:latin typeface="宋体" pitchFamily="2" charset="-122"/>
              </a:rPr>
              <a:t>肺部慢性疾病（</a:t>
            </a:r>
            <a:r>
              <a:rPr lang="en-US" altLang="zh-CN" sz="2800" b="1" dirty="0">
                <a:latin typeface="宋体" pitchFamily="2" charset="-122"/>
              </a:rPr>
              <a:t>15%</a:t>
            </a:r>
            <a:r>
              <a:rPr lang="zh-CN" altLang="en-US" sz="2800" b="1" dirty="0">
                <a:latin typeface="宋体" pitchFamily="2" charset="-122"/>
              </a:rPr>
              <a:t>）</a:t>
            </a:r>
            <a:endParaRPr lang="zh-CN" altLang="en-US" sz="2800" dirty="0"/>
          </a:p>
          <a:p>
            <a:pPr eaLnBrk="1" hangingPunct="1">
              <a:lnSpc>
                <a:spcPct val="130000"/>
              </a:lnSpc>
            </a:pPr>
            <a:r>
              <a:rPr lang="zh-CN" altLang="en-US" sz="2800" b="1" dirty="0">
                <a:latin typeface="宋体" pitchFamily="2" charset="-122"/>
              </a:rPr>
              <a:t>内在因素（</a:t>
            </a:r>
            <a:r>
              <a:rPr lang="en-US" altLang="zh-CN" sz="2800" b="1" dirty="0">
                <a:latin typeface="宋体" pitchFamily="2" charset="-122"/>
              </a:rPr>
              <a:t>5%</a:t>
            </a:r>
            <a:r>
              <a:rPr lang="zh-CN" altLang="en-US" sz="2800" b="1" dirty="0">
                <a:latin typeface="宋体" pitchFamily="2" charset="-122"/>
              </a:rPr>
              <a:t>）</a:t>
            </a:r>
          </a:p>
          <a:p>
            <a:pPr eaLnBrk="1" hangingPunct="1">
              <a:lnSpc>
                <a:spcPct val="130000"/>
              </a:lnSpc>
            </a:pPr>
            <a:r>
              <a:rPr lang="zh-CN" altLang="en-US" sz="2800" b="1" dirty="0">
                <a:latin typeface="宋体" pitchFamily="2" charset="-122"/>
              </a:rPr>
              <a:t>大气污染（</a:t>
            </a:r>
            <a:r>
              <a:rPr lang="en-US" altLang="zh-CN" sz="2800" b="1" dirty="0">
                <a:latin typeface="宋体" pitchFamily="2" charset="-122"/>
              </a:rPr>
              <a:t>10%</a:t>
            </a:r>
            <a:r>
              <a:rPr lang="zh-CN" altLang="en-US" sz="2800" b="1" dirty="0">
                <a:latin typeface="宋体" pitchFamily="2" charset="-122"/>
              </a:rPr>
              <a:t>）</a:t>
            </a:r>
          </a:p>
          <a:p>
            <a:pPr eaLnBrk="1" hangingPunct="1">
              <a:lnSpc>
                <a:spcPct val="130000"/>
              </a:lnSpc>
              <a:buFont typeface="Wingdings" pitchFamily="2" charset="2"/>
              <a:buNone/>
            </a:pPr>
            <a:r>
              <a:rPr lang="zh-CN" altLang="en-US" sz="2000" dirty="0">
                <a:latin typeface="宋体" pitchFamily="2" charset="-122"/>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CN" altLang="en-US"/>
              <a:t>吸烟</a:t>
            </a:r>
          </a:p>
        </p:txBody>
      </p:sp>
      <p:sp>
        <p:nvSpPr>
          <p:cNvPr id="5" name="TextBox 4"/>
          <p:cNvSpPr txBox="1"/>
          <p:nvPr/>
        </p:nvSpPr>
        <p:spPr>
          <a:xfrm>
            <a:off x="762000" y="2286000"/>
            <a:ext cx="3124200" cy="4154984"/>
          </a:xfrm>
          <a:prstGeom prst="rect">
            <a:avLst/>
          </a:prstGeom>
          <a:noFill/>
        </p:spPr>
        <p:txBody>
          <a:bodyPr wrap="square" rtlCol="0">
            <a:spAutoFit/>
          </a:bodyPr>
          <a:lstStyle/>
          <a:p>
            <a:r>
              <a:rPr lang="zh-CN" altLang="en-US" sz="2400" dirty="0">
                <a:latin typeface="宋体" pitchFamily="2" charset="-122"/>
              </a:rPr>
              <a:t>目前认为吸烟是肺癌的最基本高危因素，烟草中有超过</a:t>
            </a:r>
            <a:r>
              <a:rPr lang="en-US" altLang="zh-CN" sz="2400" dirty="0">
                <a:latin typeface="宋体" pitchFamily="2" charset="-122"/>
              </a:rPr>
              <a:t>3000</a:t>
            </a:r>
            <a:r>
              <a:rPr lang="zh-CN" altLang="en-US" sz="2400" dirty="0">
                <a:latin typeface="宋体" pitchFamily="2" charset="-122"/>
              </a:rPr>
              <a:t>种化学物质，多链芳香烃类化合物</a:t>
            </a:r>
            <a:r>
              <a:rPr lang="en-US" altLang="zh-CN" sz="2400" dirty="0">
                <a:latin typeface="宋体" pitchFamily="2" charset="-122"/>
              </a:rPr>
              <a:t>(</a:t>
            </a:r>
            <a:r>
              <a:rPr lang="zh-CN" altLang="en-US" sz="2400" dirty="0">
                <a:latin typeface="宋体" pitchFamily="2" charset="-122"/>
              </a:rPr>
              <a:t>如：苯并芘</a:t>
            </a:r>
            <a:r>
              <a:rPr lang="en-US" altLang="zh-CN" sz="2400" dirty="0">
                <a:latin typeface="宋体" pitchFamily="2" charset="-122"/>
              </a:rPr>
              <a:t>)</a:t>
            </a:r>
            <a:r>
              <a:rPr lang="zh-CN" altLang="en-US" sz="2400" dirty="0">
                <a:latin typeface="宋体" pitchFamily="2" charset="-122"/>
              </a:rPr>
              <a:t>有很强的致癌活性，能作用于人体组织</a:t>
            </a:r>
            <a:r>
              <a:rPr lang="en-US" altLang="zh-CN" sz="2400" dirty="0">
                <a:latin typeface="宋体" pitchFamily="2" charset="-122"/>
              </a:rPr>
              <a:t>(</a:t>
            </a:r>
            <a:r>
              <a:rPr lang="zh-CN" altLang="en-US" sz="2400" dirty="0">
                <a:latin typeface="宋体" pitchFamily="2" charset="-122"/>
              </a:rPr>
              <a:t>特别是肺组织</a:t>
            </a:r>
            <a:r>
              <a:rPr lang="en-US" altLang="zh-CN" sz="2400" dirty="0">
                <a:latin typeface="宋体" pitchFamily="2" charset="-122"/>
              </a:rPr>
              <a:t>)</a:t>
            </a:r>
            <a:r>
              <a:rPr lang="zh-CN" altLang="en-US" sz="2400" dirty="0">
                <a:latin typeface="宋体" pitchFamily="2" charset="-122"/>
              </a:rPr>
              <a:t>内的某些特殊的酶，产生细胞分子结构</a:t>
            </a:r>
            <a:r>
              <a:rPr lang="en-US" altLang="zh-CN" sz="2400" dirty="0">
                <a:latin typeface="宋体" pitchFamily="2" charset="-122"/>
              </a:rPr>
              <a:t>(</a:t>
            </a:r>
            <a:r>
              <a:rPr lang="zh-CN" altLang="en-US" sz="2400" dirty="0">
                <a:latin typeface="宋体" pitchFamily="2" charset="-122"/>
              </a:rPr>
              <a:t>如</a:t>
            </a:r>
            <a:r>
              <a:rPr lang="en-US" altLang="zh-CN" sz="2400" dirty="0">
                <a:latin typeface="宋体" pitchFamily="2" charset="-122"/>
              </a:rPr>
              <a:t>DNA)</a:t>
            </a:r>
            <a:r>
              <a:rPr lang="zh-CN" altLang="en-US" sz="2400" dirty="0">
                <a:latin typeface="宋体" pitchFamily="2" charset="-122"/>
              </a:rPr>
              <a:t>的突变。</a:t>
            </a:r>
            <a:endParaRPr lang="zh-CN" altLang="en-US" sz="2400" dirty="0"/>
          </a:p>
        </p:txBody>
      </p:sp>
      <p:pic>
        <p:nvPicPr>
          <p:cNvPr id="6" name="图片 5" descr="1432804655654.jpg"/>
          <p:cNvPicPr>
            <a:picLocks noChangeAspect="1"/>
          </p:cNvPicPr>
          <p:nvPr/>
        </p:nvPicPr>
        <p:blipFill>
          <a:blip r:embed="rId2" cstate="print"/>
          <a:stretch>
            <a:fillRect/>
          </a:stretch>
        </p:blipFill>
        <p:spPr>
          <a:xfrm>
            <a:off x="4495800" y="2438400"/>
            <a:ext cx="3810000" cy="3810000"/>
          </a:xfrm>
          <a:prstGeom prst="rect">
            <a:avLst/>
          </a:prstGeom>
        </p:spPr>
      </p:pic>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1692</TotalTime>
  <Words>4019</Words>
  <Application>Microsoft Office PowerPoint</Application>
  <PresentationFormat>全屏显示(4:3)</PresentationFormat>
  <Paragraphs>271</Paragraphs>
  <Slides>65</Slides>
  <Notes>15</Notes>
  <HiddenSlides>0</HiddenSlides>
  <MMClips>0</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Blends</vt:lpstr>
      <vt:lpstr>肺癌外科治疗进展</vt:lpstr>
      <vt:lpstr>肺癌外科治疗的现状</vt:lpstr>
      <vt:lpstr>        </vt:lpstr>
      <vt:lpstr>发病率</vt:lpstr>
      <vt:lpstr>发病率</vt:lpstr>
      <vt:lpstr>幻灯片 6</vt:lpstr>
      <vt:lpstr>幻灯片 7</vt:lpstr>
      <vt:lpstr>发病因素</vt:lpstr>
      <vt:lpstr>吸烟</vt:lpstr>
      <vt:lpstr>职业和环境接触</vt:lpstr>
      <vt:lpstr>电离辐射</vt:lpstr>
      <vt:lpstr>肺部慢性感染</vt:lpstr>
      <vt:lpstr>内在因素</vt:lpstr>
      <vt:lpstr>大气污染</vt:lpstr>
      <vt:lpstr>肺癌外科治疗理论上的进展</vt:lpstr>
      <vt:lpstr>术前新辅助化疗的优点</vt:lpstr>
      <vt:lpstr> 一.非小细胞肺癌(NSCLC)的治疗</vt:lpstr>
      <vt:lpstr> 一.非小细胞肺癌(NSCLC)的治疗</vt:lpstr>
      <vt:lpstr> 一.非小细胞肺癌(NSCLC)的治疗</vt:lpstr>
      <vt:lpstr> 一.非小细胞肺癌(NSCLC)的治疗</vt:lpstr>
      <vt:lpstr> 一.非小细胞肺癌(NSCLC)的治疗</vt:lpstr>
      <vt:lpstr>二.小细胞肺癌(SCLC)的治疗 </vt:lpstr>
      <vt:lpstr>三.肺癌术后复发或二次原发性肺癌手术治疗  </vt:lpstr>
      <vt:lpstr>肺癌外科治疗新技术与新方法 </vt:lpstr>
      <vt:lpstr> 一.扩大胸壁切除</vt:lpstr>
      <vt:lpstr>  二.扩大左心房切除 </vt:lpstr>
      <vt:lpstr> 三.扩大上腔静脉切除  </vt:lpstr>
      <vt:lpstr>幻灯片 28</vt:lpstr>
      <vt:lpstr>四.扩大胸主动脉切除</vt:lpstr>
      <vt:lpstr>       五.扩大食管切除 </vt:lpstr>
      <vt:lpstr>        六.体外循环技术在肺癌手术中的应用 </vt:lpstr>
      <vt:lpstr>       七.微创小切口手术及电视胸腔镜的应用  </vt:lpstr>
      <vt:lpstr>手术技巧</vt:lpstr>
      <vt:lpstr>微创手术——胸腔镜手术</vt:lpstr>
      <vt:lpstr>微创手术——小切口手术</vt:lpstr>
      <vt:lpstr>幻灯片 36</vt:lpstr>
      <vt:lpstr>隆突切除重建术</vt:lpstr>
      <vt:lpstr>幻灯片 38</vt:lpstr>
      <vt:lpstr>幻灯片 39</vt:lpstr>
      <vt:lpstr>隆突及右肺上叶切除术</vt:lpstr>
      <vt:lpstr>隆突及右全肺切除术</vt:lpstr>
      <vt:lpstr>隆突及左全肺切除术</vt:lpstr>
      <vt:lpstr>幻灯片 43</vt:lpstr>
      <vt:lpstr>幻灯片 44</vt:lpstr>
      <vt:lpstr>幻灯片 45</vt:lpstr>
      <vt:lpstr>                                                                                                                                                                                                                                                                                                                                                                                                                                                                                                                                                                                                                                                                                                                                                                                                                                                      </vt:lpstr>
      <vt:lpstr>关于肺癌淋巴结的廓清</vt:lpstr>
      <vt:lpstr>关于肺癌手术淋巴结廓清</vt:lpstr>
      <vt:lpstr>       </vt:lpstr>
      <vt:lpstr>十.肺癌的早诊早治</vt:lpstr>
      <vt:lpstr>幻灯片 51</vt:lpstr>
      <vt:lpstr>幻灯片 52</vt:lpstr>
      <vt:lpstr>幻灯片 53</vt:lpstr>
      <vt:lpstr>幻灯片 54</vt:lpstr>
      <vt:lpstr>幻灯片 55</vt:lpstr>
      <vt:lpstr>幻灯片 56</vt:lpstr>
      <vt:lpstr>幻灯片 57</vt:lpstr>
      <vt:lpstr>幻灯片 58</vt:lpstr>
      <vt:lpstr>肺部结节随访策略</vt:lpstr>
      <vt:lpstr>肺部结节随访策略</vt:lpstr>
      <vt:lpstr>幻灯片 61</vt:lpstr>
      <vt:lpstr>肺部结节处理策略</vt:lpstr>
      <vt:lpstr>肺部结节处理策略</vt:lpstr>
      <vt:lpstr>肺癌外科治疗展望</vt:lpstr>
      <vt:lpstr>幻灯片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普通用户</dc:creator>
  <cp:lastModifiedBy>zyyuser</cp:lastModifiedBy>
  <cp:revision>212</cp:revision>
  <cp:lastPrinted>1601-01-01T00:00:00Z</cp:lastPrinted>
  <dcterms:created xsi:type="dcterms:W3CDTF">1601-01-01T00:00:00Z</dcterms:created>
  <dcterms:modified xsi:type="dcterms:W3CDTF">2018-10-18T05:18:46Z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