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5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右胸后外侧切口经食管裂孔游离胃食管癌根治右肺下叶切除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石油总医院</a:t>
            </a:r>
            <a:endParaRPr lang="en-US" altLang="zh-CN" dirty="0" smtClean="0"/>
          </a:p>
          <a:p>
            <a:r>
              <a:rPr lang="zh-CN" altLang="en-US" sz="1800" dirty="0" smtClean="0"/>
              <a:t>胸外科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术中</a:t>
            </a:r>
            <a:endParaRPr lang="zh-CN" altLang="en-US" dirty="0"/>
          </a:p>
        </p:txBody>
      </p:sp>
      <p:pic>
        <p:nvPicPr>
          <p:cNvPr id="3074" name="Picture 2" descr="D:\My Documents\Pictures\IMG_2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07767" y="1935163"/>
            <a:ext cx="572846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标本</a:t>
            </a:r>
            <a:endParaRPr lang="zh-CN" altLang="en-US" dirty="0"/>
          </a:p>
        </p:txBody>
      </p:sp>
      <p:pic>
        <p:nvPicPr>
          <p:cNvPr id="6146" name="Picture 2" descr="D:\My Documents\Pictures\IMG_2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病理检查</a:t>
            </a:r>
            <a:endParaRPr lang="zh-CN" altLang="en-US" dirty="0"/>
          </a:p>
        </p:txBody>
      </p:sp>
      <p:pic>
        <p:nvPicPr>
          <p:cNvPr id="1026" name="Picture 2" descr="D:\My Documents\Pictures\病理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84784"/>
            <a:ext cx="4248472" cy="4896544"/>
          </a:xfrm>
          <a:prstGeom prst="rect">
            <a:avLst/>
          </a:prstGeom>
          <a:noFill/>
        </p:spPr>
      </p:pic>
      <p:pic>
        <p:nvPicPr>
          <p:cNvPr id="1027" name="Picture 3" descr="D:\My Documents\Pictures\病理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10445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076056" y="3212976"/>
            <a:ext cx="25922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谢谢</a:t>
            </a:r>
            <a:endParaRPr lang="zh-CN" alt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病史汇报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男性，</a:t>
            </a:r>
            <a:r>
              <a:rPr lang="en-US" altLang="zh-CN" dirty="0" smtClean="0"/>
              <a:t>48</a:t>
            </a:r>
            <a:r>
              <a:rPr lang="zh-CN" altLang="en-US" dirty="0" smtClean="0"/>
              <a:t>岁，进行性吞咽困难</a:t>
            </a:r>
            <a:r>
              <a:rPr lang="en-US" altLang="zh-CN" dirty="0" smtClean="0"/>
              <a:t>10+</a:t>
            </a:r>
            <a:r>
              <a:rPr lang="zh-CN" altLang="en-US" dirty="0" smtClean="0"/>
              <a:t>天，无发热病史。</a:t>
            </a:r>
            <a:endParaRPr lang="en-US" altLang="zh-CN" dirty="0" smtClean="0"/>
          </a:p>
          <a:p>
            <a:r>
              <a:rPr lang="en-US" altLang="zh-CN" dirty="0" smtClean="0"/>
              <a:t>CT</a:t>
            </a:r>
            <a:r>
              <a:rPr lang="zh-CN" altLang="en-US" dirty="0" smtClean="0"/>
              <a:t>：右肺下叶散在斑片、磨玻璃影，多系感染所致；左肺下叶少许感染，右肺下叶后底段支气管囊状扩张。食管壁增厚，管腔狭窄，长</a:t>
            </a:r>
            <a:r>
              <a:rPr lang="en-US" altLang="zh-CN" dirty="0" smtClean="0"/>
              <a:t>5.0cm</a:t>
            </a:r>
            <a:r>
              <a:rPr lang="zh-CN" altLang="en-US" dirty="0" smtClean="0"/>
              <a:t>，肿瘤？邻近右肺下叶内底段肺门旁见直径约</a:t>
            </a:r>
            <a:r>
              <a:rPr lang="en-US" altLang="zh-CN" dirty="0" smtClean="0"/>
              <a:t>2.8cm</a:t>
            </a:r>
            <a:r>
              <a:rPr lang="zh-CN" altLang="en-US" dirty="0" smtClean="0"/>
              <a:t>，软组织密度影，内见空洞，边缘不清晰，可见少许纤条影，食管瘘并周围脓肿形成？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Pictures\谢云春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3312368" cy="2632150"/>
          </a:xfrm>
          <a:prstGeom prst="rect">
            <a:avLst/>
          </a:prstGeom>
          <a:noFill/>
        </p:spPr>
      </p:pic>
      <p:pic>
        <p:nvPicPr>
          <p:cNvPr id="1028" name="Picture 4" descr="D:\My Documents\Pictures\谢云春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3312368" cy="3267075"/>
          </a:xfrm>
          <a:prstGeom prst="rect">
            <a:avLst/>
          </a:prstGeom>
          <a:noFill/>
        </p:spPr>
      </p:pic>
      <p:pic>
        <p:nvPicPr>
          <p:cNvPr id="1029" name="Picture 5" descr="D:\360安全浏览器下载\1.2.826.0.1.3680043.2.377.1.4.1.30101.20170720101304.14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3356992"/>
            <a:ext cx="3456385" cy="3114092"/>
          </a:xfrm>
          <a:prstGeom prst="rect">
            <a:avLst/>
          </a:prstGeom>
          <a:noFill/>
        </p:spPr>
      </p:pic>
      <p:pic>
        <p:nvPicPr>
          <p:cNvPr id="2050" name="Picture 2" descr="D:\My Documents\Pictures\谢云春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92696"/>
            <a:ext cx="320040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胃镜</a:t>
            </a:r>
            <a:r>
              <a:rPr lang="zh-CN" altLang="en-US" dirty="0"/>
              <a:t>：</a:t>
            </a:r>
            <a:r>
              <a:rPr lang="en-US" altLang="zh-CN" b="1" dirty="0" smtClean="0"/>
              <a:t>食管距门齿约２６ｃｍ见粘膜隆起，糜烂，表面附污秽苔，堵塞管腔。取活检４块</a:t>
            </a:r>
            <a:r>
              <a:rPr lang="en-US" altLang="zh-CN" b="1" dirty="0"/>
              <a:t>，检易脆易出血。进镜受阻，终止检查。</a:t>
            </a:r>
            <a:endParaRPr lang="en-US" altLang="zh-CN" b="1" dirty="0" smtClean="0"/>
          </a:p>
          <a:p>
            <a:r>
              <a:rPr lang="zh-CN" altLang="en-US" b="1" dirty="0"/>
              <a:t>钡餐</a:t>
            </a:r>
            <a:r>
              <a:rPr lang="zh-CN" altLang="en-US" b="1" dirty="0" smtClean="0"/>
              <a:t>：食道下段可见长约</a:t>
            </a:r>
            <a:r>
              <a:rPr lang="en-US" altLang="zh-CN" b="1" dirty="0" smtClean="0"/>
              <a:t>4.0cm</a:t>
            </a:r>
            <a:r>
              <a:rPr lang="zh-CN" altLang="en-US" b="1" dirty="0" smtClean="0"/>
              <a:t>管腔狭窄，伴有不规则的充盈缺损及龛影，粘膜皱壁破坏中断，蠕动消失，病变上段食管有扩张。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zh-CN" altLang="en-US" dirty="0" smtClean="0"/>
              <a:t>复查</a:t>
            </a:r>
            <a:r>
              <a:rPr lang="en-US" altLang="zh-CN" dirty="0" smtClean="0"/>
              <a:t>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食道及右肺下叶改变考虑食道癌肺内瘘道并右肺下叶脓肿形成，较前右肺下叶感染病灶范围增大，请结合临床。</a:t>
            </a:r>
          </a:p>
          <a:p>
            <a:r>
              <a:rPr lang="zh-CN" altLang="en-US" dirty="0" smtClean="0"/>
              <a:t>肺气肿；双肺下叶多发感染灶，右肺下叶为著，右肺下叶后底段支气管囊状扩张。</a:t>
            </a:r>
          </a:p>
          <a:p>
            <a:r>
              <a:rPr lang="zh-CN" altLang="en-US" dirty="0" smtClean="0"/>
              <a:t>冠脉、主动脉壁钙化，心包膜增厚。</a:t>
            </a:r>
          </a:p>
          <a:p>
            <a:r>
              <a:rPr lang="zh-CN" altLang="en-US" dirty="0" smtClean="0"/>
              <a:t>右侧胸腔少量积液。</a:t>
            </a:r>
            <a:endParaRPr lang="zh-CN" altLang="en-US" dirty="0"/>
          </a:p>
        </p:txBody>
      </p:sp>
      <p:pic>
        <p:nvPicPr>
          <p:cNvPr id="2050" name="Picture 2" descr="D:\My Documents\Pictures\谢云春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3913533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肺功能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FVC:3.33 107%</a:t>
            </a:r>
          </a:p>
          <a:p>
            <a:r>
              <a:rPr lang="en-US" altLang="zh-CN" dirty="0" smtClean="0"/>
              <a:t>FEV1.0:2.72 117%</a:t>
            </a:r>
          </a:p>
          <a:p>
            <a:r>
              <a:rPr lang="en-US" altLang="zh-CN" dirty="0" smtClean="0"/>
              <a:t>PEF:7.05 104%</a:t>
            </a:r>
            <a:endParaRPr lang="zh-CN" altLang="en-US" dirty="0"/>
          </a:p>
        </p:txBody>
      </p:sp>
      <p:pic>
        <p:nvPicPr>
          <p:cNvPr id="5122" name="Picture 2" descr="D:\My Documents\Pictures\IMG_2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725805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支气管镜</a:t>
            </a:r>
            <a:endParaRPr lang="zh-CN" altLang="en-US" dirty="0"/>
          </a:p>
        </p:txBody>
      </p:sp>
      <p:pic>
        <p:nvPicPr>
          <p:cNvPr id="4098" name="Picture 2" descr="D:\My Documents\Pictures\IMG_2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70894"/>
            <a:ext cx="4176464" cy="4855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术前讨论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恶性食管支气管瘘，风险高，围手术期病死率高达</a:t>
            </a:r>
            <a:r>
              <a:rPr lang="en-US" altLang="zh-CN" dirty="0" smtClean="0"/>
              <a:t>16.67-8.9%</a:t>
            </a:r>
            <a:r>
              <a:rPr lang="zh-CN" altLang="en-US" dirty="0" smtClean="0"/>
              <a:t>，肺部感染为主。</a:t>
            </a:r>
            <a:endParaRPr lang="en-US" altLang="zh-CN" dirty="0" smtClean="0"/>
          </a:p>
          <a:p>
            <a:r>
              <a:rPr lang="en-US" altLang="zh-CN" dirty="0" smtClean="0"/>
              <a:t>1974</a:t>
            </a:r>
            <a:r>
              <a:rPr lang="zh-CN" altLang="en-US" dirty="0" smtClean="0"/>
              <a:t>年 </a:t>
            </a:r>
            <a:r>
              <a:rPr lang="en-US" altLang="zh-CN" dirty="0" smtClean="0"/>
              <a:t>Ronald </a:t>
            </a:r>
            <a:r>
              <a:rPr lang="en-US" altLang="zh-CN" dirty="0" err="1" smtClean="0"/>
              <a:t>Belsey</a:t>
            </a:r>
            <a:r>
              <a:rPr lang="en-US" altLang="zh-CN" dirty="0" smtClean="0"/>
              <a:t> </a:t>
            </a:r>
            <a:r>
              <a:rPr lang="zh-CN" altLang="en-US" dirty="0"/>
              <a:t>提出右胸食管癌切除</a:t>
            </a:r>
            <a:r>
              <a:rPr lang="en-US" altLang="zh-CN" dirty="0"/>
              <a:t>+</a:t>
            </a:r>
            <a:r>
              <a:rPr lang="zh-CN" altLang="en-US" dirty="0"/>
              <a:t>食管裂孔游离</a:t>
            </a:r>
            <a:r>
              <a:rPr lang="zh-CN" altLang="en-US" dirty="0" smtClean="0"/>
              <a:t>胃。</a:t>
            </a:r>
            <a:endParaRPr lang="en-US" altLang="zh-CN" dirty="0" smtClean="0"/>
          </a:p>
          <a:p>
            <a:r>
              <a:rPr lang="zh-CN" altLang="en-US" dirty="0" smtClean="0"/>
              <a:t>严</a:t>
            </a:r>
            <a:r>
              <a:rPr lang="zh-CN" altLang="en-US" dirty="0"/>
              <a:t>选病人：体格瘦小</a:t>
            </a:r>
            <a:r>
              <a:rPr lang="zh-CN" altLang="en-US" dirty="0" smtClean="0"/>
              <a:t>，中上段食管癌，胃左淋巴结无明显肿大。</a:t>
            </a:r>
            <a:endParaRPr lang="en-US" altLang="zh-CN" dirty="0" smtClean="0"/>
          </a:p>
          <a:p>
            <a:r>
              <a:rPr lang="zh-CN" altLang="en-US" dirty="0" smtClean="0"/>
              <a:t>胃小弯    胃大弯幽门侧    胃大弯贲门侧  </a:t>
            </a:r>
            <a:r>
              <a:rPr lang="zh-CN" altLang="en-US" dirty="0"/>
              <a:t> </a:t>
            </a:r>
            <a:r>
              <a:rPr lang="zh-CN" altLang="en-US" dirty="0" smtClean="0"/>
              <a:t>  胃底</a:t>
            </a:r>
            <a:endParaRPr lang="en-US" altLang="zh-CN" dirty="0"/>
          </a:p>
          <a:p>
            <a:r>
              <a:rPr lang="zh-CN" altLang="en-US" dirty="0"/>
              <a:t>优点：减少创伤；不损伤膈肌，术后呼吸功能恢复；右胸无主动脉弓障碍，利于吻合；</a:t>
            </a:r>
            <a:r>
              <a:rPr lang="zh-CN" altLang="en-US" dirty="0" smtClean="0"/>
              <a:t>利于胸腔淋巴结</a:t>
            </a:r>
            <a:r>
              <a:rPr lang="zh-CN" altLang="en-US" dirty="0"/>
              <a:t>清扫。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右箭头 5"/>
          <p:cNvSpPr/>
          <p:nvPr/>
        </p:nvSpPr>
        <p:spPr>
          <a:xfrm>
            <a:off x="1835696" y="4797152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4139952" y="4767772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6444208" y="4767772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手术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全麻下行经右胸食管癌切除</a:t>
            </a:r>
            <a:r>
              <a:rPr lang="en-US" altLang="zh-CN" dirty="0" smtClean="0"/>
              <a:t>+</a:t>
            </a:r>
            <a:r>
              <a:rPr lang="zh-CN" altLang="en-US" dirty="0" smtClean="0"/>
              <a:t>食管裂孔游离胃，胃代食管</a:t>
            </a:r>
            <a:r>
              <a:rPr lang="en-US" altLang="zh-CN" dirty="0" smtClean="0"/>
              <a:t>+</a:t>
            </a:r>
            <a:r>
              <a:rPr lang="zh-CN" altLang="en-US" dirty="0" smtClean="0"/>
              <a:t>胃食管胸内吻合</a:t>
            </a:r>
            <a:r>
              <a:rPr lang="en-US" altLang="zh-CN" dirty="0" smtClean="0"/>
              <a:t>+</a:t>
            </a:r>
            <a:r>
              <a:rPr lang="zh-CN" altLang="en-US" dirty="0" smtClean="0"/>
              <a:t>右肺下叶切除</a:t>
            </a:r>
            <a:r>
              <a:rPr lang="en-US" altLang="zh-CN" dirty="0" smtClean="0"/>
              <a:t>+</a:t>
            </a:r>
            <a:r>
              <a:rPr lang="zh-CN" altLang="en-US" dirty="0" smtClean="0"/>
              <a:t>系统淋巴结清扫术</a:t>
            </a:r>
            <a:endParaRPr lang="en-US" altLang="zh-CN" dirty="0" smtClean="0"/>
          </a:p>
          <a:p>
            <a:r>
              <a:rPr lang="zh-CN" altLang="en-US" dirty="0" smtClean="0"/>
              <a:t>术中见：</a:t>
            </a:r>
            <a:r>
              <a:rPr lang="en-US" altLang="zh-CN" dirty="0" smtClean="0"/>
              <a:t>1. </a:t>
            </a:r>
            <a:r>
              <a:rPr lang="zh-CN" altLang="en-US" dirty="0" smtClean="0"/>
              <a:t>胸内少许淡黄色积液，约</a:t>
            </a:r>
            <a:r>
              <a:rPr lang="en-US" altLang="zh-CN" dirty="0" smtClean="0"/>
              <a:t>20ml</a:t>
            </a:r>
            <a:r>
              <a:rPr lang="zh-CN" altLang="en-US" dirty="0" smtClean="0"/>
              <a:t>，未见粘连，胸膜无种植；</a:t>
            </a:r>
            <a:r>
              <a:rPr lang="en-US" altLang="zh-CN" dirty="0" smtClean="0"/>
              <a:t>2. </a:t>
            </a:r>
            <a:r>
              <a:rPr lang="zh-CN" altLang="en-US" dirty="0" smtClean="0"/>
              <a:t>腹腔内淡黄色积液约</a:t>
            </a:r>
            <a:r>
              <a:rPr lang="en-US" altLang="zh-CN" dirty="0" smtClean="0"/>
              <a:t>100ml</a:t>
            </a:r>
            <a:r>
              <a:rPr lang="zh-CN" altLang="en-US" dirty="0" smtClean="0"/>
              <a:t>，中度粘连，腹膜无种植；</a:t>
            </a:r>
            <a:r>
              <a:rPr lang="en-US" altLang="zh-CN" dirty="0" smtClean="0"/>
              <a:t>3. </a:t>
            </a:r>
            <a:r>
              <a:rPr lang="zh-CN" altLang="en-US" dirty="0" smtClean="0"/>
              <a:t>肿瘤分别位于右肺下叶及食管中段，食管中段肿瘤约</a:t>
            </a:r>
            <a:r>
              <a:rPr lang="en-US" altLang="zh-CN" dirty="0" smtClean="0"/>
              <a:t>3×3×2cm</a:t>
            </a:r>
            <a:r>
              <a:rPr lang="zh-CN" altLang="en-US" dirty="0" smtClean="0"/>
              <a:t>大小，侵及食管外膜，肿瘤处侵及右肺下叶支气管，右肺下叶肿块大小约</a:t>
            </a:r>
            <a:r>
              <a:rPr lang="en-US" altLang="zh-CN" dirty="0" smtClean="0"/>
              <a:t>3×3cm</a:t>
            </a:r>
            <a:r>
              <a:rPr lang="zh-CN" altLang="en-US" dirty="0" smtClean="0"/>
              <a:t>，剖视可见脓性液体。</a:t>
            </a:r>
            <a:r>
              <a:rPr lang="en-US" altLang="zh-CN" dirty="0" smtClean="0"/>
              <a:t>4. </a:t>
            </a:r>
            <a:r>
              <a:rPr lang="zh-CN" altLang="en-US" dirty="0" smtClean="0"/>
              <a:t>淋巴结：第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7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16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17</a:t>
            </a:r>
            <a:r>
              <a:rPr lang="zh-CN" altLang="en-US" dirty="0" smtClean="0"/>
              <a:t>组淋巴结清除；</a:t>
            </a:r>
            <a:r>
              <a:rPr lang="en-US" altLang="zh-CN" dirty="0" smtClean="0"/>
              <a:t>5. </a:t>
            </a:r>
            <a:r>
              <a:rPr lang="zh-CN" altLang="en-US" dirty="0" smtClean="0"/>
              <a:t>食管上断端距离肿瘤上缘</a:t>
            </a:r>
            <a:r>
              <a:rPr lang="en-US" altLang="zh-CN" dirty="0" smtClean="0"/>
              <a:t>8cm</a:t>
            </a:r>
            <a:r>
              <a:rPr lang="zh-CN" altLang="en-US" dirty="0" smtClean="0"/>
              <a:t>，下断端距离肿瘤下切缘</a:t>
            </a:r>
            <a:r>
              <a:rPr lang="en-US" altLang="zh-CN" dirty="0" smtClean="0"/>
              <a:t>10cm</a:t>
            </a:r>
            <a:r>
              <a:rPr lang="zh-CN" altLang="en-US" dirty="0" smtClean="0"/>
              <a:t>；</a:t>
            </a:r>
            <a:r>
              <a:rPr lang="en-US" altLang="zh-CN" dirty="0" smtClean="0"/>
              <a:t>6.</a:t>
            </a:r>
            <a:r>
              <a:rPr lang="zh-CN" altLang="en-US" dirty="0" smtClean="0">
                <a:solidFill>
                  <a:srgbClr val="FF0000"/>
                </a:solidFill>
              </a:rPr>
              <a:t>食管肿物及右肺下叶肿块间可见一大小约</a:t>
            </a:r>
            <a:r>
              <a:rPr lang="en-US" altLang="zh-CN" dirty="0" smtClean="0">
                <a:solidFill>
                  <a:srgbClr val="FF0000"/>
                </a:solidFill>
              </a:rPr>
              <a:t>0.2cm</a:t>
            </a:r>
            <a:r>
              <a:rPr lang="zh-CN" altLang="en-US" dirty="0" smtClean="0">
                <a:solidFill>
                  <a:srgbClr val="FF0000"/>
                </a:solidFill>
              </a:rPr>
              <a:t>瘘道</a:t>
            </a:r>
            <a:r>
              <a:rPr lang="zh-CN" altLang="en-US" dirty="0" smtClean="0"/>
              <a:t>。？？？</a:t>
            </a:r>
            <a:endParaRPr lang="zh-CN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525</Words>
  <Application>Microsoft Office PowerPoint</Application>
  <PresentationFormat>全屏显示(4:3)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华文行楷</vt:lpstr>
      <vt:lpstr>宋体</vt:lpstr>
      <vt:lpstr>Calibri</vt:lpstr>
      <vt:lpstr>Wingdings 2</vt:lpstr>
      <vt:lpstr>流畅</vt:lpstr>
      <vt:lpstr>右胸后外侧切口经食管裂孔游离胃食管癌根治右肺下叶切除</vt:lpstr>
      <vt:lpstr>病史汇报</vt:lpstr>
      <vt:lpstr>PowerPoint 演示文稿</vt:lpstr>
      <vt:lpstr>PowerPoint 演示文稿</vt:lpstr>
      <vt:lpstr>复查CT</vt:lpstr>
      <vt:lpstr>肺功能</vt:lpstr>
      <vt:lpstr>支气管镜</vt:lpstr>
      <vt:lpstr>术前讨论</vt:lpstr>
      <vt:lpstr>手术</vt:lpstr>
      <vt:lpstr>术中</vt:lpstr>
      <vt:lpstr>标本</vt:lpstr>
      <vt:lpstr>病理检查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右胸食管切除右肺下叶切除</dc:title>
  <dc:creator/>
  <cp:lastModifiedBy>庆伟 沈</cp:lastModifiedBy>
  <cp:revision>26</cp:revision>
  <dcterms:created xsi:type="dcterms:W3CDTF">2017-11-18T10:40:00Z</dcterms:created>
  <dcterms:modified xsi:type="dcterms:W3CDTF">2018-10-18T14:06:18Z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