
<file path=[Content_Types].xml><?xml version="1.0" encoding="utf-8"?>
<Types xmlns="http://schemas.openxmlformats.org/package/2006/content-types">
  <Default Extension="jpeg" ContentType="image/jpeg"/>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3"/>
    <p:sldId id="258" r:id="rId4"/>
    <p:sldId id="259" r:id="rId5"/>
    <p:sldId id="260" r:id="rId6"/>
    <p:sldId id="262" r:id="rId7"/>
    <p:sldId id="358"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9"/>
    <p:sldId id="284" r:id="rId30"/>
    <p:sldId id="285" r:id="rId31"/>
    <p:sldId id="286" r:id="rId32"/>
    <p:sldId id="287" r:id="rId33"/>
    <p:sldId id="359" r:id="rId34"/>
    <p:sldId id="289" r:id="rId35"/>
    <p:sldId id="290" r:id="rId36"/>
    <p:sldId id="291" r:id="rId37"/>
    <p:sldId id="292" r:id="rId38"/>
    <p:sldId id="293" r:id="rId39"/>
    <p:sldId id="294" r:id="rId40"/>
    <p:sldId id="295" r:id="rId41"/>
    <p:sldId id="296" r:id="rId42"/>
    <p:sldId id="360" r:id="rId43"/>
    <p:sldId id="299" r:id="rId44"/>
    <p:sldId id="300" r:id="rId45"/>
    <p:sldId id="364" r:id="rId46"/>
    <p:sldId id="365" r:id="rId47"/>
    <p:sldId id="366" r:id="rId48"/>
    <p:sldId id="367" r:id="rId49"/>
    <p:sldId id="368" r:id="rId50"/>
    <p:sldId id="370" r:id="rId51"/>
    <p:sldId id="371" r:id="rId52"/>
    <p:sldId id="372" r:id="rId53"/>
    <p:sldId id="373" r:id="rId54"/>
    <p:sldId id="374" r:id="rId55"/>
    <p:sldId id="375" r:id="rId56"/>
    <p:sldId id="376" r:id="rId57"/>
    <p:sldId id="377" r:id="rId58"/>
    <p:sldId id="378" r:id="rId59"/>
    <p:sldId id="379" r:id="rId60"/>
    <p:sldId id="380" r:id="rId61"/>
    <p:sldId id="361"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62"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3" Type="http://schemas.openxmlformats.org/officeDocument/2006/relationships/tableStyles" Target="tableStyles.xml"/><Relationship Id="rId102" Type="http://schemas.openxmlformats.org/officeDocument/2006/relationships/viewProps" Target="viewProps.xml"/><Relationship Id="rId101" Type="http://schemas.openxmlformats.org/officeDocument/2006/relationships/presProps" Target="presProps.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1240771E-E138-4E61-A80D-F3F5F07CC66A}" type="doc">
      <dgm:prSet loTypeId="urn:microsoft.com/office/officeart/2005/8/layout/process1" loCatId="process" qsTypeId="urn:microsoft.com/office/officeart/2005/8/quickstyle/simple2" qsCatId="simple" csTypeId="urn:microsoft.com/office/officeart/2005/8/colors/accent1_1" csCatId="accent1" phldr="1"/>
      <dgm:spPr/>
    </dgm:pt>
    <dgm:pt modelId="{74D98338-4F6D-4BA0-8325-CB05DC28ED96}">
      <dgm:prSet phldrT="[文本]" custT="1"/>
      <dgm:spPr/>
      <dgm:t>
        <a:bodyPr/>
        <a:lstStyle/>
        <a:p>
          <a:r>
            <a:rPr lang="zh-CN" altLang="en-US" sz="2400" b="1" dirty="0" smtClean="0"/>
            <a:t>急性期</a:t>
          </a:r>
          <a:endParaRPr lang="zh-CN" altLang="en-US" sz="2400" b="1" dirty="0"/>
        </a:p>
      </dgm:t>
    </dgm:pt>
    <dgm:pt modelId="{7B4DD4C2-A341-4DAF-A0E7-33090130C265}" cxnId="{4E3B2878-D423-4B9D-92C3-EB7019B04E87}" type="parTrans">
      <dgm:prSet/>
      <dgm:spPr/>
      <dgm:t>
        <a:bodyPr/>
        <a:lstStyle/>
        <a:p>
          <a:endParaRPr lang="zh-CN" altLang="en-US" sz="1400"/>
        </a:p>
      </dgm:t>
    </dgm:pt>
    <dgm:pt modelId="{79746445-5031-4DFF-AAE5-B50B7B89D1B7}" cxnId="{4E3B2878-D423-4B9D-92C3-EB7019B04E87}" type="sibTrans">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zh-CN" altLang="en-US" sz="2000"/>
        </a:p>
      </dgm:t>
    </dgm:pt>
    <dgm:pt modelId="{35AE9516-3F40-4155-8A83-9861D2B374FC}">
      <dgm:prSet phldrT="[文本]" custT="1"/>
      <dgm:spPr/>
      <dgm:t>
        <a:bodyPr/>
        <a:lstStyle/>
        <a:p>
          <a:r>
            <a:rPr lang="zh-CN" altLang="en-US" sz="2400" b="1" dirty="0" smtClean="0"/>
            <a:t>巩固期</a:t>
          </a:r>
          <a:endParaRPr lang="zh-CN" altLang="en-US" sz="2400" b="1" dirty="0"/>
        </a:p>
      </dgm:t>
    </dgm:pt>
    <dgm:pt modelId="{2BA6D825-C6F3-40DC-A935-32024B3CEB75}" cxnId="{C4815448-CEDF-4798-8D1A-8E07FF386D7A}" type="parTrans">
      <dgm:prSet/>
      <dgm:spPr/>
      <dgm:t>
        <a:bodyPr/>
        <a:lstStyle/>
        <a:p>
          <a:endParaRPr lang="zh-CN" altLang="en-US" sz="1400"/>
        </a:p>
      </dgm:t>
    </dgm:pt>
    <dgm:pt modelId="{42EE9E6F-9FCE-4D67-A475-7306C79398A0}" cxnId="{C4815448-CEDF-4798-8D1A-8E07FF386D7A}" type="sibTrans">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zh-CN" altLang="en-US" sz="2000"/>
        </a:p>
      </dgm:t>
    </dgm:pt>
    <dgm:pt modelId="{AF2D2DA0-B802-42C0-AEE4-250E8F11D27A}">
      <dgm:prSet phldrT="[文本]" custT="1"/>
      <dgm:spPr/>
      <dgm:t>
        <a:bodyPr/>
        <a:lstStyle/>
        <a:p>
          <a:r>
            <a:rPr lang="zh-CN" altLang="en-US" sz="2400" b="1" dirty="0" smtClean="0"/>
            <a:t>维持期</a:t>
          </a:r>
          <a:endParaRPr lang="zh-CN" altLang="en-US" sz="2400" b="1" dirty="0"/>
        </a:p>
      </dgm:t>
    </dgm:pt>
    <dgm:pt modelId="{CCDFD887-1081-423A-AC13-A0B07EDF53F9}" cxnId="{BC80233B-DF90-495F-A686-7E4451E6E1EA}" type="parTrans">
      <dgm:prSet/>
      <dgm:spPr/>
      <dgm:t>
        <a:bodyPr/>
        <a:lstStyle/>
        <a:p>
          <a:endParaRPr lang="zh-CN" altLang="en-US" sz="1400"/>
        </a:p>
      </dgm:t>
    </dgm:pt>
    <dgm:pt modelId="{0C0EB3AC-2243-4914-B5EE-F7A7571649D5}" cxnId="{BC80233B-DF90-495F-A686-7E4451E6E1EA}" type="sibTrans">
      <dgm:prSet/>
      <dgm:spPr/>
      <dgm:t>
        <a:bodyPr/>
        <a:lstStyle/>
        <a:p>
          <a:endParaRPr lang="zh-CN" altLang="en-US" sz="1400"/>
        </a:p>
      </dgm:t>
    </dgm:pt>
    <dgm:pt modelId="{1A8AFCA6-3FD0-42ED-86F7-BB60645C2CAF}" type="pres">
      <dgm:prSet presAssocID="{1240771E-E138-4E61-A80D-F3F5F07CC66A}" presName="Name0" presStyleCnt="0">
        <dgm:presLayoutVars>
          <dgm:dir/>
          <dgm:resizeHandles val="exact"/>
        </dgm:presLayoutVars>
      </dgm:prSet>
      <dgm:spPr/>
    </dgm:pt>
    <dgm:pt modelId="{3C03DC16-4E8E-4E77-A610-D41FE91895E8}" type="pres">
      <dgm:prSet presAssocID="{74D98338-4F6D-4BA0-8325-CB05DC28ED96}" presName="node" presStyleLbl="node1" presStyleIdx="0" presStyleCnt="3" custLinFactNeighborX="-152" custLinFactNeighborY="26046">
        <dgm:presLayoutVars>
          <dgm:bulletEnabled val="1"/>
        </dgm:presLayoutVars>
      </dgm:prSet>
      <dgm:spPr/>
      <dgm:t>
        <a:bodyPr/>
        <a:lstStyle/>
        <a:p>
          <a:endParaRPr lang="zh-CN" altLang="en-US"/>
        </a:p>
      </dgm:t>
    </dgm:pt>
    <dgm:pt modelId="{FA548E58-89CD-4471-9EF5-F2B666D6045C}" type="pres">
      <dgm:prSet presAssocID="{79746445-5031-4DFF-AAE5-B50B7B89D1B7}" presName="sibTrans" presStyleLbl="sibTrans2D1" presStyleIdx="0" presStyleCnt="2"/>
      <dgm:spPr/>
      <dgm:t>
        <a:bodyPr/>
        <a:lstStyle/>
        <a:p>
          <a:endParaRPr lang="zh-CN" altLang="en-US"/>
        </a:p>
      </dgm:t>
    </dgm:pt>
    <dgm:pt modelId="{46BC15C9-9459-43FF-8612-17F6FBE26966}" type="pres">
      <dgm:prSet presAssocID="{79746445-5031-4DFF-AAE5-B50B7B89D1B7}" presName="connectorText" presStyleLbl="sibTrans2D1" presStyleIdx="0" presStyleCnt="2"/>
      <dgm:spPr/>
      <dgm:t>
        <a:bodyPr/>
        <a:lstStyle/>
        <a:p>
          <a:endParaRPr lang="zh-CN" altLang="en-US"/>
        </a:p>
      </dgm:t>
    </dgm:pt>
    <dgm:pt modelId="{F2BB0B23-7682-48C7-A98D-E1DE473A1647}" type="pres">
      <dgm:prSet presAssocID="{35AE9516-3F40-4155-8A83-9861D2B374FC}" presName="node" presStyleLbl="node1" presStyleIdx="1" presStyleCnt="3">
        <dgm:presLayoutVars>
          <dgm:bulletEnabled val="1"/>
        </dgm:presLayoutVars>
      </dgm:prSet>
      <dgm:spPr/>
      <dgm:t>
        <a:bodyPr/>
        <a:lstStyle/>
        <a:p>
          <a:endParaRPr lang="zh-CN" altLang="en-US"/>
        </a:p>
      </dgm:t>
    </dgm:pt>
    <dgm:pt modelId="{1CEBD2CA-9835-4594-85C3-D7522C9E17C5}" type="pres">
      <dgm:prSet presAssocID="{42EE9E6F-9FCE-4D67-A475-7306C79398A0}" presName="sibTrans" presStyleLbl="sibTrans2D1" presStyleIdx="1" presStyleCnt="2"/>
      <dgm:spPr/>
      <dgm:t>
        <a:bodyPr/>
        <a:lstStyle/>
        <a:p>
          <a:endParaRPr lang="zh-CN" altLang="en-US"/>
        </a:p>
      </dgm:t>
    </dgm:pt>
    <dgm:pt modelId="{EED565A1-A25B-4D4F-80F8-3CED23AF78F5}" type="pres">
      <dgm:prSet presAssocID="{42EE9E6F-9FCE-4D67-A475-7306C79398A0}" presName="connectorText" presStyleLbl="sibTrans2D1" presStyleIdx="1" presStyleCnt="2"/>
      <dgm:spPr/>
      <dgm:t>
        <a:bodyPr/>
        <a:lstStyle/>
        <a:p>
          <a:endParaRPr lang="zh-CN" altLang="en-US"/>
        </a:p>
      </dgm:t>
    </dgm:pt>
    <dgm:pt modelId="{4E5C260C-0EA8-4028-B557-BCE79A44076D}" type="pres">
      <dgm:prSet presAssocID="{AF2D2DA0-B802-42C0-AEE4-250E8F11D27A}" presName="node" presStyleLbl="node1" presStyleIdx="2" presStyleCnt="3">
        <dgm:presLayoutVars>
          <dgm:bulletEnabled val="1"/>
        </dgm:presLayoutVars>
      </dgm:prSet>
      <dgm:spPr/>
      <dgm:t>
        <a:bodyPr/>
        <a:lstStyle/>
        <a:p>
          <a:endParaRPr lang="zh-CN" altLang="en-US"/>
        </a:p>
      </dgm:t>
    </dgm:pt>
  </dgm:ptLst>
  <dgm:cxnLst>
    <dgm:cxn modelId="{BC80233B-DF90-495F-A686-7E4451E6E1EA}" srcId="{1240771E-E138-4E61-A80D-F3F5F07CC66A}" destId="{AF2D2DA0-B802-42C0-AEE4-250E8F11D27A}" srcOrd="2" destOrd="0" parTransId="{CCDFD887-1081-423A-AC13-A0B07EDF53F9}" sibTransId="{0C0EB3AC-2243-4914-B5EE-F7A7571649D5}"/>
    <dgm:cxn modelId="{DE8A027F-7084-48DE-A678-1701AEE723A8}" type="presOf" srcId="{35AE9516-3F40-4155-8A83-9861D2B374FC}" destId="{F2BB0B23-7682-48C7-A98D-E1DE473A1647}" srcOrd="0" destOrd="0" presId="urn:microsoft.com/office/officeart/2005/8/layout/process1"/>
    <dgm:cxn modelId="{BEC41E62-5C6D-4FAB-8DFC-A975ED22B0B0}" type="presOf" srcId="{42EE9E6F-9FCE-4D67-A475-7306C79398A0}" destId="{EED565A1-A25B-4D4F-80F8-3CED23AF78F5}" srcOrd="1" destOrd="0" presId="urn:microsoft.com/office/officeart/2005/8/layout/process1"/>
    <dgm:cxn modelId="{3006BCD8-2778-4262-975B-7B065E59FA92}" type="presOf" srcId="{AF2D2DA0-B802-42C0-AEE4-250E8F11D27A}" destId="{4E5C260C-0EA8-4028-B557-BCE79A44076D}" srcOrd="0" destOrd="0" presId="urn:microsoft.com/office/officeart/2005/8/layout/process1"/>
    <dgm:cxn modelId="{BC7BF44E-0DE6-45B7-A4C0-8CC73F12376B}" type="presOf" srcId="{42EE9E6F-9FCE-4D67-A475-7306C79398A0}" destId="{1CEBD2CA-9835-4594-85C3-D7522C9E17C5}" srcOrd="0" destOrd="0" presId="urn:microsoft.com/office/officeart/2005/8/layout/process1"/>
    <dgm:cxn modelId="{94A24F06-9DB9-4B98-917A-F1255D62AC8F}" type="presOf" srcId="{74D98338-4F6D-4BA0-8325-CB05DC28ED96}" destId="{3C03DC16-4E8E-4E77-A610-D41FE91895E8}" srcOrd="0" destOrd="0" presId="urn:microsoft.com/office/officeart/2005/8/layout/process1"/>
    <dgm:cxn modelId="{C4815448-CEDF-4798-8D1A-8E07FF386D7A}" srcId="{1240771E-E138-4E61-A80D-F3F5F07CC66A}" destId="{35AE9516-3F40-4155-8A83-9861D2B374FC}" srcOrd="1" destOrd="0" parTransId="{2BA6D825-C6F3-40DC-A935-32024B3CEB75}" sibTransId="{42EE9E6F-9FCE-4D67-A475-7306C79398A0}"/>
    <dgm:cxn modelId="{4224F2F8-60F0-4630-9C1A-63DF8FD14C2F}" type="presOf" srcId="{79746445-5031-4DFF-AAE5-B50B7B89D1B7}" destId="{46BC15C9-9459-43FF-8612-17F6FBE26966}" srcOrd="1" destOrd="0" presId="urn:microsoft.com/office/officeart/2005/8/layout/process1"/>
    <dgm:cxn modelId="{992499DE-5518-4738-AC83-794F6511A08E}" type="presOf" srcId="{1240771E-E138-4E61-A80D-F3F5F07CC66A}" destId="{1A8AFCA6-3FD0-42ED-86F7-BB60645C2CAF}" srcOrd="0" destOrd="0" presId="urn:microsoft.com/office/officeart/2005/8/layout/process1"/>
    <dgm:cxn modelId="{4E3B2878-D423-4B9D-92C3-EB7019B04E87}" srcId="{1240771E-E138-4E61-A80D-F3F5F07CC66A}" destId="{74D98338-4F6D-4BA0-8325-CB05DC28ED96}" srcOrd="0" destOrd="0" parTransId="{7B4DD4C2-A341-4DAF-A0E7-33090130C265}" sibTransId="{79746445-5031-4DFF-AAE5-B50B7B89D1B7}"/>
    <dgm:cxn modelId="{025EE8DB-2B23-4642-AC7A-9CF3B4EED0CA}" type="presOf" srcId="{79746445-5031-4DFF-AAE5-B50B7B89D1B7}" destId="{FA548E58-89CD-4471-9EF5-F2B666D6045C}" srcOrd="0" destOrd="0" presId="urn:microsoft.com/office/officeart/2005/8/layout/process1"/>
    <dgm:cxn modelId="{40DA43E2-0D2A-4C7A-8FE7-B6E467526B4F}" type="presParOf" srcId="{1A8AFCA6-3FD0-42ED-86F7-BB60645C2CAF}" destId="{3C03DC16-4E8E-4E77-A610-D41FE91895E8}" srcOrd="0" destOrd="0" presId="urn:microsoft.com/office/officeart/2005/8/layout/process1"/>
    <dgm:cxn modelId="{6F2A2DEC-C122-43DF-B87B-6EA6B7603111}" type="presParOf" srcId="{1A8AFCA6-3FD0-42ED-86F7-BB60645C2CAF}" destId="{FA548E58-89CD-4471-9EF5-F2B666D6045C}" srcOrd="1" destOrd="0" presId="urn:microsoft.com/office/officeart/2005/8/layout/process1"/>
    <dgm:cxn modelId="{14C65C62-71D4-414F-9E3C-4F1D8B0A6A2D}" type="presParOf" srcId="{FA548E58-89CD-4471-9EF5-F2B666D6045C}" destId="{46BC15C9-9459-43FF-8612-17F6FBE26966}" srcOrd="0" destOrd="0" presId="urn:microsoft.com/office/officeart/2005/8/layout/process1"/>
    <dgm:cxn modelId="{16AFDBFF-1588-4B27-A7E1-A60C5CA0F34F}" type="presParOf" srcId="{1A8AFCA6-3FD0-42ED-86F7-BB60645C2CAF}" destId="{F2BB0B23-7682-48C7-A98D-E1DE473A1647}" srcOrd="2" destOrd="0" presId="urn:microsoft.com/office/officeart/2005/8/layout/process1"/>
    <dgm:cxn modelId="{517D210D-BD87-4030-9D9B-3F65B0F6D21B}" type="presParOf" srcId="{1A8AFCA6-3FD0-42ED-86F7-BB60645C2CAF}" destId="{1CEBD2CA-9835-4594-85C3-D7522C9E17C5}" srcOrd="3" destOrd="0" presId="urn:microsoft.com/office/officeart/2005/8/layout/process1"/>
    <dgm:cxn modelId="{F4F7B3D2-3CE7-4A46-996E-B6DA3E6F90A8}" type="presParOf" srcId="{1CEBD2CA-9835-4594-85C3-D7522C9E17C5}" destId="{EED565A1-A25B-4D4F-80F8-3CED23AF78F5}" srcOrd="0" destOrd="0" presId="urn:microsoft.com/office/officeart/2005/8/layout/process1"/>
    <dgm:cxn modelId="{DC9D003A-0F2B-4527-B556-6982220E4E81}" type="presParOf" srcId="{1A8AFCA6-3FD0-42ED-86F7-BB60645C2CAF}" destId="{4E5C260C-0EA8-4028-B557-BCE79A44076D}" srcOrd="4" destOrd="0" presId="urn:microsoft.com/office/officeart/2005/8/layout/process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E1A2D0-6FF3-4192-8D4C-18DB65033CC4}"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zh-CN" altLang="en-US"/>
        </a:p>
      </dgm:t>
    </dgm:pt>
    <dgm:pt modelId="{B1CFDA18-8E06-4734-B871-75188C25F24F}">
      <dgm:prSet phldrT="[文本]" custT="1"/>
      <dgm:spPr>
        <a:xfrm>
          <a:off x="924" y="0"/>
          <a:ext cx="2402963" cy="3417243"/>
        </a:xfrm>
        <a:solidFill>
          <a:srgbClr val="9BBB59">
            <a:tint val="40000"/>
            <a:hueOff val="0"/>
            <a:satOff val="0"/>
            <a:lumOff val="0"/>
            <a:alphaOff val="0"/>
          </a:srgbClr>
        </a:solidFill>
        <a:ln>
          <a:noFill/>
        </a:ln>
        <a:effectLst/>
      </dgm:spPr>
      <dgm:t>
        <a:bodyPr/>
        <a:lstStyle/>
        <a:p>
          <a:r>
            <a:rPr lang="zh-CN" altLang="en-US" sz="2400" b="1" dirty="0">
              <a:solidFill>
                <a:prstClr val="black"/>
              </a:solidFill>
              <a:latin typeface="Calibri" panose="020F0502020204030204"/>
              <a:ea typeface="宋体" panose="02010600030101010101" pitchFamily="2" charset="-122"/>
              <a:cs typeface="+mn-cs"/>
            </a:rPr>
            <a:t>类帕金森反应</a:t>
          </a:r>
          <a:endParaRPr lang="zh-CN" altLang="en-US" sz="2400" dirty="0">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27FFD08-B6DD-45C3-8EFF-1612EF6FE2B4}" cxnId="{C67F6AD5-0D82-4ED8-8AE3-FCFB8B77F191}" type="parTrans">
      <dgm:prSet/>
      <dgm:spPr/>
      <dgm:t>
        <a:bodyPr/>
        <a:lstStyle/>
        <a:p>
          <a:endParaRPr lang="zh-CN" altLang="en-US"/>
        </a:p>
      </dgm:t>
    </dgm:pt>
    <dgm:pt modelId="{E5856CD3-6740-4F69-938E-76FAD88A293C}" cxnId="{C67F6AD5-0D82-4ED8-8AE3-FCFB8B77F191}" type="sibTrans">
      <dgm:prSet/>
      <dgm:spPr/>
      <dgm:t>
        <a:bodyPr/>
        <a:lstStyle/>
        <a:p>
          <a:endParaRPr lang="zh-CN" altLang="en-US"/>
        </a:p>
      </dgm:t>
    </dgm:pt>
    <dgm:pt modelId="{31D2F16D-F026-47A3-B944-453A9DA65294}">
      <dgm:prSet phldrT="[文本]" custT="1"/>
      <dgm:spPr>
        <a:xfrm>
          <a:off x="241220" y="1026174"/>
          <a:ext cx="1922370" cy="1030345"/>
        </a:xfr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nSpc>
              <a:spcPct val="100000"/>
            </a:lnSpc>
          </a:pPr>
          <a:r>
            <a:rPr lang="zh-CN" altLang="en-US" sz="2000" b="1" dirty="0">
              <a:solidFill>
                <a:schemeClr val="bg1"/>
              </a:solidFill>
              <a:latin typeface="+mn-ea"/>
              <a:ea typeface="+mn-ea"/>
              <a:cs typeface="+mn-cs"/>
            </a:rPr>
            <a:t>静止性震颤、运动迟缓、面具脸</a:t>
          </a:r>
          <a:endParaRPr lang="zh-CN" altLang="en-US" sz="2000" dirty="0">
            <a:solidFill>
              <a:schemeClr val="bg1"/>
            </a:solidFill>
            <a:latin typeface="+mn-ea"/>
            <a:ea typeface="+mn-ea"/>
            <a:cs typeface="+mn-cs"/>
          </a:endParaRPr>
        </a:p>
      </dgm:t>
    </dgm:pt>
    <dgm:pt modelId="{9ABED342-6182-4709-BD1B-786A3D577B2B}" cxnId="{42ED01CD-6A9B-4434-A4B6-318D32C80A7E}" type="parTrans">
      <dgm:prSet/>
      <dgm:spPr/>
      <dgm:t>
        <a:bodyPr/>
        <a:lstStyle/>
        <a:p>
          <a:endParaRPr lang="zh-CN" altLang="en-US"/>
        </a:p>
      </dgm:t>
    </dgm:pt>
    <dgm:pt modelId="{831BBBC7-EF7D-4F39-8540-4455A31417BA}" cxnId="{42ED01CD-6A9B-4434-A4B6-318D32C80A7E}" type="sibTrans">
      <dgm:prSet/>
      <dgm:spPr/>
      <dgm:t>
        <a:bodyPr/>
        <a:lstStyle/>
        <a:p>
          <a:endParaRPr lang="zh-CN" altLang="en-US"/>
        </a:p>
      </dgm:t>
    </dgm:pt>
    <dgm:pt modelId="{EED04668-55A6-4DE1-B163-3788E7BC3945}">
      <dgm:prSet phldrT="[文本]" custT="1"/>
      <dgm:spPr>
        <a:xfrm>
          <a:off x="241220" y="2215034"/>
          <a:ext cx="1922370" cy="1030345"/>
        </a:xfrm>
        <a:solidFill>
          <a:srgbClr val="9BBB59">
            <a:hueOff val="2250053"/>
            <a:satOff val="-3374"/>
            <a:lumOff val="-547"/>
            <a:alphaOff val="0"/>
          </a:srgbClr>
        </a:solidFill>
        <a:ln w="25400" cap="flat" cmpd="sng" algn="ctr">
          <a:solidFill>
            <a:sysClr val="window" lastClr="FFFFFF">
              <a:hueOff val="0"/>
              <a:satOff val="0"/>
              <a:lumOff val="0"/>
              <a:alphaOff val="0"/>
            </a:sysClr>
          </a:solidFill>
          <a:prstDash val="solid"/>
        </a:ln>
        <a:effectLst/>
      </dgm:spPr>
      <dgm:t>
        <a:bodyPr/>
        <a:lstStyle/>
        <a:p>
          <a:pPr>
            <a:lnSpc>
              <a:spcPct val="100000"/>
            </a:lnSpc>
          </a:pPr>
          <a:r>
            <a:rPr lang="zh-CN" altLang="en-US" sz="2000" b="1" dirty="0">
              <a:solidFill>
                <a:schemeClr val="bg1"/>
              </a:solidFill>
              <a:latin typeface="+mn-ea"/>
              <a:ea typeface="+mn-ea"/>
              <a:cs typeface="+mn-cs"/>
            </a:rPr>
            <a:t>震颤可合并苯海索（安坦）治疗</a:t>
          </a:r>
          <a:endParaRPr lang="zh-CN" altLang="en-US" sz="2000" dirty="0">
            <a:solidFill>
              <a:schemeClr val="bg1"/>
            </a:solidFill>
            <a:latin typeface="+mn-ea"/>
            <a:ea typeface="+mn-ea"/>
            <a:cs typeface="+mn-cs"/>
          </a:endParaRPr>
        </a:p>
      </dgm:t>
    </dgm:pt>
    <dgm:pt modelId="{536F79BA-A96D-4EE7-8AA2-F67A168F7AB8}" cxnId="{95B4C60C-138C-445E-B6A4-0A551C922CA8}" type="parTrans">
      <dgm:prSet/>
      <dgm:spPr/>
      <dgm:t>
        <a:bodyPr/>
        <a:lstStyle/>
        <a:p>
          <a:endParaRPr lang="zh-CN" altLang="en-US"/>
        </a:p>
      </dgm:t>
    </dgm:pt>
    <dgm:pt modelId="{7B65E811-40D8-4B2E-AAA2-FFD292131311}" cxnId="{95B4C60C-138C-445E-B6A4-0A551C922CA8}" type="sibTrans">
      <dgm:prSet/>
      <dgm:spPr/>
      <dgm:t>
        <a:bodyPr/>
        <a:lstStyle/>
        <a:p>
          <a:endParaRPr lang="zh-CN" altLang="en-US"/>
        </a:p>
      </dgm:t>
    </dgm:pt>
    <dgm:pt modelId="{2C6ECE3F-0682-4957-9CE9-6A8D7B66A8C5}">
      <dgm:prSet phldrT="[文本]" custT="1"/>
      <dgm:spPr>
        <a:xfrm>
          <a:off x="2584110" y="0"/>
          <a:ext cx="2402963" cy="3417243"/>
        </a:xfrm>
        <a:solidFill>
          <a:srgbClr val="9BBB59">
            <a:tint val="40000"/>
            <a:hueOff val="0"/>
            <a:satOff val="0"/>
            <a:lumOff val="0"/>
            <a:alphaOff val="0"/>
          </a:srgbClr>
        </a:solidFill>
        <a:ln>
          <a:noFill/>
        </a:ln>
        <a:effectLst/>
      </dgm:spPr>
      <dgm:t>
        <a:bodyPr/>
        <a:lstStyle/>
        <a:p>
          <a:r>
            <a:rPr lang="zh-CN" altLang="en-US" sz="2400" b="1" dirty="0">
              <a:solidFill>
                <a:prstClr val="black"/>
              </a:solidFill>
              <a:latin typeface="Calibri" panose="020F0502020204030204"/>
              <a:ea typeface="宋体" panose="02010600030101010101" pitchFamily="2" charset="-122"/>
              <a:cs typeface="+mn-cs"/>
            </a:rPr>
            <a:t>静坐不能</a:t>
          </a:r>
          <a:endParaRPr lang="zh-CN" altLang="en-US" sz="2400" dirty="0">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51C8A627-06FD-41BC-9D1A-1B7B4B1E9E77}" cxnId="{40659108-7145-4FC8-A425-E911F09F32EA}" type="parTrans">
      <dgm:prSet/>
      <dgm:spPr/>
      <dgm:t>
        <a:bodyPr/>
        <a:lstStyle/>
        <a:p>
          <a:endParaRPr lang="zh-CN" altLang="en-US"/>
        </a:p>
      </dgm:t>
    </dgm:pt>
    <dgm:pt modelId="{F48D71AF-668F-4FD5-B6B7-B5FC3C0106F9}" cxnId="{40659108-7145-4FC8-A425-E911F09F32EA}" type="sibTrans">
      <dgm:prSet/>
      <dgm:spPr/>
      <dgm:t>
        <a:bodyPr/>
        <a:lstStyle/>
        <a:p>
          <a:endParaRPr lang="zh-CN" altLang="en-US"/>
        </a:p>
      </dgm:t>
    </dgm:pt>
    <dgm:pt modelId="{E7ADE3F8-C3A9-4FFA-A443-2613ACD48B86}">
      <dgm:prSet phldrT="[文本]" custT="1"/>
      <dgm:spPr>
        <a:xfrm>
          <a:off x="2824406" y="1026174"/>
          <a:ext cx="1922370" cy="1030345"/>
        </a:xfrm>
        <a:solidFill>
          <a:srgbClr val="9BBB59">
            <a:hueOff val="4500106"/>
            <a:satOff val="-6750"/>
            <a:lumOff val="-1096"/>
            <a:alphaOff val="0"/>
          </a:srgbClr>
        </a:solidFill>
        <a:ln w="25400" cap="flat" cmpd="sng" algn="ctr">
          <a:solidFill>
            <a:sysClr val="window" lastClr="FFFFFF">
              <a:hueOff val="0"/>
              <a:satOff val="0"/>
              <a:lumOff val="0"/>
              <a:alphaOff val="0"/>
            </a:sysClr>
          </a:solidFill>
          <a:prstDash val="solid"/>
        </a:ln>
        <a:effectLst/>
      </dgm:spPr>
      <dgm:t>
        <a:bodyPr/>
        <a:lstStyle/>
        <a:p>
          <a:pPr>
            <a:lnSpc>
              <a:spcPct val="100000"/>
            </a:lnSpc>
          </a:pPr>
          <a:r>
            <a:rPr lang="zh-CN" altLang="en-US" sz="2000" b="1" dirty="0">
              <a:solidFill>
                <a:schemeClr val="bg1"/>
              </a:solidFill>
              <a:latin typeface="+mn-ea"/>
              <a:ea typeface="+mn-ea"/>
              <a:cs typeface="+mn-cs"/>
            </a:rPr>
            <a:t>来回走动、不能坐定、无法控制的烦躁不安</a:t>
          </a:r>
          <a:endParaRPr lang="zh-CN" altLang="en-US" sz="2000" dirty="0">
            <a:solidFill>
              <a:schemeClr val="bg1"/>
            </a:solidFill>
            <a:latin typeface="+mn-ea"/>
            <a:ea typeface="+mn-ea"/>
            <a:cs typeface="+mn-cs"/>
          </a:endParaRPr>
        </a:p>
      </dgm:t>
    </dgm:pt>
    <dgm:pt modelId="{96391139-15FC-4E40-8F33-E2697AA6D5E9}" cxnId="{30BB39D1-C67E-42C3-B11F-157068BA57AB}" type="parTrans">
      <dgm:prSet/>
      <dgm:spPr/>
      <dgm:t>
        <a:bodyPr/>
        <a:lstStyle/>
        <a:p>
          <a:endParaRPr lang="zh-CN" altLang="en-US"/>
        </a:p>
      </dgm:t>
    </dgm:pt>
    <dgm:pt modelId="{EBD61B9F-D561-4D55-86C8-A364D0EAA94C}" cxnId="{30BB39D1-C67E-42C3-B11F-157068BA57AB}" type="sibTrans">
      <dgm:prSet/>
      <dgm:spPr/>
      <dgm:t>
        <a:bodyPr/>
        <a:lstStyle/>
        <a:p>
          <a:endParaRPr lang="zh-CN" altLang="en-US"/>
        </a:p>
      </dgm:t>
    </dgm:pt>
    <dgm:pt modelId="{A4159F05-11E9-4B3E-822C-FD0B45620D20}">
      <dgm:prSet phldrT="[文本]" custT="1"/>
      <dgm:spPr>
        <a:xfrm>
          <a:off x="2824406" y="2215034"/>
          <a:ext cx="1922370" cy="1030345"/>
        </a:xfrm>
        <a:solidFill>
          <a:srgbClr val="9BBB59">
            <a:hueOff val="6750158"/>
            <a:satOff val="-10126"/>
            <a:lumOff val="-1645"/>
            <a:alphaOff val="0"/>
          </a:srgbClr>
        </a:solidFill>
        <a:ln w="25400" cap="flat" cmpd="sng" algn="ctr">
          <a:solidFill>
            <a:sysClr val="window" lastClr="FFFFFF">
              <a:hueOff val="0"/>
              <a:satOff val="0"/>
              <a:lumOff val="0"/>
              <a:alphaOff val="0"/>
            </a:sysClr>
          </a:solidFill>
          <a:prstDash val="solid"/>
        </a:ln>
        <a:effectLst/>
      </dgm:spPr>
      <dgm:t>
        <a:bodyPr/>
        <a:lstStyle/>
        <a:p>
          <a:pPr>
            <a:lnSpc>
              <a:spcPct val="100000"/>
            </a:lnSpc>
          </a:pPr>
          <a:r>
            <a:rPr lang="zh-CN" altLang="en-US" sz="2000" b="1" dirty="0">
              <a:solidFill>
                <a:schemeClr val="bg1"/>
              </a:solidFill>
              <a:latin typeface="+mn-ea"/>
              <a:ea typeface="+mn-ea"/>
              <a:cs typeface="+mn-cs"/>
            </a:rPr>
            <a:t>可减药或使用</a:t>
          </a:r>
          <a:r>
            <a:rPr lang="el-GR" altLang="zh-CN" sz="2000" b="1" dirty="0">
              <a:solidFill>
                <a:schemeClr val="bg1"/>
              </a:solidFill>
              <a:latin typeface="+mn-ea"/>
              <a:ea typeface="+mn-ea"/>
              <a:cs typeface="+mn-cs"/>
            </a:rPr>
            <a:t>β</a:t>
          </a:r>
          <a:r>
            <a:rPr lang="zh-CN" altLang="en-US" sz="2000" b="1" dirty="0">
              <a:solidFill>
                <a:schemeClr val="bg1"/>
              </a:solidFill>
              <a:latin typeface="+mn-ea"/>
              <a:ea typeface="+mn-ea"/>
              <a:cs typeface="+mn-cs"/>
            </a:rPr>
            <a:t>受体拮抗剂、安定类治疗</a:t>
          </a:r>
          <a:endParaRPr lang="zh-CN" altLang="en-US" sz="2000" dirty="0">
            <a:solidFill>
              <a:schemeClr val="bg1"/>
            </a:solidFill>
            <a:latin typeface="+mn-ea"/>
            <a:ea typeface="+mn-ea"/>
            <a:cs typeface="+mn-cs"/>
          </a:endParaRPr>
        </a:p>
      </dgm:t>
    </dgm:pt>
    <dgm:pt modelId="{EE4F3594-A286-4A14-BA55-69F3D02E1E5B}" cxnId="{88D3C4EA-BCF6-4776-90A9-01DC3B377EDC}" type="parTrans">
      <dgm:prSet/>
      <dgm:spPr/>
      <dgm:t>
        <a:bodyPr/>
        <a:lstStyle/>
        <a:p>
          <a:endParaRPr lang="zh-CN" altLang="en-US"/>
        </a:p>
      </dgm:t>
    </dgm:pt>
    <dgm:pt modelId="{41B7D6F0-E1E0-4C4D-A4CF-E106E9D65924}" cxnId="{88D3C4EA-BCF6-4776-90A9-01DC3B377EDC}" type="sibTrans">
      <dgm:prSet/>
      <dgm:spPr/>
      <dgm:t>
        <a:bodyPr/>
        <a:lstStyle/>
        <a:p>
          <a:endParaRPr lang="zh-CN" altLang="en-US"/>
        </a:p>
      </dgm:t>
    </dgm:pt>
    <dgm:pt modelId="{8612AFF0-A2FC-434F-B058-D63385287BBE}">
      <dgm:prSet phldrT="[文本]" custT="1"/>
      <dgm:spPr>
        <a:xfrm>
          <a:off x="5167296" y="0"/>
          <a:ext cx="2402963" cy="3417243"/>
        </a:xfrm>
        <a:solidFill>
          <a:srgbClr val="9BBB59">
            <a:tint val="40000"/>
            <a:hueOff val="0"/>
            <a:satOff val="0"/>
            <a:lumOff val="0"/>
            <a:alphaOff val="0"/>
          </a:srgbClr>
        </a:solidFill>
        <a:ln>
          <a:noFill/>
        </a:ln>
        <a:effectLst/>
      </dgm:spPr>
      <dgm:t>
        <a:bodyPr/>
        <a:lstStyle/>
        <a:p>
          <a:r>
            <a:rPr lang="zh-CN" altLang="en-US" sz="2400" b="1" dirty="0">
              <a:solidFill>
                <a:prstClr val="black"/>
              </a:solidFill>
              <a:latin typeface="Calibri" panose="020F0502020204030204"/>
              <a:ea typeface="宋体" panose="02010600030101010101" pitchFamily="2" charset="-122"/>
              <a:cs typeface="+mn-cs"/>
            </a:rPr>
            <a:t>急性肌张力障碍</a:t>
          </a:r>
          <a:endParaRPr lang="zh-CN" altLang="en-US" sz="2400" dirty="0">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07EB0ABF-A615-4C65-80A2-E4E6181E384E}" cxnId="{7E6156D7-807F-4C34-AE33-1AF2C6177A48}" type="parTrans">
      <dgm:prSet/>
      <dgm:spPr/>
      <dgm:t>
        <a:bodyPr/>
        <a:lstStyle/>
        <a:p>
          <a:endParaRPr lang="zh-CN" altLang="en-US"/>
        </a:p>
      </dgm:t>
    </dgm:pt>
    <dgm:pt modelId="{ACC346CB-1909-4B9E-B926-F8B3F9CEBB1A}" cxnId="{7E6156D7-807F-4C34-AE33-1AF2C6177A48}" type="sibTrans">
      <dgm:prSet/>
      <dgm:spPr/>
      <dgm:t>
        <a:bodyPr/>
        <a:lstStyle/>
        <a:p>
          <a:endParaRPr lang="zh-CN" altLang="en-US"/>
        </a:p>
      </dgm:t>
    </dgm:pt>
    <dgm:pt modelId="{BD4A2F4A-C05E-4B20-8EB1-35246B754710}">
      <dgm:prSet phldrT="[文本]" custT="1"/>
      <dgm:spPr>
        <a:xfrm>
          <a:off x="5407592" y="1026174"/>
          <a:ext cx="1922370" cy="1030345"/>
        </a:xfrm>
        <a:solidFill>
          <a:srgbClr val="9BBB59">
            <a:hueOff val="9000211"/>
            <a:satOff val="-13502"/>
            <a:lumOff val="-2194"/>
            <a:alphaOff val="0"/>
          </a:srgbClr>
        </a:solidFill>
        <a:ln w="25400" cap="flat" cmpd="sng" algn="ctr">
          <a:solidFill>
            <a:sysClr val="window" lastClr="FFFFFF">
              <a:hueOff val="0"/>
              <a:satOff val="0"/>
              <a:lumOff val="0"/>
              <a:alphaOff val="0"/>
            </a:sysClr>
          </a:solidFill>
          <a:prstDash val="solid"/>
        </a:ln>
        <a:effectLst/>
      </dgm:spPr>
      <dgm:t>
        <a:bodyPr/>
        <a:lstStyle/>
        <a:p>
          <a:pPr algn="l">
            <a:lnSpc>
              <a:spcPct val="100000"/>
            </a:lnSpc>
          </a:pPr>
          <a:r>
            <a:rPr lang="zh-CN" altLang="en-US" sz="2000" b="1" dirty="0">
              <a:solidFill>
                <a:schemeClr val="bg1"/>
              </a:solidFill>
              <a:latin typeface="+mn-ea"/>
              <a:ea typeface="+mn-ea"/>
              <a:cs typeface="+mn-cs"/>
            </a:rPr>
            <a:t>眼上翻、斜颈、吐舌、张口困难、角弓反张等</a:t>
          </a:r>
          <a:endParaRPr lang="zh-CN" altLang="en-US" sz="2000" dirty="0">
            <a:solidFill>
              <a:schemeClr val="bg1"/>
            </a:solidFill>
            <a:latin typeface="+mn-ea"/>
            <a:ea typeface="+mn-ea"/>
            <a:cs typeface="+mn-cs"/>
          </a:endParaRPr>
        </a:p>
      </dgm:t>
    </dgm:pt>
    <dgm:pt modelId="{2228D323-45B4-4A41-85F2-A1A56F535B7A}" cxnId="{28530AD8-0A31-4775-878D-B35D2E26C370}" type="parTrans">
      <dgm:prSet/>
      <dgm:spPr/>
      <dgm:t>
        <a:bodyPr/>
        <a:lstStyle/>
        <a:p>
          <a:endParaRPr lang="zh-CN" altLang="en-US"/>
        </a:p>
      </dgm:t>
    </dgm:pt>
    <dgm:pt modelId="{B276514E-21FB-4E3A-9E9C-42C05915CDD0}" cxnId="{28530AD8-0A31-4775-878D-B35D2E26C370}" type="sibTrans">
      <dgm:prSet/>
      <dgm:spPr/>
      <dgm:t>
        <a:bodyPr/>
        <a:lstStyle/>
        <a:p>
          <a:endParaRPr lang="zh-CN" altLang="en-US"/>
        </a:p>
      </dgm:t>
    </dgm:pt>
    <dgm:pt modelId="{2F125460-8AD5-4385-9F50-1ABEEBFA2C20}">
      <dgm:prSet phldrT="[文本]" custT="1"/>
      <dgm:spPr>
        <a:xfrm>
          <a:off x="5407592" y="2215034"/>
          <a:ext cx="1922370" cy="1030345"/>
        </a:xfrm>
        <a:solidFill>
          <a:srgbClr val="9BBB59">
            <a:hueOff val="11250264"/>
            <a:satOff val="-16878"/>
            <a:lumOff val="-2743"/>
            <a:alphaOff val="0"/>
          </a:srgbClr>
        </a:solidFill>
        <a:ln w="25400" cap="flat" cmpd="sng" algn="ctr">
          <a:solidFill>
            <a:sysClr val="window" lastClr="FFFFFF">
              <a:hueOff val="0"/>
              <a:satOff val="0"/>
              <a:lumOff val="0"/>
              <a:alphaOff val="0"/>
            </a:sysClr>
          </a:solidFill>
          <a:prstDash val="solid"/>
        </a:ln>
        <a:effectLst/>
      </dgm:spPr>
      <dgm:t>
        <a:bodyPr/>
        <a:lstStyle/>
        <a:p>
          <a:pPr>
            <a:lnSpc>
              <a:spcPct val="100000"/>
            </a:lnSpc>
          </a:pPr>
          <a:r>
            <a:rPr lang="zh-CN" altLang="en-US" sz="2000" b="1" dirty="0">
              <a:solidFill>
                <a:schemeClr val="bg1"/>
              </a:solidFill>
              <a:latin typeface="+mn-ea"/>
              <a:ea typeface="+mn-ea"/>
              <a:cs typeface="+mn-cs"/>
            </a:rPr>
            <a:t>可减药或使用抗胆碱能药物如东莨菪碱治疗</a:t>
          </a:r>
          <a:endParaRPr lang="zh-CN" altLang="en-US" sz="2000" dirty="0">
            <a:solidFill>
              <a:schemeClr val="bg1"/>
            </a:solidFill>
            <a:latin typeface="+mn-ea"/>
            <a:ea typeface="+mn-ea"/>
            <a:cs typeface="+mn-cs"/>
          </a:endParaRPr>
        </a:p>
      </dgm:t>
    </dgm:pt>
    <dgm:pt modelId="{EBD3A23E-2988-4345-A164-24A4AF9F6166}" cxnId="{B81DE47E-E9D1-4925-86C9-D299379F8C69}" type="parTrans">
      <dgm:prSet/>
      <dgm:spPr/>
      <dgm:t>
        <a:bodyPr/>
        <a:lstStyle/>
        <a:p>
          <a:endParaRPr lang="zh-CN" altLang="en-US"/>
        </a:p>
      </dgm:t>
    </dgm:pt>
    <dgm:pt modelId="{48F0DDE0-D4DB-4100-99A5-43E6608691A0}" cxnId="{B81DE47E-E9D1-4925-86C9-D299379F8C69}" type="sibTrans">
      <dgm:prSet/>
      <dgm:spPr/>
      <dgm:t>
        <a:bodyPr/>
        <a:lstStyle/>
        <a:p>
          <a:endParaRPr lang="zh-CN" altLang="en-US"/>
        </a:p>
      </dgm:t>
    </dgm:pt>
    <dgm:pt modelId="{6CAA8444-3E51-4475-90E9-EABA44221F7E}" type="pres">
      <dgm:prSet presAssocID="{EAE1A2D0-6FF3-4192-8D4C-18DB65033CC4}" presName="theList" presStyleCnt="0">
        <dgm:presLayoutVars>
          <dgm:dir/>
          <dgm:animLvl val="lvl"/>
          <dgm:resizeHandles val="exact"/>
        </dgm:presLayoutVars>
      </dgm:prSet>
      <dgm:spPr/>
      <dgm:t>
        <a:bodyPr/>
        <a:lstStyle/>
        <a:p>
          <a:endParaRPr lang="zh-CN" altLang="en-US"/>
        </a:p>
      </dgm:t>
    </dgm:pt>
    <dgm:pt modelId="{E0469369-8208-4212-9BE0-AEC6DDB74D32}" type="pres">
      <dgm:prSet presAssocID="{B1CFDA18-8E06-4734-B871-75188C25F24F}" presName="compNode" presStyleCnt="0"/>
      <dgm:spPr/>
    </dgm:pt>
    <dgm:pt modelId="{AF6F263C-B7EA-4C95-A123-05E83FB2849F}" type="pres">
      <dgm:prSet presAssocID="{B1CFDA18-8E06-4734-B871-75188C25F24F}" presName="aNode" presStyleLbl="bgShp" presStyleIdx="0" presStyleCnt="3" custLinFactNeighborX="-242" custLinFactNeighborY="13334"/>
      <dgm:spPr>
        <a:prstGeom prst="roundRect">
          <a:avLst>
            <a:gd name="adj" fmla="val 10000"/>
          </a:avLst>
        </a:prstGeom>
      </dgm:spPr>
      <dgm:t>
        <a:bodyPr/>
        <a:lstStyle/>
        <a:p>
          <a:endParaRPr lang="zh-CN" altLang="en-US"/>
        </a:p>
      </dgm:t>
    </dgm:pt>
    <dgm:pt modelId="{0E4CB613-B1C3-4A48-831B-8DC569994914}" type="pres">
      <dgm:prSet presAssocID="{B1CFDA18-8E06-4734-B871-75188C25F24F}" presName="textNode" presStyleLbl="bgShp" presStyleIdx="0" presStyleCnt="3"/>
      <dgm:spPr/>
      <dgm:t>
        <a:bodyPr/>
        <a:lstStyle/>
        <a:p>
          <a:endParaRPr lang="zh-CN" altLang="en-US"/>
        </a:p>
      </dgm:t>
    </dgm:pt>
    <dgm:pt modelId="{69E03894-AC17-4710-BA94-6B8D0486B1E2}" type="pres">
      <dgm:prSet presAssocID="{B1CFDA18-8E06-4734-B871-75188C25F24F}" presName="compChildNode" presStyleCnt="0"/>
      <dgm:spPr/>
    </dgm:pt>
    <dgm:pt modelId="{469FCF20-4946-4FEC-B782-ED6F82C7DA8E}" type="pres">
      <dgm:prSet presAssocID="{B1CFDA18-8E06-4734-B871-75188C25F24F}" presName="theInnerList" presStyleCnt="0"/>
      <dgm:spPr/>
    </dgm:pt>
    <dgm:pt modelId="{5A3A9D1A-E6D7-43CF-83D3-B1B11BA5B12A}" type="pres">
      <dgm:prSet presAssocID="{31D2F16D-F026-47A3-B944-453A9DA65294}" presName="childNode" presStyleLbl="node1" presStyleIdx="0" presStyleCnt="6" custLinFactNeighborY="-24585">
        <dgm:presLayoutVars>
          <dgm:bulletEnabled val="1"/>
        </dgm:presLayoutVars>
      </dgm:prSet>
      <dgm:spPr>
        <a:prstGeom prst="roundRect">
          <a:avLst>
            <a:gd name="adj" fmla="val 10000"/>
          </a:avLst>
        </a:prstGeom>
      </dgm:spPr>
      <dgm:t>
        <a:bodyPr/>
        <a:lstStyle/>
        <a:p>
          <a:endParaRPr lang="zh-CN" altLang="en-US"/>
        </a:p>
      </dgm:t>
    </dgm:pt>
    <dgm:pt modelId="{515A4FF8-D37F-467E-B789-88570203A2B6}" type="pres">
      <dgm:prSet presAssocID="{31D2F16D-F026-47A3-B944-453A9DA65294}" presName="aSpace2" presStyleCnt="0"/>
      <dgm:spPr/>
    </dgm:pt>
    <dgm:pt modelId="{B65B0674-270C-4EE7-8F42-4579660D9462}" type="pres">
      <dgm:prSet presAssocID="{EED04668-55A6-4DE1-B163-3788E7BC3945}" presName="childNode" presStyleLbl="node1" presStyleIdx="1" presStyleCnt="6">
        <dgm:presLayoutVars>
          <dgm:bulletEnabled val="1"/>
        </dgm:presLayoutVars>
      </dgm:prSet>
      <dgm:spPr>
        <a:prstGeom prst="roundRect">
          <a:avLst>
            <a:gd name="adj" fmla="val 10000"/>
          </a:avLst>
        </a:prstGeom>
      </dgm:spPr>
      <dgm:t>
        <a:bodyPr/>
        <a:lstStyle/>
        <a:p>
          <a:endParaRPr lang="zh-CN" altLang="en-US"/>
        </a:p>
      </dgm:t>
    </dgm:pt>
    <dgm:pt modelId="{6D1A7A12-9052-4564-961D-F4E60B2BD815}" type="pres">
      <dgm:prSet presAssocID="{B1CFDA18-8E06-4734-B871-75188C25F24F}" presName="aSpace" presStyleCnt="0"/>
      <dgm:spPr/>
    </dgm:pt>
    <dgm:pt modelId="{08AAB934-FB84-4436-836D-17C46FBC857D}" type="pres">
      <dgm:prSet presAssocID="{2C6ECE3F-0682-4957-9CE9-6A8D7B66A8C5}" presName="compNode" presStyleCnt="0"/>
      <dgm:spPr/>
    </dgm:pt>
    <dgm:pt modelId="{50FAE048-DB69-4E79-A69C-620E7BED3F2F}" type="pres">
      <dgm:prSet presAssocID="{2C6ECE3F-0682-4957-9CE9-6A8D7B66A8C5}" presName="aNode" presStyleLbl="bgShp" presStyleIdx="1" presStyleCnt="3"/>
      <dgm:spPr>
        <a:prstGeom prst="roundRect">
          <a:avLst>
            <a:gd name="adj" fmla="val 10000"/>
          </a:avLst>
        </a:prstGeom>
      </dgm:spPr>
      <dgm:t>
        <a:bodyPr/>
        <a:lstStyle/>
        <a:p>
          <a:endParaRPr lang="zh-CN" altLang="en-US"/>
        </a:p>
      </dgm:t>
    </dgm:pt>
    <dgm:pt modelId="{A3007DA0-1FDD-4521-AF00-5DE3B454CD2B}" type="pres">
      <dgm:prSet presAssocID="{2C6ECE3F-0682-4957-9CE9-6A8D7B66A8C5}" presName="textNode" presStyleLbl="bgShp" presStyleIdx="1" presStyleCnt="3"/>
      <dgm:spPr/>
      <dgm:t>
        <a:bodyPr/>
        <a:lstStyle/>
        <a:p>
          <a:endParaRPr lang="zh-CN" altLang="en-US"/>
        </a:p>
      </dgm:t>
    </dgm:pt>
    <dgm:pt modelId="{F6829E7E-EA93-488F-943A-0A08769D1124}" type="pres">
      <dgm:prSet presAssocID="{2C6ECE3F-0682-4957-9CE9-6A8D7B66A8C5}" presName="compChildNode" presStyleCnt="0"/>
      <dgm:spPr/>
    </dgm:pt>
    <dgm:pt modelId="{D8728431-881B-43C9-AE71-DC5832B3F90C}" type="pres">
      <dgm:prSet presAssocID="{2C6ECE3F-0682-4957-9CE9-6A8D7B66A8C5}" presName="theInnerList" presStyleCnt="0"/>
      <dgm:spPr/>
    </dgm:pt>
    <dgm:pt modelId="{138A9ED8-06AF-48AF-BEA1-165E2E203906}" type="pres">
      <dgm:prSet presAssocID="{E7ADE3F8-C3A9-4FFA-A443-2613ACD48B86}" presName="childNode" presStyleLbl="node1" presStyleIdx="2" presStyleCnt="6" custLinFactNeighborY="-24585">
        <dgm:presLayoutVars>
          <dgm:bulletEnabled val="1"/>
        </dgm:presLayoutVars>
      </dgm:prSet>
      <dgm:spPr>
        <a:prstGeom prst="roundRect">
          <a:avLst>
            <a:gd name="adj" fmla="val 10000"/>
          </a:avLst>
        </a:prstGeom>
      </dgm:spPr>
      <dgm:t>
        <a:bodyPr/>
        <a:lstStyle/>
        <a:p>
          <a:endParaRPr lang="zh-CN" altLang="en-US"/>
        </a:p>
      </dgm:t>
    </dgm:pt>
    <dgm:pt modelId="{E4436753-E55D-472B-A91A-2654FA2648B8}" type="pres">
      <dgm:prSet presAssocID="{E7ADE3F8-C3A9-4FFA-A443-2613ACD48B86}" presName="aSpace2" presStyleCnt="0"/>
      <dgm:spPr/>
    </dgm:pt>
    <dgm:pt modelId="{0FDD63D5-0A07-4FEB-9919-7668A859C584}" type="pres">
      <dgm:prSet presAssocID="{A4159F05-11E9-4B3E-822C-FD0B45620D20}" presName="childNode" presStyleLbl="node1" presStyleIdx="3" presStyleCnt="6">
        <dgm:presLayoutVars>
          <dgm:bulletEnabled val="1"/>
        </dgm:presLayoutVars>
      </dgm:prSet>
      <dgm:spPr>
        <a:prstGeom prst="roundRect">
          <a:avLst>
            <a:gd name="adj" fmla="val 10000"/>
          </a:avLst>
        </a:prstGeom>
      </dgm:spPr>
      <dgm:t>
        <a:bodyPr/>
        <a:lstStyle/>
        <a:p>
          <a:endParaRPr lang="zh-CN" altLang="en-US"/>
        </a:p>
      </dgm:t>
    </dgm:pt>
    <dgm:pt modelId="{2641E942-2DA5-4549-AB6C-3B42AD9C5F8E}" type="pres">
      <dgm:prSet presAssocID="{2C6ECE3F-0682-4957-9CE9-6A8D7B66A8C5}" presName="aSpace" presStyleCnt="0"/>
      <dgm:spPr/>
    </dgm:pt>
    <dgm:pt modelId="{3044FDD1-D1C4-4FBB-8605-0685257E00C8}" type="pres">
      <dgm:prSet presAssocID="{8612AFF0-A2FC-434F-B058-D63385287BBE}" presName="compNode" presStyleCnt="0"/>
      <dgm:spPr/>
    </dgm:pt>
    <dgm:pt modelId="{9A90702B-62E9-49D1-85B1-9D231E012D0D}" type="pres">
      <dgm:prSet presAssocID="{8612AFF0-A2FC-434F-B058-D63385287BBE}" presName="aNode" presStyleLbl="bgShp" presStyleIdx="2" presStyleCnt="3"/>
      <dgm:spPr>
        <a:prstGeom prst="roundRect">
          <a:avLst>
            <a:gd name="adj" fmla="val 10000"/>
          </a:avLst>
        </a:prstGeom>
      </dgm:spPr>
      <dgm:t>
        <a:bodyPr/>
        <a:lstStyle/>
        <a:p>
          <a:endParaRPr lang="zh-CN" altLang="en-US"/>
        </a:p>
      </dgm:t>
    </dgm:pt>
    <dgm:pt modelId="{F6164B13-E5DC-4CB1-AF47-0AD44E1810DE}" type="pres">
      <dgm:prSet presAssocID="{8612AFF0-A2FC-434F-B058-D63385287BBE}" presName="textNode" presStyleLbl="bgShp" presStyleIdx="2" presStyleCnt="3"/>
      <dgm:spPr/>
      <dgm:t>
        <a:bodyPr/>
        <a:lstStyle/>
        <a:p>
          <a:endParaRPr lang="zh-CN" altLang="en-US"/>
        </a:p>
      </dgm:t>
    </dgm:pt>
    <dgm:pt modelId="{DB81A88D-DFF1-4FA8-81BE-8B3C1337A27B}" type="pres">
      <dgm:prSet presAssocID="{8612AFF0-A2FC-434F-B058-D63385287BBE}" presName="compChildNode" presStyleCnt="0"/>
      <dgm:spPr/>
    </dgm:pt>
    <dgm:pt modelId="{F2FD1F70-529B-4C5E-8518-83568986F71C}" type="pres">
      <dgm:prSet presAssocID="{8612AFF0-A2FC-434F-B058-D63385287BBE}" presName="theInnerList" presStyleCnt="0"/>
      <dgm:spPr/>
    </dgm:pt>
    <dgm:pt modelId="{60CF7D34-BCFE-4BBC-872A-34D6FC830D86}" type="pres">
      <dgm:prSet presAssocID="{BD4A2F4A-C05E-4B20-8EB1-35246B754710}" presName="childNode" presStyleLbl="node1" presStyleIdx="4" presStyleCnt="6" custLinFactNeighborY="-24585">
        <dgm:presLayoutVars>
          <dgm:bulletEnabled val="1"/>
        </dgm:presLayoutVars>
      </dgm:prSet>
      <dgm:spPr>
        <a:prstGeom prst="roundRect">
          <a:avLst>
            <a:gd name="adj" fmla="val 10000"/>
          </a:avLst>
        </a:prstGeom>
      </dgm:spPr>
      <dgm:t>
        <a:bodyPr/>
        <a:lstStyle/>
        <a:p>
          <a:endParaRPr lang="zh-CN" altLang="en-US"/>
        </a:p>
      </dgm:t>
    </dgm:pt>
    <dgm:pt modelId="{06E07681-B1C7-4683-BC4D-7FAE3E2B4B70}" type="pres">
      <dgm:prSet presAssocID="{BD4A2F4A-C05E-4B20-8EB1-35246B754710}" presName="aSpace2" presStyleCnt="0"/>
      <dgm:spPr/>
    </dgm:pt>
    <dgm:pt modelId="{D90C9BE6-7624-4F28-86BC-D81233F90625}" type="pres">
      <dgm:prSet presAssocID="{2F125460-8AD5-4385-9F50-1ABEEBFA2C20}" presName="childNode" presStyleLbl="node1" presStyleIdx="5" presStyleCnt="6">
        <dgm:presLayoutVars>
          <dgm:bulletEnabled val="1"/>
        </dgm:presLayoutVars>
      </dgm:prSet>
      <dgm:spPr>
        <a:prstGeom prst="roundRect">
          <a:avLst>
            <a:gd name="adj" fmla="val 10000"/>
          </a:avLst>
        </a:prstGeom>
      </dgm:spPr>
      <dgm:t>
        <a:bodyPr/>
        <a:lstStyle/>
        <a:p>
          <a:endParaRPr lang="zh-CN" altLang="en-US"/>
        </a:p>
      </dgm:t>
    </dgm:pt>
  </dgm:ptLst>
  <dgm:cxnLst>
    <dgm:cxn modelId="{70C93309-DD06-4E5C-8874-0EDABBBD6AC9}" type="presOf" srcId="{2F125460-8AD5-4385-9F50-1ABEEBFA2C20}" destId="{D90C9BE6-7624-4F28-86BC-D81233F90625}" srcOrd="0" destOrd="0" presId="urn:microsoft.com/office/officeart/2005/8/layout/lProcess2"/>
    <dgm:cxn modelId="{88D3C4EA-BCF6-4776-90A9-01DC3B377EDC}" srcId="{2C6ECE3F-0682-4957-9CE9-6A8D7B66A8C5}" destId="{A4159F05-11E9-4B3E-822C-FD0B45620D20}" srcOrd="1" destOrd="0" parTransId="{EE4F3594-A286-4A14-BA55-69F3D02E1E5B}" sibTransId="{41B7D6F0-E1E0-4C4D-A4CF-E106E9D65924}"/>
    <dgm:cxn modelId="{FBF02FA9-5385-4C4E-B6FC-0CB3D053627C}" type="presOf" srcId="{B1CFDA18-8E06-4734-B871-75188C25F24F}" destId="{AF6F263C-B7EA-4C95-A123-05E83FB2849F}" srcOrd="0" destOrd="0" presId="urn:microsoft.com/office/officeart/2005/8/layout/lProcess2"/>
    <dgm:cxn modelId="{4B2DCD35-81FD-46E1-A994-7BEF0A4708BC}" type="presOf" srcId="{2C6ECE3F-0682-4957-9CE9-6A8D7B66A8C5}" destId="{A3007DA0-1FDD-4521-AF00-5DE3B454CD2B}" srcOrd="1" destOrd="0" presId="urn:microsoft.com/office/officeart/2005/8/layout/lProcess2"/>
    <dgm:cxn modelId="{7E6156D7-807F-4C34-AE33-1AF2C6177A48}" srcId="{EAE1A2D0-6FF3-4192-8D4C-18DB65033CC4}" destId="{8612AFF0-A2FC-434F-B058-D63385287BBE}" srcOrd="2" destOrd="0" parTransId="{07EB0ABF-A615-4C65-80A2-E4E6181E384E}" sibTransId="{ACC346CB-1909-4B9E-B926-F8B3F9CEBB1A}"/>
    <dgm:cxn modelId="{E5DC671F-D2A4-42F3-98C9-F0CF2D778D29}" type="presOf" srcId="{BD4A2F4A-C05E-4B20-8EB1-35246B754710}" destId="{60CF7D34-BCFE-4BBC-872A-34D6FC830D86}" srcOrd="0" destOrd="0" presId="urn:microsoft.com/office/officeart/2005/8/layout/lProcess2"/>
    <dgm:cxn modelId="{3A0BC786-EB0F-4EC8-8DB8-667BB6F51B5D}" type="presOf" srcId="{B1CFDA18-8E06-4734-B871-75188C25F24F}" destId="{0E4CB613-B1C3-4A48-831B-8DC569994914}" srcOrd="1" destOrd="0" presId="urn:microsoft.com/office/officeart/2005/8/layout/lProcess2"/>
    <dgm:cxn modelId="{B0120886-7CA0-420E-B2B5-7DAAA49D34BD}" type="presOf" srcId="{A4159F05-11E9-4B3E-822C-FD0B45620D20}" destId="{0FDD63D5-0A07-4FEB-9919-7668A859C584}" srcOrd="0" destOrd="0" presId="urn:microsoft.com/office/officeart/2005/8/layout/lProcess2"/>
    <dgm:cxn modelId="{28530AD8-0A31-4775-878D-B35D2E26C370}" srcId="{8612AFF0-A2FC-434F-B058-D63385287BBE}" destId="{BD4A2F4A-C05E-4B20-8EB1-35246B754710}" srcOrd="0" destOrd="0" parTransId="{2228D323-45B4-4A41-85F2-A1A56F535B7A}" sibTransId="{B276514E-21FB-4E3A-9E9C-42C05915CDD0}"/>
    <dgm:cxn modelId="{C67F6AD5-0D82-4ED8-8AE3-FCFB8B77F191}" srcId="{EAE1A2D0-6FF3-4192-8D4C-18DB65033CC4}" destId="{B1CFDA18-8E06-4734-B871-75188C25F24F}" srcOrd="0" destOrd="0" parTransId="{227FFD08-B6DD-45C3-8EFF-1612EF6FE2B4}" sibTransId="{E5856CD3-6740-4F69-938E-76FAD88A293C}"/>
    <dgm:cxn modelId="{A44C02CF-4C3E-45F8-B3EC-BC782B5E0151}" type="presOf" srcId="{8612AFF0-A2FC-434F-B058-D63385287BBE}" destId="{F6164B13-E5DC-4CB1-AF47-0AD44E1810DE}" srcOrd="1" destOrd="0" presId="urn:microsoft.com/office/officeart/2005/8/layout/lProcess2"/>
    <dgm:cxn modelId="{18771280-9118-45BA-A10D-B64C0ADEC94B}" type="presOf" srcId="{31D2F16D-F026-47A3-B944-453A9DA65294}" destId="{5A3A9D1A-E6D7-43CF-83D3-B1B11BA5B12A}" srcOrd="0" destOrd="0" presId="urn:microsoft.com/office/officeart/2005/8/layout/lProcess2"/>
    <dgm:cxn modelId="{002F0D25-2BD9-483D-8E34-4FE531B6FA89}" type="presOf" srcId="{8612AFF0-A2FC-434F-B058-D63385287BBE}" destId="{9A90702B-62E9-49D1-85B1-9D231E012D0D}" srcOrd="0" destOrd="0" presId="urn:microsoft.com/office/officeart/2005/8/layout/lProcess2"/>
    <dgm:cxn modelId="{B81DE47E-E9D1-4925-86C9-D299379F8C69}" srcId="{8612AFF0-A2FC-434F-B058-D63385287BBE}" destId="{2F125460-8AD5-4385-9F50-1ABEEBFA2C20}" srcOrd="1" destOrd="0" parTransId="{EBD3A23E-2988-4345-A164-24A4AF9F6166}" sibTransId="{48F0DDE0-D4DB-4100-99A5-43E6608691A0}"/>
    <dgm:cxn modelId="{95B4C60C-138C-445E-B6A4-0A551C922CA8}" srcId="{B1CFDA18-8E06-4734-B871-75188C25F24F}" destId="{EED04668-55A6-4DE1-B163-3788E7BC3945}" srcOrd="1" destOrd="0" parTransId="{536F79BA-A96D-4EE7-8AA2-F67A168F7AB8}" sibTransId="{7B65E811-40D8-4B2E-AAA2-FFD292131311}"/>
    <dgm:cxn modelId="{42ED01CD-6A9B-4434-A4B6-318D32C80A7E}" srcId="{B1CFDA18-8E06-4734-B871-75188C25F24F}" destId="{31D2F16D-F026-47A3-B944-453A9DA65294}" srcOrd="0" destOrd="0" parTransId="{9ABED342-6182-4709-BD1B-786A3D577B2B}" sibTransId="{831BBBC7-EF7D-4F39-8540-4455A31417BA}"/>
    <dgm:cxn modelId="{D115F0B0-6660-422A-B45A-F11594EF4128}" type="presOf" srcId="{EED04668-55A6-4DE1-B163-3788E7BC3945}" destId="{B65B0674-270C-4EE7-8F42-4579660D9462}" srcOrd="0" destOrd="0" presId="urn:microsoft.com/office/officeart/2005/8/layout/lProcess2"/>
    <dgm:cxn modelId="{40659108-7145-4FC8-A425-E911F09F32EA}" srcId="{EAE1A2D0-6FF3-4192-8D4C-18DB65033CC4}" destId="{2C6ECE3F-0682-4957-9CE9-6A8D7B66A8C5}" srcOrd="1" destOrd="0" parTransId="{51C8A627-06FD-41BC-9D1A-1B7B4B1E9E77}" sibTransId="{F48D71AF-668F-4FD5-B6B7-B5FC3C0106F9}"/>
    <dgm:cxn modelId="{89AC68AA-3306-4403-871B-7C96E7216F97}" type="presOf" srcId="{E7ADE3F8-C3A9-4FFA-A443-2613ACD48B86}" destId="{138A9ED8-06AF-48AF-BEA1-165E2E203906}" srcOrd="0" destOrd="0" presId="urn:microsoft.com/office/officeart/2005/8/layout/lProcess2"/>
    <dgm:cxn modelId="{30BB39D1-C67E-42C3-B11F-157068BA57AB}" srcId="{2C6ECE3F-0682-4957-9CE9-6A8D7B66A8C5}" destId="{E7ADE3F8-C3A9-4FFA-A443-2613ACD48B86}" srcOrd="0" destOrd="0" parTransId="{96391139-15FC-4E40-8F33-E2697AA6D5E9}" sibTransId="{EBD61B9F-D561-4D55-86C8-A364D0EAA94C}"/>
    <dgm:cxn modelId="{12CF38EA-8C44-40F9-BDA1-4972D7DD2456}" type="presOf" srcId="{2C6ECE3F-0682-4957-9CE9-6A8D7B66A8C5}" destId="{50FAE048-DB69-4E79-A69C-620E7BED3F2F}" srcOrd="0" destOrd="0" presId="urn:microsoft.com/office/officeart/2005/8/layout/lProcess2"/>
    <dgm:cxn modelId="{87406F31-0458-4027-A36A-755CB2FEDC0C}" type="presOf" srcId="{EAE1A2D0-6FF3-4192-8D4C-18DB65033CC4}" destId="{6CAA8444-3E51-4475-90E9-EABA44221F7E}" srcOrd="0" destOrd="0" presId="urn:microsoft.com/office/officeart/2005/8/layout/lProcess2"/>
    <dgm:cxn modelId="{53F61F78-2644-4E75-9ADD-9D2A5D840DE4}" type="presParOf" srcId="{6CAA8444-3E51-4475-90E9-EABA44221F7E}" destId="{E0469369-8208-4212-9BE0-AEC6DDB74D32}" srcOrd="0" destOrd="0" presId="urn:microsoft.com/office/officeart/2005/8/layout/lProcess2"/>
    <dgm:cxn modelId="{60635951-A768-46EA-9EFB-A482388EBDF6}" type="presParOf" srcId="{E0469369-8208-4212-9BE0-AEC6DDB74D32}" destId="{AF6F263C-B7EA-4C95-A123-05E83FB2849F}" srcOrd="0" destOrd="0" presId="urn:microsoft.com/office/officeart/2005/8/layout/lProcess2"/>
    <dgm:cxn modelId="{69BFAC1B-74C2-44A9-85A6-E89C783CBC9A}" type="presParOf" srcId="{E0469369-8208-4212-9BE0-AEC6DDB74D32}" destId="{0E4CB613-B1C3-4A48-831B-8DC569994914}" srcOrd="1" destOrd="0" presId="urn:microsoft.com/office/officeart/2005/8/layout/lProcess2"/>
    <dgm:cxn modelId="{D0D35AFB-784E-475D-934D-39B7DEFC0BDD}" type="presParOf" srcId="{E0469369-8208-4212-9BE0-AEC6DDB74D32}" destId="{69E03894-AC17-4710-BA94-6B8D0486B1E2}" srcOrd="2" destOrd="0" presId="urn:microsoft.com/office/officeart/2005/8/layout/lProcess2"/>
    <dgm:cxn modelId="{ED558CC9-04C6-456D-92CE-A082D6852309}" type="presParOf" srcId="{69E03894-AC17-4710-BA94-6B8D0486B1E2}" destId="{469FCF20-4946-4FEC-B782-ED6F82C7DA8E}" srcOrd="0" destOrd="0" presId="urn:microsoft.com/office/officeart/2005/8/layout/lProcess2"/>
    <dgm:cxn modelId="{94CF58F6-8E45-4009-8B38-153A2C75D521}" type="presParOf" srcId="{469FCF20-4946-4FEC-B782-ED6F82C7DA8E}" destId="{5A3A9D1A-E6D7-43CF-83D3-B1B11BA5B12A}" srcOrd="0" destOrd="0" presId="urn:microsoft.com/office/officeart/2005/8/layout/lProcess2"/>
    <dgm:cxn modelId="{21C26AC0-A517-4261-A9AD-1F58FD8BBA5B}" type="presParOf" srcId="{469FCF20-4946-4FEC-B782-ED6F82C7DA8E}" destId="{515A4FF8-D37F-467E-B789-88570203A2B6}" srcOrd="1" destOrd="0" presId="urn:microsoft.com/office/officeart/2005/8/layout/lProcess2"/>
    <dgm:cxn modelId="{D16F7C6B-2450-41E1-9721-8FE58BFCE7FE}" type="presParOf" srcId="{469FCF20-4946-4FEC-B782-ED6F82C7DA8E}" destId="{B65B0674-270C-4EE7-8F42-4579660D9462}" srcOrd="2" destOrd="0" presId="urn:microsoft.com/office/officeart/2005/8/layout/lProcess2"/>
    <dgm:cxn modelId="{B936AA29-7450-45CC-AEEC-EF78BADBD4C9}" type="presParOf" srcId="{6CAA8444-3E51-4475-90E9-EABA44221F7E}" destId="{6D1A7A12-9052-4564-961D-F4E60B2BD815}" srcOrd="1" destOrd="0" presId="urn:microsoft.com/office/officeart/2005/8/layout/lProcess2"/>
    <dgm:cxn modelId="{4A2A3203-1C46-4BC2-AB07-E8FFED83B743}" type="presParOf" srcId="{6CAA8444-3E51-4475-90E9-EABA44221F7E}" destId="{08AAB934-FB84-4436-836D-17C46FBC857D}" srcOrd="2" destOrd="0" presId="urn:microsoft.com/office/officeart/2005/8/layout/lProcess2"/>
    <dgm:cxn modelId="{EBC99C0A-9602-47B3-88AC-CAFFD4A072F4}" type="presParOf" srcId="{08AAB934-FB84-4436-836D-17C46FBC857D}" destId="{50FAE048-DB69-4E79-A69C-620E7BED3F2F}" srcOrd="0" destOrd="0" presId="urn:microsoft.com/office/officeart/2005/8/layout/lProcess2"/>
    <dgm:cxn modelId="{A68DA787-7B97-42CE-9D18-16283ED079B4}" type="presParOf" srcId="{08AAB934-FB84-4436-836D-17C46FBC857D}" destId="{A3007DA0-1FDD-4521-AF00-5DE3B454CD2B}" srcOrd="1" destOrd="0" presId="urn:microsoft.com/office/officeart/2005/8/layout/lProcess2"/>
    <dgm:cxn modelId="{15DB8251-EC57-4809-AD3D-0D52A63EF3D7}" type="presParOf" srcId="{08AAB934-FB84-4436-836D-17C46FBC857D}" destId="{F6829E7E-EA93-488F-943A-0A08769D1124}" srcOrd="2" destOrd="0" presId="urn:microsoft.com/office/officeart/2005/8/layout/lProcess2"/>
    <dgm:cxn modelId="{3B70719F-C01D-4253-B93A-1B03DEED6351}" type="presParOf" srcId="{F6829E7E-EA93-488F-943A-0A08769D1124}" destId="{D8728431-881B-43C9-AE71-DC5832B3F90C}" srcOrd="0" destOrd="0" presId="urn:microsoft.com/office/officeart/2005/8/layout/lProcess2"/>
    <dgm:cxn modelId="{69E80229-CC6D-4421-88E5-A5F8432A5978}" type="presParOf" srcId="{D8728431-881B-43C9-AE71-DC5832B3F90C}" destId="{138A9ED8-06AF-48AF-BEA1-165E2E203906}" srcOrd="0" destOrd="0" presId="urn:microsoft.com/office/officeart/2005/8/layout/lProcess2"/>
    <dgm:cxn modelId="{40609C4A-352E-4454-9B66-AD535A8AACD0}" type="presParOf" srcId="{D8728431-881B-43C9-AE71-DC5832B3F90C}" destId="{E4436753-E55D-472B-A91A-2654FA2648B8}" srcOrd="1" destOrd="0" presId="urn:microsoft.com/office/officeart/2005/8/layout/lProcess2"/>
    <dgm:cxn modelId="{A856B014-AE73-4A72-AC5B-8FAB0176A8BE}" type="presParOf" srcId="{D8728431-881B-43C9-AE71-DC5832B3F90C}" destId="{0FDD63D5-0A07-4FEB-9919-7668A859C584}" srcOrd="2" destOrd="0" presId="urn:microsoft.com/office/officeart/2005/8/layout/lProcess2"/>
    <dgm:cxn modelId="{8C189913-7C60-4728-815A-C266575F2731}" type="presParOf" srcId="{6CAA8444-3E51-4475-90E9-EABA44221F7E}" destId="{2641E942-2DA5-4549-AB6C-3B42AD9C5F8E}" srcOrd="3" destOrd="0" presId="urn:microsoft.com/office/officeart/2005/8/layout/lProcess2"/>
    <dgm:cxn modelId="{710BEA40-97D1-444A-9EE0-1BD2462A8EAF}" type="presParOf" srcId="{6CAA8444-3E51-4475-90E9-EABA44221F7E}" destId="{3044FDD1-D1C4-4FBB-8605-0685257E00C8}" srcOrd="4" destOrd="0" presId="urn:microsoft.com/office/officeart/2005/8/layout/lProcess2"/>
    <dgm:cxn modelId="{4F63EBF0-91C7-4D43-A45E-4C56404E488F}" type="presParOf" srcId="{3044FDD1-D1C4-4FBB-8605-0685257E00C8}" destId="{9A90702B-62E9-49D1-85B1-9D231E012D0D}" srcOrd="0" destOrd="0" presId="urn:microsoft.com/office/officeart/2005/8/layout/lProcess2"/>
    <dgm:cxn modelId="{606EDF06-B77B-4F52-B0D7-03CB6F960709}" type="presParOf" srcId="{3044FDD1-D1C4-4FBB-8605-0685257E00C8}" destId="{F6164B13-E5DC-4CB1-AF47-0AD44E1810DE}" srcOrd="1" destOrd="0" presId="urn:microsoft.com/office/officeart/2005/8/layout/lProcess2"/>
    <dgm:cxn modelId="{08447473-EFE2-4205-B6B7-AE087B5AEEBA}" type="presParOf" srcId="{3044FDD1-D1C4-4FBB-8605-0685257E00C8}" destId="{DB81A88D-DFF1-4FA8-81BE-8B3C1337A27B}" srcOrd="2" destOrd="0" presId="urn:microsoft.com/office/officeart/2005/8/layout/lProcess2"/>
    <dgm:cxn modelId="{C4D9F1DD-A98A-4514-A364-30B7C8456F5F}" type="presParOf" srcId="{DB81A88D-DFF1-4FA8-81BE-8B3C1337A27B}" destId="{F2FD1F70-529B-4C5E-8518-83568986F71C}" srcOrd="0" destOrd="0" presId="urn:microsoft.com/office/officeart/2005/8/layout/lProcess2"/>
    <dgm:cxn modelId="{9EAC17F8-64FF-409D-B2F5-BEA05B3D0AD6}" type="presParOf" srcId="{F2FD1F70-529B-4C5E-8518-83568986F71C}" destId="{60CF7D34-BCFE-4BBC-872A-34D6FC830D86}" srcOrd="0" destOrd="0" presId="urn:microsoft.com/office/officeart/2005/8/layout/lProcess2"/>
    <dgm:cxn modelId="{8B97C854-D3F6-42A6-9699-91A6C811E33A}" type="presParOf" srcId="{F2FD1F70-529B-4C5E-8518-83568986F71C}" destId="{06E07681-B1C7-4683-BC4D-7FAE3E2B4B70}" srcOrd="1" destOrd="0" presId="urn:microsoft.com/office/officeart/2005/8/layout/lProcess2"/>
    <dgm:cxn modelId="{8056B03B-BCD0-4E65-85DA-ADBB77941AC5}" type="presParOf" srcId="{F2FD1F70-529B-4C5E-8518-83568986F71C}" destId="{D90C9BE6-7624-4F28-86BC-D81233F90625}" srcOrd="2"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E1A2D0-6FF3-4192-8D4C-18DB65033CC4}"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zh-CN" altLang="en-US"/>
        </a:p>
      </dgm:t>
    </dgm:pt>
    <dgm:pt modelId="{B1CFDA18-8E06-4734-B871-75188C25F24F}">
      <dgm:prSet phldrT="[文本]" custT="1"/>
      <dgm:spPr>
        <a:xfrm>
          <a:off x="924" y="0"/>
          <a:ext cx="2402963" cy="3417243"/>
        </a:xfrm>
        <a:solidFill>
          <a:srgbClr val="9BBB59">
            <a:tint val="40000"/>
            <a:hueOff val="0"/>
            <a:satOff val="0"/>
            <a:lumOff val="0"/>
            <a:alphaOff val="0"/>
          </a:srgbClr>
        </a:solidFill>
        <a:ln>
          <a:noFill/>
        </a:ln>
        <a:effectLst/>
      </dgm:spPr>
      <dgm:t>
        <a:bodyPr/>
        <a:lstStyle/>
        <a:p>
          <a:pPr>
            <a:lnSpc>
              <a:spcPct val="100000"/>
            </a:lnSpc>
            <a:spcAft>
              <a:spcPts val="0"/>
            </a:spcAft>
          </a:pPr>
          <a:endParaRPr lang="en-US" altLang="zh-CN" sz="2400" b="1" dirty="0"/>
        </a:p>
        <a:p>
          <a:pPr>
            <a:lnSpc>
              <a:spcPct val="100000"/>
            </a:lnSpc>
            <a:spcAft>
              <a:spcPts val="0"/>
            </a:spcAft>
          </a:pPr>
          <a:r>
            <a:rPr lang="zh-CN" altLang="en-US" sz="2400" b="1" dirty="0"/>
            <a:t>外周作用：口干、视物模糊、便秘和尿潴留等</a:t>
          </a:r>
          <a:endParaRPr lang="zh-CN" altLang="en-US" sz="2400" dirty="0">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27FFD08-B6DD-45C3-8EFF-1612EF6FE2B4}" cxnId="{C67F6AD5-0D82-4ED8-8AE3-FCFB8B77F191}" type="parTrans">
      <dgm:prSet/>
      <dgm:spPr/>
      <dgm:t>
        <a:bodyPr/>
        <a:lstStyle/>
        <a:p>
          <a:endParaRPr lang="zh-CN" altLang="en-US"/>
        </a:p>
      </dgm:t>
    </dgm:pt>
    <dgm:pt modelId="{E5856CD3-6740-4F69-938E-76FAD88A293C}" cxnId="{C67F6AD5-0D82-4ED8-8AE3-FCFB8B77F191}" type="sibTrans">
      <dgm:prSet/>
      <dgm:spPr/>
      <dgm:t>
        <a:bodyPr/>
        <a:lstStyle/>
        <a:p>
          <a:endParaRPr lang="zh-CN" altLang="en-US"/>
        </a:p>
      </dgm:t>
    </dgm:pt>
    <dgm:pt modelId="{EED04668-55A6-4DE1-B163-3788E7BC3945}">
      <dgm:prSet phldrT="[文本]" custT="1"/>
      <dgm:spPr>
        <a:xfrm>
          <a:off x="241220" y="2215034"/>
          <a:ext cx="1922370" cy="1030345"/>
        </a:xfrm>
        <a:solidFill>
          <a:srgbClr val="9BBB59">
            <a:hueOff val="2250053"/>
            <a:satOff val="-3374"/>
            <a:lumOff val="-547"/>
            <a:alphaOff val="0"/>
          </a:srgbClr>
        </a:solidFill>
        <a:ln w="25400" cap="flat" cmpd="sng" algn="ctr">
          <a:solidFill>
            <a:sysClr val="window" lastClr="FFFFFF">
              <a:hueOff val="0"/>
              <a:satOff val="0"/>
              <a:lumOff val="0"/>
              <a:alphaOff val="0"/>
            </a:sysClr>
          </a:solidFill>
          <a:prstDash val="solid"/>
        </a:ln>
        <a:effectLst/>
      </dgm:spPr>
      <dgm:t>
        <a:bodyPr/>
        <a:lstStyle/>
        <a:p>
          <a:pPr algn="l"/>
          <a:r>
            <a:rPr lang="zh-CN" altLang="en-US" sz="2000" b="1" dirty="0">
              <a:solidFill>
                <a:schemeClr val="bg1"/>
              </a:solidFill>
            </a:rPr>
            <a:t>对症处理，如服用肠道软化剂、泻药，补充含纤维较多的饮食等</a:t>
          </a:r>
          <a:endParaRPr lang="zh-CN" altLang="en-US" sz="2000" dirty="0">
            <a:solidFill>
              <a:schemeClr val="bg1"/>
            </a:solidFill>
            <a:latin typeface="Calibri" panose="020F0502020204030204"/>
            <a:ea typeface="宋体" panose="02010600030101010101" pitchFamily="2" charset="-122"/>
            <a:cs typeface="+mn-cs"/>
          </a:endParaRPr>
        </a:p>
      </dgm:t>
    </dgm:pt>
    <dgm:pt modelId="{536F79BA-A96D-4EE7-8AA2-F67A168F7AB8}" cxnId="{95B4C60C-138C-445E-B6A4-0A551C922CA8}" type="parTrans">
      <dgm:prSet/>
      <dgm:spPr/>
      <dgm:t>
        <a:bodyPr/>
        <a:lstStyle/>
        <a:p>
          <a:endParaRPr lang="zh-CN" altLang="en-US"/>
        </a:p>
      </dgm:t>
    </dgm:pt>
    <dgm:pt modelId="{7B65E811-40D8-4B2E-AAA2-FFD292131311}" cxnId="{95B4C60C-138C-445E-B6A4-0A551C922CA8}" type="sibTrans">
      <dgm:prSet/>
      <dgm:spPr/>
      <dgm:t>
        <a:bodyPr/>
        <a:lstStyle/>
        <a:p>
          <a:endParaRPr lang="zh-CN" altLang="en-US"/>
        </a:p>
      </dgm:t>
    </dgm:pt>
    <dgm:pt modelId="{2C6ECE3F-0682-4957-9CE9-6A8D7B66A8C5}">
      <dgm:prSet phldrT="[文本]" custT="1"/>
      <dgm:spPr>
        <a:xfrm>
          <a:off x="2584110" y="0"/>
          <a:ext cx="2402963" cy="3417243"/>
        </a:xfrm>
        <a:solidFill>
          <a:srgbClr val="9BBB59">
            <a:tint val="40000"/>
            <a:hueOff val="0"/>
            <a:satOff val="0"/>
            <a:lumOff val="0"/>
            <a:alphaOff val="0"/>
          </a:srgbClr>
        </a:solidFill>
        <a:ln>
          <a:noFill/>
        </a:ln>
        <a:effectLst/>
      </dgm:spPr>
      <dgm:t>
        <a:bodyPr/>
        <a:lstStyle/>
        <a:p>
          <a:endParaRPr lang="en-US" altLang="zh-CN" sz="2400" b="1" dirty="0"/>
        </a:p>
        <a:p>
          <a:r>
            <a:rPr lang="zh-CN" altLang="en-US" sz="2400" b="1" dirty="0"/>
            <a:t>中枢作用：意识障碍、谵妄和认知功能受损等</a:t>
          </a:r>
          <a:endParaRPr lang="zh-CN" altLang="en-US" sz="2400" dirty="0">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51C8A627-06FD-41BC-9D1A-1B7B4B1E9E77}" cxnId="{40659108-7145-4FC8-A425-E911F09F32EA}" type="parTrans">
      <dgm:prSet/>
      <dgm:spPr/>
      <dgm:t>
        <a:bodyPr/>
        <a:lstStyle/>
        <a:p>
          <a:endParaRPr lang="zh-CN" altLang="en-US"/>
        </a:p>
      </dgm:t>
    </dgm:pt>
    <dgm:pt modelId="{F48D71AF-668F-4FD5-B6B7-B5FC3C0106F9}" cxnId="{40659108-7145-4FC8-A425-E911F09F32EA}" type="sibTrans">
      <dgm:prSet/>
      <dgm:spPr/>
      <dgm:t>
        <a:bodyPr/>
        <a:lstStyle/>
        <a:p>
          <a:endParaRPr lang="zh-CN" altLang="en-US"/>
        </a:p>
      </dgm:t>
    </dgm:pt>
    <dgm:pt modelId="{A4159F05-11E9-4B3E-822C-FD0B45620D20}">
      <dgm:prSet phldrT="[文本]" custT="1"/>
      <dgm:spPr>
        <a:xfrm>
          <a:off x="2824406" y="2215034"/>
          <a:ext cx="1922370" cy="1030345"/>
        </a:xfrm>
        <a:solidFill>
          <a:srgbClr val="9BBB59">
            <a:hueOff val="6750158"/>
            <a:satOff val="-10126"/>
            <a:lumOff val="-1645"/>
            <a:alphaOff val="0"/>
          </a:srgbClr>
        </a:solidFill>
        <a:ln w="25400" cap="flat" cmpd="sng" algn="ctr">
          <a:solidFill>
            <a:sysClr val="window" lastClr="FFFFFF">
              <a:hueOff val="0"/>
              <a:satOff val="0"/>
              <a:lumOff val="0"/>
              <a:alphaOff val="0"/>
            </a:sysClr>
          </a:solidFill>
          <a:prstDash val="solid"/>
        </a:ln>
        <a:effectLst/>
      </dgm:spPr>
      <dgm:t>
        <a:bodyPr/>
        <a:lstStyle/>
        <a:p>
          <a:pPr algn="l">
            <a:spcAft>
              <a:spcPts val="0"/>
            </a:spcAft>
          </a:pPr>
          <a:r>
            <a:rPr lang="zh-CN" altLang="en-US" sz="2000" b="1" dirty="0">
              <a:solidFill>
                <a:schemeClr val="bg1"/>
              </a:solidFill>
            </a:rPr>
            <a:t>立即减药或停药</a:t>
          </a:r>
          <a:endParaRPr lang="en-US" altLang="zh-CN" sz="2000" b="1" dirty="0">
            <a:solidFill>
              <a:schemeClr val="bg1"/>
            </a:solidFill>
          </a:endParaRPr>
        </a:p>
        <a:p>
          <a:pPr algn="l">
            <a:spcAft>
              <a:spcPts val="0"/>
            </a:spcAft>
          </a:pPr>
          <a:r>
            <a:rPr lang="zh-CN" altLang="en-US" sz="2000" b="1" dirty="0">
              <a:solidFill>
                <a:schemeClr val="bg1"/>
              </a:solidFill>
            </a:rPr>
            <a:t>多见于老年人、伴脑器质性和躯体疾病患者，避免与抗胆碱能作用强的药物联合使用</a:t>
          </a:r>
          <a:endParaRPr lang="zh-CN" altLang="en-US" sz="2000" dirty="0">
            <a:solidFill>
              <a:schemeClr val="bg1"/>
            </a:solidFill>
            <a:latin typeface="Calibri" panose="020F0502020204030204"/>
            <a:ea typeface="宋体" panose="02010600030101010101" pitchFamily="2" charset="-122"/>
            <a:cs typeface="+mn-cs"/>
          </a:endParaRPr>
        </a:p>
      </dgm:t>
    </dgm:pt>
    <dgm:pt modelId="{EE4F3594-A286-4A14-BA55-69F3D02E1E5B}" cxnId="{88D3C4EA-BCF6-4776-90A9-01DC3B377EDC}" type="parTrans">
      <dgm:prSet/>
      <dgm:spPr/>
      <dgm:t>
        <a:bodyPr/>
        <a:lstStyle/>
        <a:p>
          <a:endParaRPr lang="zh-CN" altLang="en-US"/>
        </a:p>
      </dgm:t>
    </dgm:pt>
    <dgm:pt modelId="{41B7D6F0-E1E0-4C4D-A4CF-E106E9D65924}" cxnId="{88D3C4EA-BCF6-4776-90A9-01DC3B377EDC}" type="sibTrans">
      <dgm:prSet/>
      <dgm:spPr/>
      <dgm:t>
        <a:bodyPr/>
        <a:lstStyle/>
        <a:p>
          <a:endParaRPr lang="zh-CN" altLang="en-US"/>
        </a:p>
      </dgm:t>
    </dgm:pt>
    <dgm:pt modelId="{6CAA8444-3E51-4475-90E9-EABA44221F7E}" type="pres">
      <dgm:prSet presAssocID="{EAE1A2D0-6FF3-4192-8D4C-18DB65033CC4}" presName="theList" presStyleCnt="0">
        <dgm:presLayoutVars>
          <dgm:dir/>
          <dgm:animLvl val="lvl"/>
          <dgm:resizeHandles val="exact"/>
        </dgm:presLayoutVars>
      </dgm:prSet>
      <dgm:spPr/>
      <dgm:t>
        <a:bodyPr/>
        <a:lstStyle/>
        <a:p>
          <a:endParaRPr lang="zh-CN" altLang="en-US"/>
        </a:p>
      </dgm:t>
    </dgm:pt>
    <dgm:pt modelId="{E0469369-8208-4212-9BE0-AEC6DDB74D32}" type="pres">
      <dgm:prSet presAssocID="{B1CFDA18-8E06-4734-B871-75188C25F24F}" presName="compNode" presStyleCnt="0"/>
      <dgm:spPr/>
    </dgm:pt>
    <dgm:pt modelId="{AF6F263C-B7EA-4C95-A123-05E83FB2849F}" type="pres">
      <dgm:prSet presAssocID="{B1CFDA18-8E06-4734-B871-75188C25F24F}" presName="aNode" presStyleLbl="bgShp" presStyleIdx="0" presStyleCnt="2" custLinFactNeighborX="-242" custLinFactNeighborY="13334"/>
      <dgm:spPr>
        <a:prstGeom prst="roundRect">
          <a:avLst>
            <a:gd name="adj" fmla="val 10000"/>
          </a:avLst>
        </a:prstGeom>
      </dgm:spPr>
      <dgm:t>
        <a:bodyPr/>
        <a:lstStyle/>
        <a:p>
          <a:endParaRPr lang="zh-CN" altLang="en-US"/>
        </a:p>
      </dgm:t>
    </dgm:pt>
    <dgm:pt modelId="{0E4CB613-B1C3-4A48-831B-8DC569994914}" type="pres">
      <dgm:prSet presAssocID="{B1CFDA18-8E06-4734-B871-75188C25F24F}" presName="textNode" presStyleLbl="bgShp" presStyleIdx="0" presStyleCnt="2"/>
      <dgm:spPr/>
      <dgm:t>
        <a:bodyPr/>
        <a:lstStyle/>
        <a:p>
          <a:endParaRPr lang="zh-CN" altLang="en-US"/>
        </a:p>
      </dgm:t>
    </dgm:pt>
    <dgm:pt modelId="{69E03894-AC17-4710-BA94-6B8D0486B1E2}" type="pres">
      <dgm:prSet presAssocID="{B1CFDA18-8E06-4734-B871-75188C25F24F}" presName="compChildNode" presStyleCnt="0"/>
      <dgm:spPr/>
    </dgm:pt>
    <dgm:pt modelId="{469FCF20-4946-4FEC-B782-ED6F82C7DA8E}" type="pres">
      <dgm:prSet presAssocID="{B1CFDA18-8E06-4734-B871-75188C25F24F}" presName="theInnerList" presStyleCnt="0"/>
      <dgm:spPr/>
    </dgm:pt>
    <dgm:pt modelId="{B65B0674-270C-4EE7-8F42-4579660D9462}" type="pres">
      <dgm:prSet presAssocID="{EED04668-55A6-4DE1-B163-3788E7BC3945}" presName="childNode" presStyleLbl="node1" presStyleIdx="0" presStyleCnt="2" custScaleX="114576" custScaleY="78534" custLinFactNeighborX="-630" custLinFactNeighborY="3936">
        <dgm:presLayoutVars>
          <dgm:bulletEnabled val="1"/>
        </dgm:presLayoutVars>
      </dgm:prSet>
      <dgm:spPr>
        <a:prstGeom prst="roundRect">
          <a:avLst>
            <a:gd name="adj" fmla="val 10000"/>
          </a:avLst>
        </a:prstGeom>
      </dgm:spPr>
      <dgm:t>
        <a:bodyPr/>
        <a:lstStyle/>
        <a:p>
          <a:endParaRPr lang="zh-CN" altLang="en-US"/>
        </a:p>
      </dgm:t>
    </dgm:pt>
    <dgm:pt modelId="{6D1A7A12-9052-4564-961D-F4E60B2BD815}" type="pres">
      <dgm:prSet presAssocID="{B1CFDA18-8E06-4734-B871-75188C25F24F}" presName="aSpace" presStyleCnt="0"/>
      <dgm:spPr/>
    </dgm:pt>
    <dgm:pt modelId="{08AAB934-FB84-4436-836D-17C46FBC857D}" type="pres">
      <dgm:prSet presAssocID="{2C6ECE3F-0682-4957-9CE9-6A8D7B66A8C5}" presName="compNode" presStyleCnt="0"/>
      <dgm:spPr/>
    </dgm:pt>
    <dgm:pt modelId="{50FAE048-DB69-4E79-A69C-620E7BED3F2F}" type="pres">
      <dgm:prSet presAssocID="{2C6ECE3F-0682-4957-9CE9-6A8D7B66A8C5}" presName="aNode" presStyleLbl="bgShp" presStyleIdx="1" presStyleCnt="2"/>
      <dgm:spPr>
        <a:prstGeom prst="roundRect">
          <a:avLst>
            <a:gd name="adj" fmla="val 10000"/>
          </a:avLst>
        </a:prstGeom>
      </dgm:spPr>
      <dgm:t>
        <a:bodyPr/>
        <a:lstStyle/>
        <a:p>
          <a:endParaRPr lang="zh-CN" altLang="en-US"/>
        </a:p>
      </dgm:t>
    </dgm:pt>
    <dgm:pt modelId="{A3007DA0-1FDD-4521-AF00-5DE3B454CD2B}" type="pres">
      <dgm:prSet presAssocID="{2C6ECE3F-0682-4957-9CE9-6A8D7B66A8C5}" presName="textNode" presStyleLbl="bgShp" presStyleIdx="1" presStyleCnt="2"/>
      <dgm:spPr/>
      <dgm:t>
        <a:bodyPr/>
        <a:lstStyle/>
        <a:p>
          <a:endParaRPr lang="zh-CN" altLang="en-US"/>
        </a:p>
      </dgm:t>
    </dgm:pt>
    <dgm:pt modelId="{F6829E7E-EA93-488F-943A-0A08769D1124}" type="pres">
      <dgm:prSet presAssocID="{2C6ECE3F-0682-4957-9CE9-6A8D7B66A8C5}" presName="compChildNode" presStyleCnt="0"/>
      <dgm:spPr/>
    </dgm:pt>
    <dgm:pt modelId="{D8728431-881B-43C9-AE71-DC5832B3F90C}" type="pres">
      <dgm:prSet presAssocID="{2C6ECE3F-0682-4957-9CE9-6A8D7B66A8C5}" presName="theInnerList" presStyleCnt="0"/>
      <dgm:spPr/>
    </dgm:pt>
    <dgm:pt modelId="{0FDD63D5-0A07-4FEB-9919-7668A859C584}" type="pres">
      <dgm:prSet presAssocID="{A4159F05-11E9-4B3E-822C-FD0B45620D20}" presName="childNode" presStyleLbl="node1" presStyleIdx="1" presStyleCnt="2" custScaleX="108411" custScaleY="77817" custLinFactNeighborX="81" custLinFactNeighborY="3578">
        <dgm:presLayoutVars>
          <dgm:bulletEnabled val="1"/>
        </dgm:presLayoutVars>
      </dgm:prSet>
      <dgm:spPr>
        <a:prstGeom prst="roundRect">
          <a:avLst>
            <a:gd name="adj" fmla="val 10000"/>
          </a:avLst>
        </a:prstGeom>
      </dgm:spPr>
      <dgm:t>
        <a:bodyPr/>
        <a:lstStyle/>
        <a:p>
          <a:endParaRPr lang="zh-CN" altLang="en-US"/>
        </a:p>
      </dgm:t>
    </dgm:pt>
  </dgm:ptLst>
  <dgm:cxnLst>
    <dgm:cxn modelId="{C67F6AD5-0D82-4ED8-8AE3-FCFB8B77F191}" srcId="{EAE1A2D0-6FF3-4192-8D4C-18DB65033CC4}" destId="{B1CFDA18-8E06-4734-B871-75188C25F24F}" srcOrd="0" destOrd="0" parTransId="{227FFD08-B6DD-45C3-8EFF-1612EF6FE2B4}" sibTransId="{E5856CD3-6740-4F69-938E-76FAD88A293C}"/>
    <dgm:cxn modelId="{EFE017F6-459A-42A0-892E-368BDB0E3267}" type="presOf" srcId="{A4159F05-11E9-4B3E-822C-FD0B45620D20}" destId="{0FDD63D5-0A07-4FEB-9919-7668A859C584}" srcOrd="0" destOrd="0" presId="urn:microsoft.com/office/officeart/2005/8/layout/lProcess2"/>
    <dgm:cxn modelId="{95B4C60C-138C-445E-B6A4-0A551C922CA8}" srcId="{B1CFDA18-8E06-4734-B871-75188C25F24F}" destId="{EED04668-55A6-4DE1-B163-3788E7BC3945}" srcOrd="0" destOrd="0" parTransId="{536F79BA-A96D-4EE7-8AA2-F67A168F7AB8}" sibTransId="{7B65E811-40D8-4B2E-AAA2-FFD292131311}"/>
    <dgm:cxn modelId="{546161E3-EC8A-48E5-A70F-AE1393DC6003}" type="presOf" srcId="{2C6ECE3F-0682-4957-9CE9-6A8D7B66A8C5}" destId="{A3007DA0-1FDD-4521-AF00-5DE3B454CD2B}" srcOrd="1" destOrd="0" presId="urn:microsoft.com/office/officeart/2005/8/layout/lProcess2"/>
    <dgm:cxn modelId="{8650CA2E-8B39-438A-88D9-A4DDB795F501}" type="presOf" srcId="{2C6ECE3F-0682-4957-9CE9-6A8D7B66A8C5}" destId="{50FAE048-DB69-4E79-A69C-620E7BED3F2F}" srcOrd="0" destOrd="0" presId="urn:microsoft.com/office/officeart/2005/8/layout/lProcess2"/>
    <dgm:cxn modelId="{A0770992-2862-44C5-BC2E-0C1732046AB6}" type="presOf" srcId="{EAE1A2D0-6FF3-4192-8D4C-18DB65033CC4}" destId="{6CAA8444-3E51-4475-90E9-EABA44221F7E}" srcOrd="0" destOrd="0" presId="urn:microsoft.com/office/officeart/2005/8/layout/lProcess2"/>
    <dgm:cxn modelId="{5578F033-D18F-42D8-AD37-CD46525AE649}" type="presOf" srcId="{EED04668-55A6-4DE1-B163-3788E7BC3945}" destId="{B65B0674-270C-4EE7-8F42-4579660D9462}" srcOrd="0" destOrd="0" presId="urn:microsoft.com/office/officeart/2005/8/layout/lProcess2"/>
    <dgm:cxn modelId="{2E31655B-D0E0-4B0C-9280-EC6FBC6405CF}" type="presOf" srcId="{B1CFDA18-8E06-4734-B871-75188C25F24F}" destId="{0E4CB613-B1C3-4A48-831B-8DC569994914}" srcOrd="1" destOrd="0" presId="urn:microsoft.com/office/officeart/2005/8/layout/lProcess2"/>
    <dgm:cxn modelId="{88D3C4EA-BCF6-4776-90A9-01DC3B377EDC}" srcId="{2C6ECE3F-0682-4957-9CE9-6A8D7B66A8C5}" destId="{A4159F05-11E9-4B3E-822C-FD0B45620D20}" srcOrd="0" destOrd="0" parTransId="{EE4F3594-A286-4A14-BA55-69F3D02E1E5B}" sibTransId="{41B7D6F0-E1E0-4C4D-A4CF-E106E9D65924}"/>
    <dgm:cxn modelId="{40659108-7145-4FC8-A425-E911F09F32EA}" srcId="{EAE1A2D0-6FF3-4192-8D4C-18DB65033CC4}" destId="{2C6ECE3F-0682-4957-9CE9-6A8D7B66A8C5}" srcOrd="1" destOrd="0" parTransId="{51C8A627-06FD-41BC-9D1A-1B7B4B1E9E77}" sibTransId="{F48D71AF-668F-4FD5-B6B7-B5FC3C0106F9}"/>
    <dgm:cxn modelId="{D5AA7866-33D0-4D7C-9984-4259DD4097F8}" type="presOf" srcId="{B1CFDA18-8E06-4734-B871-75188C25F24F}" destId="{AF6F263C-B7EA-4C95-A123-05E83FB2849F}" srcOrd="0" destOrd="0" presId="urn:microsoft.com/office/officeart/2005/8/layout/lProcess2"/>
    <dgm:cxn modelId="{AE884E99-43A1-4B51-8407-DB7DB8809DFF}" type="presParOf" srcId="{6CAA8444-3E51-4475-90E9-EABA44221F7E}" destId="{E0469369-8208-4212-9BE0-AEC6DDB74D32}" srcOrd="0" destOrd="0" presId="urn:microsoft.com/office/officeart/2005/8/layout/lProcess2"/>
    <dgm:cxn modelId="{40FD2CC5-0F24-4DD4-B137-F99EA04DF142}" type="presParOf" srcId="{E0469369-8208-4212-9BE0-AEC6DDB74D32}" destId="{AF6F263C-B7EA-4C95-A123-05E83FB2849F}" srcOrd="0" destOrd="0" presId="urn:microsoft.com/office/officeart/2005/8/layout/lProcess2"/>
    <dgm:cxn modelId="{375A7E8A-3877-4197-8526-7DFB76E83542}" type="presParOf" srcId="{E0469369-8208-4212-9BE0-AEC6DDB74D32}" destId="{0E4CB613-B1C3-4A48-831B-8DC569994914}" srcOrd="1" destOrd="0" presId="urn:microsoft.com/office/officeart/2005/8/layout/lProcess2"/>
    <dgm:cxn modelId="{60C10FAD-30DC-41D2-AFDF-F4298AAF7440}" type="presParOf" srcId="{E0469369-8208-4212-9BE0-AEC6DDB74D32}" destId="{69E03894-AC17-4710-BA94-6B8D0486B1E2}" srcOrd="2" destOrd="0" presId="urn:microsoft.com/office/officeart/2005/8/layout/lProcess2"/>
    <dgm:cxn modelId="{54891563-2466-410C-9579-0F31B7D2B5C4}" type="presParOf" srcId="{69E03894-AC17-4710-BA94-6B8D0486B1E2}" destId="{469FCF20-4946-4FEC-B782-ED6F82C7DA8E}" srcOrd="0" destOrd="0" presId="urn:microsoft.com/office/officeart/2005/8/layout/lProcess2"/>
    <dgm:cxn modelId="{85C01BD9-688A-4419-8CB8-C4D4E800CD94}" type="presParOf" srcId="{469FCF20-4946-4FEC-B782-ED6F82C7DA8E}" destId="{B65B0674-270C-4EE7-8F42-4579660D9462}" srcOrd="0" destOrd="0" presId="urn:microsoft.com/office/officeart/2005/8/layout/lProcess2"/>
    <dgm:cxn modelId="{99802D59-5880-44D4-B63C-78B93CB516F3}" type="presParOf" srcId="{6CAA8444-3E51-4475-90E9-EABA44221F7E}" destId="{6D1A7A12-9052-4564-961D-F4E60B2BD815}" srcOrd="1" destOrd="0" presId="urn:microsoft.com/office/officeart/2005/8/layout/lProcess2"/>
    <dgm:cxn modelId="{C57973E5-934F-4F65-A1E4-60212149AEF3}" type="presParOf" srcId="{6CAA8444-3E51-4475-90E9-EABA44221F7E}" destId="{08AAB934-FB84-4436-836D-17C46FBC857D}" srcOrd="2" destOrd="0" presId="urn:microsoft.com/office/officeart/2005/8/layout/lProcess2"/>
    <dgm:cxn modelId="{F321F827-BE25-4345-BFA6-910C10F13327}" type="presParOf" srcId="{08AAB934-FB84-4436-836D-17C46FBC857D}" destId="{50FAE048-DB69-4E79-A69C-620E7BED3F2F}" srcOrd="0" destOrd="0" presId="urn:microsoft.com/office/officeart/2005/8/layout/lProcess2"/>
    <dgm:cxn modelId="{D925C401-8C47-45D1-BD1D-F1E5B020CF00}" type="presParOf" srcId="{08AAB934-FB84-4436-836D-17C46FBC857D}" destId="{A3007DA0-1FDD-4521-AF00-5DE3B454CD2B}" srcOrd="1" destOrd="0" presId="urn:microsoft.com/office/officeart/2005/8/layout/lProcess2"/>
    <dgm:cxn modelId="{DD0B05A8-8536-45E5-A664-621153879E84}" type="presParOf" srcId="{08AAB934-FB84-4436-836D-17C46FBC857D}" destId="{F6829E7E-EA93-488F-943A-0A08769D1124}" srcOrd="2" destOrd="0" presId="urn:microsoft.com/office/officeart/2005/8/layout/lProcess2"/>
    <dgm:cxn modelId="{D6A673D1-B136-47F0-9BFC-424F5875325B}" type="presParOf" srcId="{F6829E7E-EA93-488F-943A-0A08769D1124}" destId="{D8728431-881B-43C9-AE71-DC5832B3F90C}" srcOrd="0" destOrd="0" presId="urn:microsoft.com/office/officeart/2005/8/layout/lProcess2"/>
    <dgm:cxn modelId="{DF0AA455-2B3D-486D-9C02-8B9190A9BA9A}" type="presParOf" srcId="{D8728431-881B-43C9-AE71-DC5832B3F90C}" destId="{0FDD63D5-0A07-4FEB-9919-7668A859C584}" srcOrd="0"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66B567-7E64-489F-A1C5-7EF418DB4F37}" type="doc">
      <dgm:prSet loTypeId="urn:microsoft.com/office/officeart/2005/8/layout/orgChart1" qsTypeId="urn:microsoft.com/office/officeart/2005/8/quickstyle/simple1" csTypeId="urn:microsoft.com/office/officeart/2005/8/colors/accent1_2"/>
      <dgm:spPr/>
    </dgm:pt>
    <dgm:pt modelId="{0555731B-4757-4A2E-BC90-FC070FBB9B07}">
      <dgm:prSet/>
      <dgm:spPr/>
      <dgm:t>
        <a:bodyPr vert="horz" wrap="square" lIns="59195" tIns="29597" rIns="59195" bIns="29597" anchor="ctr"/>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医学</a:t>
          </a:r>
          <a:endParaRPr lang="zh-CN" altLang="en-US" dirty="0">
            <a:solidFill>
              <a:schemeClr val="tx1"/>
            </a:solidFill>
            <a:latin typeface="Times New Roman" panose="02020603050405020304" pitchFamily="18" charset="0"/>
            <a:ea typeface="宋体" panose="02010600030101010101" pitchFamily="2" charset="-122"/>
          </a:endParaRPr>
        </a:p>
      </dgm:t>
    </dgm:pt>
    <dgm:pt modelId="{A812F85B-6C5F-41C2-BB91-C4CFDCAAA8A0}" cxnId="{73641A5E-7335-41F3-A545-005D85B9E77A}" type="parTrans">
      <dgm:prSet/>
      <dgm:spPr/>
    </dgm:pt>
    <dgm:pt modelId="{72CA181C-F397-46BE-B88F-AEE76B145EC7}" cxnId="{73641A5E-7335-41F3-A545-005D85B9E77A}" type="sibTrans">
      <dgm:prSet/>
      <dgm:spPr/>
    </dgm:pt>
    <dgm:pt modelId="{0F3897E1-F507-4B9B-B1E1-65266A8E9258}">
      <dgm:prSet/>
      <dgm:spPr/>
      <dgm:t>
        <a:bodyPr vert="horz" wrap="square" lIns="59195" tIns="29597" rIns="59195" bIns="29597" anchor="ctr"/>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预防医学</a:t>
          </a:r>
          <a:endParaRPr lang="zh-CN" altLang="en-US" dirty="0">
            <a:solidFill>
              <a:schemeClr val="tx1"/>
            </a:solidFill>
            <a:latin typeface="Times New Roman" panose="02020603050405020304" pitchFamily="18" charset="0"/>
            <a:ea typeface="宋体" panose="02010600030101010101" pitchFamily="2" charset="-122"/>
          </a:endParaRPr>
        </a:p>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（没病防病）</a:t>
          </a:r>
          <a:endParaRPr lang="zh-CN" altLang="en-US" dirty="0">
            <a:solidFill>
              <a:schemeClr val="tx1"/>
            </a:solidFill>
            <a:latin typeface="Times New Roman" panose="02020603050405020304" pitchFamily="18" charset="0"/>
            <a:ea typeface="宋体" panose="02010600030101010101" pitchFamily="2" charset="-122"/>
          </a:endParaRPr>
        </a:p>
      </dgm:t>
    </dgm:pt>
    <dgm:pt modelId="{7F82731A-490A-4AEA-8E64-A6B2DD883AC4}" cxnId="{B75CE656-71F0-476C-B028-409237E11EB9}" type="parTrans">
      <dgm:prSet/>
      <dgm:spPr/>
    </dgm:pt>
    <dgm:pt modelId="{D6AF5A14-82B3-4823-BFCA-F5210ADA6B06}" cxnId="{B75CE656-71F0-476C-B028-409237E11EB9}" type="sibTrans">
      <dgm:prSet/>
      <dgm:spPr/>
    </dgm:pt>
    <dgm:pt modelId="{A1AE1D66-B0D3-4050-BE42-F2A505634AC6}">
      <dgm:prSet/>
      <dgm:spPr/>
      <dgm:t>
        <a:bodyPr vert="horz" wrap="square" lIns="59195" tIns="29597" rIns="59195" bIns="29597" anchor="ctr"/>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临床医学</a:t>
          </a:r>
          <a:endParaRPr lang="zh-CN" altLang="en-US" dirty="0">
            <a:solidFill>
              <a:schemeClr val="tx1"/>
            </a:solidFill>
            <a:latin typeface="Times New Roman" panose="02020603050405020304" pitchFamily="18" charset="0"/>
            <a:ea typeface="宋体" panose="02010600030101010101" pitchFamily="2" charset="-122"/>
          </a:endParaRPr>
        </a:p>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（有病治病）</a:t>
          </a:r>
          <a:endParaRPr lang="zh-CN" altLang="en-US" dirty="0">
            <a:solidFill>
              <a:schemeClr val="tx1"/>
            </a:solidFill>
            <a:latin typeface="Times New Roman" panose="02020603050405020304" pitchFamily="18" charset="0"/>
            <a:ea typeface="宋体" panose="02010600030101010101" pitchFamily="2" charset="-122"/>
          </a:endParaRPr>
        </a:p>
      </dgm:t>
    </dgm:pt>
    <dgm:pt modelId="{CFD23B10-77A2-49AE-BA30-F835661ECA8C}" cxnId="{16E4D037-0151-4D44-A627-0034CF2A1D95}" type="parTrans">
      <dgm:prSet/>
      <dgm:spPr/>
    </dgm:pt>
    <dgm:pt modelId="{2BA5218E-6AED-4B47-A3EA-407088E8FE8B}" cxnId="{16E4D037-0151-4D44-A627-0034CF2A1D95}" type="sibTrans">
      <dgm:prSet/>
      <dgm:spPr/>
    </dgm:pt>
    <dgm:pt modelId="{8F98ED8B-253A-4F4D-855C-F9805D71B1CB}">
      <dgm:prSet/>
      <dgm:spPr/>
      <dgm:t>
        <a:bodyPr vert="horz" wrap="square" lIns="59195" tIns="29597" rIns="59195" bIns="29597" anchor="ctr"/>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康复医学</a:t>
          </a:r>
          <a:endParaRPr lang="zh-CN" altLang="en-US" dirty="0">
            <a:solidFill>
              <a:schemeClr val="tx1"/>
            </a:solidFill>
            <a:latin typeface="Times New Roman" panose="02020603050405020304" pitchFamily="18" charset="0"/>
            <a:ea typeface="宋体" panose="02010600030101010101" pitchFamily="2" charset="-122"/>
          </a:endParaRPr>
        </a:p>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（恢复功能）</a:t>
          </a:r>
          <a:endParaRPr lang="zh-CN" altLang="en-US" dirty="0">
            <a:solidFill>
              <a:schemeClr val="tx1"/>
            </a:solidFill>
            <a:latin typeface="Times New Roman" panose="02020603050405020304" pitchFamily="18" charset="0"/>
            <a:ea typeface="宋体" panose="02010600030101010101" pitchFamily="2" charset="-122"/>
          </a:endParaRPr>
        </a:p>
      </dgm:t>
    </dgm:pt>
    <dgm:pt modelId="{D57440D4-F529-4FED-BDB3-3C2531F71917}" cxnId="{2E011A1B-F544-447E-94BF-6AD2D6765E2C}" type="parTrans">
      <dgm:prSet/>
      <dgm:spPr/>
    </dgm:pt>
    <dgm:pt modelId="{6CF96CCB-B545-47CB-AEB4-0B2CC09E90A4}" cxnId="{2E011A1B-F544-447E-94BF-6AD2D6765E2C}" type="sibTrans">
      <dgm:prSet/>
      <dgm:spPr/>
    </dgm:pt>
    <dgm:pt modelId="{35552AC3-5800-4680-B6F1-174A751DB2BC}">
      <dgm:prSet/>
      <dgm:spPr/>
      <dgm:t>
        <a:bodyPr vert="horz" wrap="square" anchor="ctr"/>
        <a:p>
          <a:pPr>
            <a:buClr>
              <a:schemeClr val="bg1"/>
            </a:buClr>
          </a:pPr>
          <a:r>
            <a:rPr lang="zh-CN" altLang="en-US" dirty="0">
              <a:solidFill>
                <a:schemeClr val="tx1"/>
              </a:solidFill>
              <a:latin typeface="Times New Roman" panose="02020603050405020304" pitchFamily="18" charset="0"/>
              <a:ea typeface="宋体" panose="02010600030101010101" pitchFamily="2" charset="-122"/>
            </a:rPr>
            <a:t>精神康复</a:t>
          </a:r>
          <a:endParaRPr lang="zh-CN" altLang="en-US" dirty="0">
            <a:solidFill>
              <a:schemeClr val="tx1"/>
            </a:solidFill>
            <a:latin typeface="Times New Roman" panose="02020603050405020304" pitchFamily="18" charset="0"/>
            <a:ea typeface="宋体" panose="02010600030101010101" pitchFamily="2" charset="-122"/>
          </a:endParaRPr>
        </a:p>
      </dgm:t>
    </dgm:pt>
    <dgm:pt modelId="{7AD3042F-F1C2-4DBB-8456-B64C4F2FE61D}" cxnId="{B3C84E4D-450D-494B-8A2B-F5B20DE2085E}" type="parTrans">
      <dgm:prSet/>
      <dgm:spPr/>
    </dgm:pt>
    <dgm:pt modelId="{E7659561-4D87-4567-B5C0-3BA4498FC443}" cxnId="{B3C84E4D-450D-494B-8A2B-F5B20DE2085E}" type="sibTrans">
      <dgm:prSet/>
      <dgm:spPr/>
    </dgm:pt>
    <dgm:pt modelId="{34D943BA-7C29-4580-9622-EBF9A8F65418}" type="pres">
      <dgm:prSet presAssocID="{E766B567-7E64-489F-A1C5-7EF418DB4F37}" presName="hierChild1">
        <dgm:presLayoutVars>
          <dgm:orgChart val="1"/>
          <dgm:chPref val="1"/>
          <dgm:dir/>
          <dgm:animOne val="branch"/>
          <dgm:animLvl val="lvl"/>
          <dgm:resizeHandles/>
        </dgm:presLayoutVars>
      </dgm:prSet>
      <dgm:spPr/>
    </dgm:pt>
    <dgm:pt modelId="{C0959922-4E47-4AFA-908F-53366C564718}" type="pres">
      <dgm:prSet presAssocID="{0555731B-4757-4A2E-BC90-FC070FBB9B07}" presName="hierRoot1">
        <dgm:presLayoutVars>
          <dgm:hierBranch/>
        </dgm:presLayoutVars>
      </dgm:prSet>
      <dgm:spPr/>
    </dgm:pt>
    <dgm:pt modelId="{73A298F5-5B6D-4685-9AA1-BC05654393A5}" type="pres">
      <dgm:prSet presAssocID="{0555731B-4757-4A2E-BC90-FC070FBB9B07}" presName="rootComposite1"/>
      <dgm:spPr/>
    </dgm:pt>
    <dgm:pt modelId="{3FB39883-A43B-425E-A2F4-F09C49B67938}" type="pres">
      <dgm:prSet presAssocID="{0555731B-4757-4A2E-BC90-FC070FBB9B07}" presName="hierChild2"/>
      <dgm:spPr/>
    </dgm:pt>
    <dgm:pt modelId="{9E06FB28-2785-4954-B27F-C8C266F3E8FE}" type="pres">
      <dgm:prSet presAssocID="{0555731B-4757-4A2E-BC90-FC070FBB9B07}" presName="hierChild3"/>
      <dgm:spPr/>
    </dgm:pt>
    <dgm:pt modelId="{DCFF89DF-19DD-4FB6-A52A-D8483CE225CF}" type="pres">
      <dgm:prSet presAssocID="{0555731B-4757-4A2E-BC90-FC070FBB9B07}" presName="rootText1" presStyleLbl="node0" presStyleIdx="0" presStyleCnt="1">
        <dgm:presLayoutVars>
          <dgm:chPref val="3"/>
        </dgm:presLayoutVars>
      </dgm:prSet>
      <dgm:spPr/>
    </dgm:pt>
    <dgm:pt modelId="{B7798391-F3FC-43BA-A4C9-4DFA70383979}" type="pres">
      <dgm:prSet presAssocID="{0555731B-4757-4A2E-BC90-FC070FBB9B07}" presName="rootConnector1" presStyleLbl="node1"/>
      <dgm:spPr/>
    </dgm:pt>
    <dgm:pt modelId="{4E57AAE3-09A2-4613-B769-64A955B005EE}" type="pres">
      <dgm:prSet presAssocID="{7F82731A-490A-4AEA-8E64-A6B2DD883AC4}" presName="Name35" presStyleLbl="parChTrans1D2" presStyleIdx="0" presStyleCnt="3"/>
      <dgm:spPr/>
    </dgm:pt>
    <dgm:pt modelId="{91725FCD-1C20-457E-AEE6-E35C5E511533}" type="pres">
      <dgm:prSet presAssocID="{0F3897E1-F507-4B9B-B1E1-65266A8E9258}" presName="hierRoot2">
        <dgm:presLayoutVars>
          <dgm:hierBranch/>
        </dgm:presLayoutVars>
      </dgm:prSet>
      <dgm:spPr/>
    </dgm:pt>
    <dgm:pt modelId="{1AC71531-1539-42CA-946F-03D7C09C58B1}" type="pres">
      <dgm:prSet presAssocID="{0F3897E1-F507-4B9B-B1E1-65266A8E9258}" presName="rootComposite"/>
      <dgm:spPr/>
    </dgm:pt>
    <dgm:pt modelId="{94531D87-AA97-42FE-B63E-036336251D63}" type="pres">
      <dgm:prSet presAssocID="{0F3897E1-F507-4B9B-B1E1-65266A8E9258}" presName="hierChild4"/>
      <dgm:spPr/>
    </dgm:pt>
    <dgm:pt modelId="{E9F29E4E-B94B-4FAB-A230-9BB66761B8F0}" type="pres">
      <dgm:prSet presAssocID="{0F3897E1-F507-4B9B-B1E1-65266A8E9258}" presName="hierChild5"/>
      <dgm:spPr/>
    </dgm:pt>
    <dgm:pt modelId="{1E1D9451-39BB-4D26-900D-36581995DD6D}" type="pres">
      <dgm:prSet presAssocID="{0F3897E1-F507-4B9B-B1E1-65266A8E9258}" presName="rootText" presStyleLbl="node2" presStyleIdx="0" presStyleCnt="3">
        <dgm:presLayoutVars>
          <dgm:chPref val="3"/>
        </dgm:presLayoutVars>
      </dgm:prSet>
      <dgm:spPr/>
    </dgm:pt>
    <dgm:pt modelId="{42F1F0A3-1669-408A-8901-A364E2B30BE3}" type="pres">
      <dgm:prSet presAssocID="{0F3897E1-F507-4B9B-B1E1-65266A8E9258}" presName="rootConnector" presStyleLbl="node2" presStyleIdx="0" presStyleCnt="3"/>
      <dgm:spPr/>
    </dgm:pt>
    <dgm:pt modelId="{BFBCE7DF-91A8-4EC0-9683-C7ECB1CF9D99}" type="pres">
      <dgm:prSet presAssocID="{CFD23B10-77A2-49AE-BA30-F835661ECA8C}" presName="Name35" presStyleLbl="parChTrans1D2" presStyleIdx="1" presStyleCnt="3"/>
      <dgm:spPr/>
    </dgm:pt>
    <dgm:pt modelId="{19A57CEF-5F40-4F6B-913E-E1DBE94E0D1F}" type="pres">
      <dgm:prSet presAssocID="{A1AE1D66-B0D3-4050-BE42-F2A505634AC6}" presName="hierRoot2">
        <dgm:presLayoutVars>
          <dgm:hierBranch/>
        </dgm:presLayoutVars>
      </dgm:prSet>
      <dgm:spPr/>
    </dgm:pt>
    <dgm:pt modelId="{CE283610-DFC8-474C-BDCD-E10A54ECDD7C}" type="pres">
      <dgm:prSet presAssocID="{A1AE1D66-B0D3-4050-BE42-F2A505634AC6}" presName="rootComposite"/>
      <dgm:spPr/>
    </dgm:pt>
    <dgm:pt modelId="{F9703CA0-E16F-43E5-BF18-EABE673ABA8A}" type="pres">
      <dgm:prSet presAssocID="{A1AE1D66-B0D3-4050-BE42-F2A505634AC6}" presName="hierChild4"/>
      <dgm:spPr/>
    </dgm:pt>
    <dgm:pt modelId="{25214966-527D-4CFD-834F-ABE6B18B118A}" type="pres">
      <dgm:prSet presAssocID="{A1AE1D66-B0D3-4050-BE42-F2A505634AC6}" presName="hierChild5"/>
      <dgm:spPr/>
    </dgm:pt>
    <dgm:pt modelId="{74F440CF-910D-445C-9A56-3DD19EE22BD8}" type="pres">
      <dgm:prSet presAssocID="{A1AE1D66-B0D3-4050-BE42-F2A505634AC6}" presName="rootText" presStyleLbl="node2" presStyleIdx="1" presStyleCnt="3">
        <dgm:presLayoutVars>
          <dgm:chPref val="3"/>
        </dgm:presLayoutVars>
      </dgm:prSet>
      <dgm:spPr/>
    </dgm:pt>
    <dgm:pt modelId="{D6BC8F0F-E991-4DFF-B898-9A1B88A6C9DF}" type="pres">
      <dgm:prSet presAssocID="{A1AE1D66-B0D3-4050-BE42-F2A505634AC6}" presName="rootConnector" presStyleLbl="node2" presStyleIdx="1" presStyleCnt="3"/>
      <dgm:spPr/>
    </dgm:pt>
    <dgm:pt modelId="{139E575B-3682-43CA-98FC-65923E45D1AD}" type="pres">
      <dgm:prSet presAssocID="{D57440D4-F529-4FED-BDB3-3C2531F71917}" presName="Name35" presStyleLbl="parChTrans1D2" presStyleIdx="2" presStyleCnt="3"/>
      <dgm:spPr/>
    </dgm:pt>
    <dgm:pt modelId="{455240BE-54EE-4A83-8233-159C6FA70159}" type="pres">
      <dgm:prSet presAssocID="{8F98ED8B-253A-4F4D-855C-F9805D71B1CB}" presName="hierRoot2">
        <dgm:presLayoutVars>
          <dgm:hierBranch/>
        </dgm:presLayoutVars>
      </dgm:prSet>
      <dgm:spPr/>
    </dgm:pt>
    <dgm:pt modelId="{FA0D9E1C-85F5-4D33-8225-C769A66B82DE}" type="pres">
      <dgm:prSet presAssocID="{8F98ED8B-253A-4F4D-855C-F9805D71B1CB}" presName="rootComposite"/>
      <dgm:spPr/>
    </dgm:pt>
    <dgm:pt modelId="{CC7A8341-713E-4872-B3AF-3CC994319FEB}" type="pres">
      <dgm:prSet presAssocID="{8F98ED8B-253A-4F4D-855C-F9805D71B1CB}" presName="hierChild4"/>
      <dgm:spPr/>
    </dgm:pt>
    <dgm:pt modelId="{7AE3A3D5-9639-481A-9035-1BDB2042AAF6}" type="pres">
      <dgm:prSet presAssocID="{8F98ED8B-253A-4F4D-855C-F9805D71B1CB}" presName="hierChild5"/>
      <dgm:spPr/>
    </dgm:pt>
    <dgm:pt modelId="{4ABB12FE-0E86-4ABD-BE8F-F4A5708959E1}" type="pres">
      <dgm:prSet presAssocID="{8F98ED8B-253A-4F4D-855C-F9805D71B1CB}" presName="rootText" presStyleLbl="node2" presStyleIdx="2" presStyleCnt="3">
        <dgm:presLayoutVars>
          <dgm:chPref val="3"/>
        </dgm:presLayoutVars>
      </dgm:prSet>
      <dgm:spPr/>
    </dgm:pt>
    <dgm:pt modelId="{B7040451-CD81-42B0-9179-C8BD667969D4}" type="pres">
      <dgm:prSet presAssocID="{8F98ED8B-253A-4F4D-855C-F9805D71B1CB}" presName="rootConnector" presStyleLbl="node2" presStyleIdx="2" presStyleCnt="3"/>
      <dgm:spPr/>
    </dgm:pt>
    <dgm:pt modelId="{C62BB3EF-D7FF-45CC-8786-C50FB9253431}" type="pres">
      <dgm:prSet presAssocID="{7AD3042F-F1C2-4DBB-8456-B64C4F2FE61D}" presName="Name35" presStyleLbl="parChTrans1D3" presStyleIdx="0" presStyleCnt="1"/>
      <dgm:spPr/>
    </dgm:pt>
    <dgm:pt modelId="{31EF16AC-6D7C-4A29-9BCE-8C3191F931D8}" type="pres">
      <dgm:prSet presAssocID="{35552AC3-5800-4680-B6F1-174A751DB2BC}" presName="hierRoot2">
        <dgm:presLayoutVars>
          <dgm:hierBranch val="r"/>
        </dgm:presLayoutVars>
      </dgm:prSet>
      <dgm:spPr/>
    </dgm:pt>
    <dgm:pt modelId="{511191A1-14B4-46D5-BC44-08C86A4D1ED2}" type="pres">
      <dgm:prSet presAssocID="{35552AC3-5800-4680-B6F1-174A751DB2BC}" presName="rootComposite"/>
      <dgm:spPr/>
    </dgm:pt>
    <dgm:pt modelId="{B4996938-DFAC-445F-9A9B-1B6C5961EEEF}" type="pres">
      <dgm:prSet presAssocID="{35552AC3-5800-4680-B6F1-174A751DB2BC}" presName="hierChild4"/>
      <dgm:spPr/>
    </dgm:pt>
    <dgm:pt modelId="{A519B933-0208-4AE8-AE14-E6030BBA725B}" type="pres">
      <dgm:prSet presAssocID="{35552AC3-5800-4680-B6F1-174A751DB2BC}" presName="hierChild5"/>
      <dgm:spPr/>
    </dgm:pt>
    <dgm:pt modelId="{5D17840D-72C6-4642-85B3-D9209F24B2B9}" type="pres">
      <dgm:prSet presAssocID="{35552AC3-5800-4680-B6F1-174A751DB2BC}" presName="rootText" presStyleLbl="node3" presStyleIdx="0" presStyleCnt="1">
        <dgm:presLayoutVars>
          <dgm:chPref val="3"/>
        </dgm:presLayoutVars>
      </dgm:prSet>
      <dgm:spPr/>
    </dgm:pt>
    <dgm:pt modelId="{CD783690-2962-4A4C-A183-0955CDDA43DE}" type="pres">
      <dgm:prSet presAssocID="{35552AC3-5800-4680-B6F1-174A751DB2BC}" presName="rootConnector" presStyleLbl="node3" presStyleIdx="0" presStyleCnt="1"/>
      <dgm:spPr/>
    </dgm:pt>
  </dgm:ptLst>
  <dgm:cxnLst>
    <dgm:cxn modelId="{73641A5E-7335-41F3-A545-005D85B9E77A}" srcId="{E766B567-7E64-489F-A1C5-7EF418DB4F37}" destId="{0555731B-4757-4A2E-BC90-FC070FBB9B07}" srcOrd="0" destOrd="0" parTransId="{A812F85B-6C5F-41C2-BB91-C4CFDCAAA8A0}" sibTransId="{72CA181C-F397-46BE-B88F-AEE76B145EC7}"/>
    <dgm:cxn modelId="{B75CE656-71F0-476C-B028-409237E11EB9}" srcId="{0555731B-4757-4A2E-BC90-FC070FBB9B07}" destId="{0F3897E1-F507-4B9B-B1E1-65266A8E9258}" srcOrd="0" destOrd="0" parTransId="{7F82731A-490A-4AEA-8E64-A6B2DD883AC4}" sibTransId="{D6AF5A14-82B3-4823-BFCA-F5210ADA6B06}"/>
    <dgm:cxn modelId="{16E4D037-0151-4D44-A627-0034CF2A1D95}" srcId="{0555731B-4757-4A2E-BC90-FC070FBB9B07}" destId="{A1AE1D66-B0D3-4050-BE42-F2A505634AC6}" srcOrd="1" destOrd="0" parTransId="{CFD23B10-77A2-49AE-BA30-F835661ECA8C}" sibTransId="{2BA5218E-6AED-4B47-A3EA-407088E8FE8B}"/>
    <dgm:cxn modelId="{2E011A1B-F544-447E-94BF-6AD2D6765E2C}" srcId="{0555731B-4757-4A2E-BC90-FC070FBB9B07}" destId="{8F98ED8B-253A-4F4D-855C-F9805D71B1CB}" srcOrd="2" destOrd="0" parTransId="{D57440D4-F529-4FED-BDB3-3C2531F71917}" sibTransId="{6CF96CCB-B545-47CB-AEB4-0B2CC09E90A4}"/>
    <dgm:cxn modelId="{B3C84E4D-450D-494B-8A2B-F5B20DE2085E}" srcId="{8F98ED8B-253A-4F4D-855C-F9805D71B1CB}" destId="{35552AC3-5800-4680-B6F1-174A751DB2BC}" srcOrd="0" destOrd="0" parTransId="{7AD3042F-F1C2-4DBB-8456-B64C4F2FE61D}" sibTransId="{E7659561-4D87-4567-B5C0-3BA4498FC443}"/>
    <dgm:cxn modelId="{D467BD08-5885-4FFE-B7EB-9C2537D47C9F}" type="presOf" srcId="{E766B567-7E64-489F-A1C5-7EF418DB4F37}" destId="{34D943BA-7C29-4580-9622-EBF9A8F65418}" srcOrd="0" destOrd="0"/>
    <dgm:cxn modelId="{E7C54018-018C-4BDA-922F-CBE87951E162}" type="presParOf" srcId="{34D943BA-7C29-4580-9622-EBF9A8F65418}" destId="{C0959922-4E47-4AFA-908F-53366C564718}" srcOrd="0" destOrd="0"/>
    <dgm:cxn modelId="{7B9F56AA-6AAC-4CD1-9A76-E37EB3F6F2AC}" type="presParOf" srcId="{C0959922-4E47-4AFA-908F-53366C564718}" destId="{73A298F5-5B6D-4685-9AA1-BC05654393A5}" srcOrd="0" destOrd="0"/>
    <dgm:cxn modelId="{1B791C20-BA19-4591-9827-45FC05C07320}" type="presParOf" srcId="{C0959922-4E47-4AFA-908F-53366C564718}" destId="{3FB39883-A43B-425E-A2F4-F09C49B67938}" srcOrd="1" destOrd="0"/>
    <dgm:cxn modelId="{7B0611F7-6470-4B12-B6CA-6C29D6E733D5}" type="presParOf" srcId="{C0959922-4E47-4AFA-908F-53366C564718}" destId="{9E06FB28-2785-4954-B27F-C8C266F3E8FE}" srcOrd="2" destOrd="0"/>
    <dgm:cxn modelId="{AF4512D0-600A-4554-BDD7-E120C0DAC23C}" type="presParOf" srcId="{73A298F5-5B6D-4685-9AA1-BC05654393A5}" destId="{DCFF89DF-19DD-4FB6-A52A-D8483CE225CF}" srcOrd="0" destOrd="0"/>
    <dgm:cxn modelId="{0A0A768A-8B63-4393-B4E0-F57E0BC0BDFF}" type="presOf" srcId="{0555731B-4757-4A2E-BC90-FC070FBB9B07}" destId="{DCFF89DF-19DD-4FB6-A52A-D8483CE225CF}" srcOrd="0" destOrd="0"/>
    <dgm:cxn modelId="{7C8ABCAE-D6FA-4E3B-8F92-9FD4AD0EF38F}" type="presParOf" srcId="{73A298F5-5B6D-4685-9AA1-BC05654393A5}" destId="{B7798391-F3FC-43BA-A4C9-4DFA70383979}" srcOrd="1" destOrd="0"/>
    <dgm:cxn modelId="{0789DA12-3BE6-4DAE-A3AF-8BECF7E8F717}" type="presOf" srcId="{0555731B-4757-4A2E-BC90-FC070FBB9B07}" destId="{B7798391-F3FC-43BA-A4C9-4DFA70383979}" srcOrd="0" destOrd="0"/>
    <dgm:cxn modelId="{94B688F4-21E3-459D-9198-217460F6803C}" type="presParOf" srcId="{3FB39883-A43B-425E-A2F4-F09C49B67938}" destId="{4E57AAE3-09A2-4613-B769-64A955B005EE}" srcOrd="0" destOrd="0"/>
    <dgm:cxn modelId="{EB881735-C5F7-4ADA-8D33-8B1F31E22FC5}" type="presOf" srcId="{7F82731A-490A-4AEA-8E64-A6B2DD883AC4}" destId="{4E57AAE3-09A2-4613-B769-64A955B005EE}" srcOrd="0" destOrd="0"/>
    <dgm:cxn modelId="{A02748AB-D259-4EB1-8BDA-CC5BEBC174BE}" type="presParOf" srcId="{3FB39883-A43B-425E-A2F4-F09C49B67938}" destId="{91725FCD-1C20-457E-AEE6-E35C5E511533}" srcOrd="1" destOrd="0"/>
    <dgm:cxn modelId="{91668C26-2A95-4A26-8AE9-F6405E087939}" type="presParOf" srcId="{91725FCD-1C20-457E-AEE6-E35C5E511533}" destId="{1AC71531-1539-42CA-946F-03D7C09C58B1}" srcOrd="0" destOrd="0"/>
    <dgm:cxn modelId="{6F8B63B6-DB34-4E70-A66D-3D08A91DA777}" type="presParOf" srcId="{91725FCD-1C20-457E-AEE6-E35C5E511533}" destId="{94531D87-AA97-42FE-B63E-036336251D63}" srcOrd="1" destOrd="0"/>
    <dgm:cxn modelId="{E3F69BEC-6855-4C8D-B5E5-F8BB23FD4015}" type="presParOf" srcId="{91725FCD-1C20-457E-AEE6-E35C5E511533}" destId="{E9F29E4E-B94B-4FAB-A230-9BB66761B8F0}" srcOrd="2" destOrd="0"/>
    <dgm:cxn modelId="{816E35FC-9986-4F02-9687-B4F5E646A4C3}" type="presParOf" srcId="{1AC71531-1539-42CA-946F-03D7C09C58B1}" destId="{1E1D9451-39BB-4D26-900D-36581995DD6D}" srcOrd="0" destOrd="0"/>
    <dgm:cxn modelId="{AE729E71-113A-4EB7-87DB-5FE6816495ED}" type="presOf" srcId="{0F3897E1-F507-4B9B-B1E1-65266A8E9258}" destId="{1E1D9451-39BB-4D26-900D-36581995DD6D}" srcOrd="0" destOrd="0"/>
    <dgm:cxn modelId="{35C2B80C-E567-4209-8608-01B723E10BF3}" type="presParOf" srcId="{1AC71531-1539-42CA-946F-03D7C09C58B1}" destId="{42F1F0A3-1669-408A-8901-A364E2B30BE3}" srcOrd="1" destOrd="0"/>
    <dgm:cxn modelId="{F8AF3E55-20F4-4E15-BE30-4177C4B33D5B}" type="presOf" srcId="{0F3897E1-F507-4B9B-B1E1-65266A8E9258}" destId="{42F1F0A3-1669-408A-8901-A364E2B30BE3}" srcOrd="0" destOrd="0"/>
    <dgm:cxn modelId="{A3A47B3E-07D4-44D4-BF45-19D1FCF35585}" type="presParOf" srcId="{3FB39883-A43B-425E-A2F4-F09C49B67938}" destId="{BFBCE7DF-91A8-4EC0-9683-C7ECB1CF9D99}" srcOrd="2" destOrd="0"/>
    <dgm:cxn modelId="{20871781-6F1B-4072-8162-96655DDE46EE}" type="presOf" srcId="{CFD23B10-77A2-49AE-BA30-F835661ECA8C}" destId="{BFBCE7DF-91A8-4EC0-9683-C7ECB1CF9D99}" srcOrd="0" destOrd="0"/>
    <dgm:cxn modelId="{49A65C2F-DFFB-4E77-832D-C9A224B74715}" type="presParOf" srcId="{3FB39883-A43B-425E-A2F4-F09C49B67938}" destId="{19A57CEF-5F40-4F6B-913E-E1DBE94E0D1F}" srcOrd="3" destOrd="0"/>
    <dgm:cxn modelId="{6CA1A398-5412-4885-ADE9-13DBCEF4202F}" type="presParOf" srcId="{19A57CEF-5F40-4F6B-913E-E1DBE94E0D1F}" destId="{CE283610-DFC8-474C-BDCD-E10A54ECDD7C}" srcOrd="0" destOrd="0"/>
    <dgm:cxn modelId="{4699F690-9E7D-4F99-9D87-7E4E2D044490}" type="presParOf" srcId="{19A57CEF-5F40-4F6B-913E-E1DBE94E0D1F}" destId="{F9703CA0-E16F-43E5-BF18-EABE673ABA8A}" srcOrd="1" destOrd="0"/>
    <dgm:cxn modelId="{60BC335B-DEAE-47A3-B7CB-BF4C5E0E8E8F}" type="presParOf" srcId="{19A57CEF-5F40-4F6B-913E-E1DBE94E0D1F}" destId="{25214966-527D-4CFD-834F-ABE6B18B118A}" srcOrd="2" destOrd="0"/>
    <dgm:cxn modelId="{A1D733D9-F78E-4CA0-8E8D-3D6E83F7268D}" type="presParOf" srcId="{CE283610-DFC8-474C-BDCD-E10A54ECDD7C}" destId="{74F440CF-910D-445C-9A56-3DD19EE22BD8}" srcOrd="0" destOrd="0"/>
    <dgm:cxn modelId="{61878BCB-6D3A-4E86-A988-CDDAF2197891}" type="presOf" srcId="{A1AE1D66-B0D3-4050-BE42-F2A505634AC6}" destId="{74F440CF-910D-445C-9A56-3DD19EE22BD8}" srcOrd="0" destOrd="0"/>
    <dgm:cxn modelId="{2079314F-0811-4012-8A42-A221E5A64F43}" type="presParOf" srcId="{CE283610-DFC8-474C-BDCD-E10A54ECDD7C}" destId="{D6BC8F0F-E991-4DFF-B898-9A1B88A6C9DF}" srcOrd="1" destOrd="0"/>
    <dgm:cxn modelId="{F8C4FA74-DBBA-437C-A475-51A5E250CA84}" type="presOf" srcId="{A1AE1D66-B0D3-4050-BE42-F2A505634AC6}" destId="{D6BC8F0F-E991-4DFF-B898-9A1B88A6C9DF}" srcOrd="0" destOrd="0"/>
    <dgm:cxn modelId="{E6EC4C83-289B-4CD3-8F96-88A671A69F43}" type="presParOf" srcId="{3FB39883-A43B-425E-A2F4-F09C49B67938}" destId="{139E575B-3682-43CA-98FC-65923E45D1AD}" srcOrd="4" destOrd="0"/>
    <dgm:cxn modelId="{F0588AD2-1067-4D08-84B9-9432E0BAB251}" type="presOf" srcId="{D57440D4-F529-4FED-BDB3-3C2531F71917}" destId="{139E575B-3682-43CA-98FC-65923E45D1AD}" srcOrd="0" destOrd="0"/>
    <dgm:cxn modelId="{A6C66DF4-ABB7-42FD-BA54-34A375D445DB}" type="presParOf" srcId="{3FB39883-A43B-425E-A2F4-F09C49B67938}" destId="{455240BE-54EE-4A83-8233-159C6FA70159}" srcOrd="5" destOrd="0"/>
    <dgm:cxn modelId="{508CF324-1636-4F41-AC92-BEAC9DC9DF2B}" type="presParOf" srcId="{455240BE-54EE-4A83-8233-159C6FA70159}" destId="{FA0D9E1C-85F5-4D33-8225-C769A66B82DE}" srcOrd="0" destOrd="0"/>
    <dgm:cxn modelId="{70DD3019-7A34-4651-9DE6-E5A8F9EE6D71}" type="presParOf" srcId="{455240BE-54EE-4A83-8233-159C6FA70159}" destId="{CC7A8341-713E-4872-B3AF-3CC994319FEB}" srcOrd="1" destOrd="0"/>
    <dgm:cxn modelId="{008BBC2A-358F-4AF0-ABBC-3CFD8CEF6126}" type="presParOf" srcId="{455240BE-54EE-4A83-8233-159C6FA70159}" destId="{7AE3A3D5-9639-481A-9035-1BDB2042AAF6}" srcOrd="2" destOrd="0"/>
    <dgm:cxn modelId="{3E15B7CC-BB7C-4883-8467-373835097084}" type="presParOf" srcId="{FA0D9E1C-85F5-4D33-8225-C769A66B82DE}" destId="{4ABB12FE-0E86-4ABD-BE8F-F4A5708959E1}" srcOrd="0" destOrd="0"/>
    <dgm:cxn modelId="{633B4ED1-5176-473C-AB36-EA7DCB96096D}" type="presOf" srcId="{8F98ED8B-253A-4F4D-855C-F9805D71B1CB}" destId="{4ABB12FE-0E86-4ABD-BE8F-F4A5708959E1}" srcOrd="0" destOrd="0"/>
    <dgm:cxn modelId="{8C8EC38F-FB72-4D28-B8FE-E472FF31F770}" type="presParOf" srcId="{FA0D9E1C-85F5-4D33-8225-C769A66B82DE}" destId="{B7040451-CD81-42B0-9179-C8BD667969D4}" srcOrd="1" destOrd="0"/>
    <dgm:cxn modelId="{392BF101-409E-45DF-82C3-10EE07724700}" type="presOf" srcId="{8F98ED8B-253A-4F4D-855C-F9805D71B1CB}" destId="{B7040451-CD81-42B0-9179-C8BD667969D4}" srcOrd="0" destOrd="0"/>
    <dgm:cxn modelId="{50D2DB46-E010-446D-828E-058E76544F30}" type="presParOf" srcId="{CC7A8341-713E-4872-B3AF-3CC994319FEB}" destId="{C62BB3EF-D7FF-45CC-8786-C50FB9253431}" srcOrd="0" destOrd="0"/>
    <dgm:cxn modelId="{446C42B5-99ED-4DAE-BA65-D868AF4AF746}" type="presOf" srcId="{7AD3042F-F1C2-4DBB-8456-B64C4F2FE61D}" destId="{C62BB3EF-D7FF-45CC-8786-C50FB9253431}" srcOrd="0" destOrd="0"/>
    <dgm:cxn modelId="{8F4FDDF2-F42F-4120-9425-D4765F9CA0CC}" type="presParOf" srcId="{CC7A8341-713E-4872-B3AF-3CC994319FEB}" destId="{31EF16AC-6D7C-4A29-9BCE-8C3191F931D8}" srcOrd="1" destOrd="0"/>
    <dgm:cxn modelId="{177B843F-2012-4FFC-93B7-D8315B5F3755}" type="presParOf" srcId="{31EF16AC-6D7C-4A29-9BCE-8C3191F931D8}" destId="{511191A1-14B4-46D5-BC44-08C86A4D1ED2}" srcOrd="0" destOrd="0"/>
    <dgm:cxn modelId="{9A9781DF-AAB3-438D-91F8-4CDBD3F03BD2}" type="presParOf" srcId="{31EF16AC-6D7C-4A29-9BCE-8C3191F931D8}" destId="{B4996938-DFAC-445F-9A9B-1B6C5961EEEF}" srcOrd="1" destOrd="0"/>
    <dgm:cxn modelId="{7E57EE09-E5E7-43D9-B283-01EB0D221551}" type="presParOf" srcId="{31EF16AC-6D7C-4A29-9BCE-8C3191F931D8}" destId="{A519B933-0208-4AE8-AE14-E6030BBA725B}" srcOrd="2" destOrd="0"/>
    <dgm:cxn modelId="{9CDE358A-784D-42A3-AE59-035FE196F478}" type="presParOf" srcId="{511191A1-14B4-46D5-BC44-08C86A4D1ED2}" destId="{5D17840D-72C6-4642-85B3-D9209F24B2B9}" srcOrd="0" destOrd="0"/>
    <dgm:cxn modelId="{340FCB5E-05F8-431A-A67B-492C91575FF8}" type="presOf" srcId="{35552AC3-5800-4680-B6F1-174A751DB2BC}" destId="{5D17840D-72C6-4642-85B3-D9209F24B2B9}" srcOrd="0" destOrd="0"/>
    <dgm:cxn modelId="{D111DE32-1879-4CEC-801C-10C45A835758}" type="presParOf" srcId="{511191A1-14B4-46D5-BC44-08C86A4D1ED2}" destId="{CD783690-2962-4A4C-A183-0955CDDA43DE}" srcOrd="1" destOrd="0"/>
    <dgm:cxn modelId="{5F0BE199-93CD-4AAE-BE19-5907799D8854}" type="presOf" srcId="{35552AC3-5800-4680-B6F1-174A751DB2BC}" destId="{CD783690-2962-4A4C-A183-0955CDDA43DE}" srcOrd="0" destOrd="0"/>
  </dgm:cxnLst>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3DC16-4E8E-4E77-A610-D41FE91895E8}">
      <dsp:nvSpPr>
        <dsp:cNvPr id="0" name=""/>
        <dsp:cNvSpPr/>
      </dsp:nvSpPr>
      <dsp:spPr>
        <a:xfrm>
          <a:off x="9411" y="0"/>
          <a:ext cx="2046747" cy="404028"/>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急性期</a:t>
          </a:r>
          <a:endParaRPr lang="zh-CN" altLang="en-US" sz="2400" b="1" kern="1200" dirty="0"/>
        </a:p>
      </dsp:txBody>
      <dsp:txXfrm>
        <a:off x="21245" y="11834"/>
        <a:ext cx="2023079" cy="380360"/>
      </dsp:txXfrm>
    </dsp:sp>
    <dsp:sp modelId="{FA548E58-89CD-4471-9EF5-F2B666D6045C}">
      <dsp:nvSpPr>
        <dsp:cNvPr id="0" name=""/>
        <dsp:cNvSpPr/>
      </dsp:nvSpPr>
      <dsp:spPr>
        <a:xfrm>
          <a:off x="2261145" y="0"/>
          <a:ext cx="434570" cy="404028"/>
        </a:xfrm>
        <a:prstGeom prst="rightArrow">
          <a:avLst>
            <a:gd name="adj1" fmla="val 60000"/>
            <a:gd name="adj2" fmla="val 5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a:off x="2261145" y="80806"/>
        <a:ext cx="313362" cy="242416"/>
      </dsp:txXfrm>
    </dsp:sp>
    <dsp:sp modelId="{F2BB0B23-7682-48C7-A98D-E1DE473A1647}">
      <dsp:nvSpPr>
        <dsp:cNvPr id="0" name=""/>
        <dsp:cNvSpPr/>
      </dsp:nvSpPr>
      <dsp:spPr>
        <a:xfrm>
          <a:off x="2876102" y="0"/>
          <a:ext cx="2046747" cy="404028"/>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巩固期</a:t>
          </a:r>
          <a:endParaRPr lang="zh-CN" altLang="en-US" sz="2400" b="1" kern="1200" dirty="0"/>
        </a:p>
      </dsp:txBody>
      <dsp:txXfrm>
        <a:off x="2887936" y="11834"/>
        <a:ext cx="2023079" cy="380360"/>
      </dsp:txXfrm>
    </dsp:sp>
    <dsp:sp modelId="{1CEBD2CA-9835-4594-85C3-D7522C9E17C5}">
      <dsp:nvSpPr>
        <dsp:cNvPr id="0" name=""/>
        <dsp:cNvSpPr/>
      </dsp:nvSpPr>
      <dsp:spPr>
        <a:xfrm>
          <a:off x="5127525" y="0"/>
          <a:ext cx="433910" cy="404028"/>
        </a:xfrm>
        <a:prstGeom prst="rightArrow">
          <a:avLst>
            <a:gd name="adj1" fmla="val 60000"/>
            <a:gd name="adj2" fmla="val 5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a:off x="5127525" y="80806"/>
        <a:ext cx="312702" cy="242416"/>
      </dsp:txXfrm>
    </dsp:sp>
    <dsp:sp modelId="{4E5C260C-0EA8-4028-B557-BCE79A44076D}">
      <dsp:nvSpPr>
        <dsp:cNvPr id="0" name=""/>
        <dsp:cNvSpPr/>
      </dsp:nvSpPr>
      <dsp:spPr>
        <a:xfrm>
          <a:off x="5741549" y="0"/>
          <a:ext cx="2046747" cy="404028"/>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维持期</a:t>
          </a:r>
          <a:endParaRPr lang="zh-CN" altLang="en-US" sz="2400" b="1" kern="1200" dirty="0"/>
        </a:p>
      </dsp:txBody>
      <dsp:txXfrm>
        <a:off x="5753383" y="11834"/>
        <a:ext cx="2023079" cy="380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F263C-B7EA-4C95-A123-05E83FB2849F}">
      <dsp:nvSpPr>
        <dsp:cNvPr id="0" name=""/>
        <dsp:cNvSpPr/>
      </dsp:nvSpPr>
      <dsp:spPr>
        <a:xfrm>
          <a:off x="0" y="0"/>
          <a:ext cx="2540088" cy="3240360"/>
        </a:xfrm>
        <a:prstGeom prst="roundRect">
          <a:avLst>
            <a:gd name="adj" fmla="val 10000"/>
          </a:avLst>
        </a:prstGeom>
        <a:solidFill>
          <a:srgbClr val="9BBB5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a:solidFill>
                <a:prstClr val="black"/>
              </a:solidFill>
              <a:latin typeface="Calibri"/>
              <a:ea typeface="宋体" panose="02010600030101010101" pitchFamily="2" charset="-122"/>
              <a:cs typeface="+mn-cs"/>
            </a:rPr>
            <a:t>类帕金森反应</a:t>
          </a:r>
          <a:endParaRPr lang="zh-CN" altLang="en-US" sz="2400" kern="1200" dirty="0">
            <a:solidFill>
              <a:sysClr val="windowText" lastClr="000000">
                <a:hueOff val="0"/>
                <a:satOff val="0"/>
                <a:lumOff val="0"/>
                <a:alphaOff val="0"/>
              </a:sysClr>
            </a:solidFill>
            <a:latin typeface="Calibri"/>
            <a:ea typeface="宋体" panose="02010600030101010101" pitchFamily="2" charset="-122"/>
            <a:cs typeface="+mn-cs"/>
          </a:endParaRPr>
        </a:p>
      </dsp:txBody>
      <dsp:txXfrm>
        <a:off x="0" y="0"/>
        <a:ext cx="2540088" cy="972108"/>
      </dsp:txXfrm>
    </dsp:sp>
    <dsp:sp modelId="{5A3A9D1A-E6D7-43CF-83D3-B1B11BA5B12A}">
      <dsp:nvSpPr>
        <dsp:cNvPr id="0" name=""/>
        <dsp:cNvSpPr/>
      </dsp:nvSpPr>
      <dsp:spPr>
        <a:xfrm>
          <a:off x="254985" y="936103"/>
          <a:ext cx="2032070" cy="977012"/>
        </a:xfrm>
        <a:prstGeom prst="roundRect">
          <a:avLst>
            <a:gd name="adj" fmla="val 1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100000"/>
            </a:lnSpc>
            <a:spcBef>
              <a:spcPct val="0"/>
            </a:spcBef>
            <a:spcAft>
              <a:spcPct val="35000"/>
            </a:spcAft>
          </a:pPr>
          <a:r>
            <a:rPr lang="zh-CN" altLang="en-US" sz="2000" b="1" kern="1200" dirty="0">
              <a:solidFill>
                <a:schemeClr val="bg1"/>
              </a:solidFill>
              <a:latin typeface="+mn-ea"/>
              <a:ea typeface="+mn-ea"/>
              <a:cs typeface="+mn-cs"/>
            </a:rPr>
            <a:t>静止性震颤、运动迟缓、面具脸</a:t>
          </a:r>
          <a:endParaRPr lang="zh-CN" altLang="en-US" sz="2000" kern="1200" dirty="0">
            <a:solidFill>
              <a:schemeClr val="bg1"/>
            </a:solidFill>
            <a:latin typeface="+mn-ea"/>
            <a:ea typeface="+mn-ea"/>
            <a:cs typeface="+mn-cs"/>
          </a:endParaRPr>
        </a:p>
      </dsp:txBody>
      <dsp:txXfrm>
        <a:off x="283601" y="964719"/>
        <a:ext cx="1974838" cy="919780"/>
      </dsp:txXfrm>
    </dsp:sp>
    <dsp:sp modelId="{B65B0674-270C-4EE7-8F42-4579660D9462}">
      <dsp:nvSpPr>
        <dsp:cNvPr id="0" name=""/>
        <dsp:cNvSpPr/>
      </dsp:nvSpPr>
      <dsp:spPr>
        <a:xfrm>
          <a:off x="254985" y="2100379"/>
          <a:ext cx="2032070" cy="977012"/>
        </a:xfrm>
        <a:prstGeom prst="roundRect">
          <a:avLst>
            <a:gd name="adj" fmla="val 10000"/>
          </a:avLst>
        </a:prstGeo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100000"/>
            </a:lnSpc>
            <a:spcBef>
              <a:spcPct val="0"/>
            </a:spcBef>
            <a:spcAft>
              <a:spcPct val="35000"/>
            </a:spcAft>
          </a:pPr>
          <a:r>
            <a:rPr lang="zh-CN" altLang="en-US" sz="2000" b="1" kern="1200" dirty="0">
              <a:solidFill>
                <a:schemeClr val="bg1"/>
              </a:solidFill>
              <a:latin typeface="+mn-ea"/>
              <a:ea typeface="+mn-ea"/>
              <a:cs typeface="+mn-cs"/>
            </a:rPr>
            <a:t>震颤可合并苯海索（安坦）治疗</a:t>
          </a:r>
          <a:endParaRPr lang="zh-CN" altLang="en-US" sz="2000" kern="1200" dirty="0">
            <a:solidFill>
              <a:schemeClr val="bg1"/>
            </a:solidFill>
            <a:latin typeface="+mn-ea"/>
            <a:ea typeface="+mn-ea"/>
            <a:cs typeface="+mn-cs"/>
          </a:endParaRPr>
        </a:p>
      </dsp:txBody>
      <dsp:txXfrm>
        <a:off x="283601" y="2128995"/>
        <a:ext cx="1974838" cy="919780"/>
      </dsp:txXfrm>
    </dsp:sp>
    <dsp:sp modelId="{50FAE048-DB69-4E79-A69C-620E7BED3F2F}">
      <dsp:nvSpPr>
        <dsp:cNvPr id="0" name=""/>
        <dsp:cNvSpPr/>
      </dsp:nvSpPr>
      <dsp:spPr>
        <a:xfrm>
          <a:off x="2731571" y="0"/>
          <a:ext cx="2540088" cy="3240360"/>
        </a:xfrm>
        <a:prstGeom prst="roundRect">
          <a:avLst>
            <a:gd name="adj" fmla="val 10000"/>
          </a:avLst>
        </a:prstGeom>
        <a:solidFill>
          <a:srgbClr val="9BBB5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a:solidFill>
                <a:prstClr val="black"/>
              </a:solidFill>
              <a:latin typeface="Calibri"/>
              <a:ea typeface="宋体" panose="02010600030101010101" pitchFamily="2" charset="-122"/>
              <a:cs typeface="+mn-cs"/>
            </a:rPr>
            <a:t>静坐不能</a:t>
          </a:r>
          <a:endParaRPr lang="zh-CN" altLang="en-US" sz="2400" kern="1200" dirty="0">
            <a:solidFill>
              <a:sysClr val="windowText" lastClr="000000">
                <a:hueOff val="0"/>
                <a:satOff val="0"/>
                <a:lumOff val="0"/>
                <a:alphaOff val="0"/>
              </a:sysClr>
            </a:solidFill>
            <a:latin typeface="Calibri"/>
            <a:ea typeface="宋体" panose="02010600030101010101" pitchFamily="2" charset="-122"/>
            <a:cs typeface="+mn-cs"/>
          </a:endParaRPr>
        </a:p>
      </dsp:txBody>
      <dsp:txXfrm>
        <a:off x="2731571" y="0"/>
        <a:ext cx="2540088" cy="972108"/>
      </dsp:txXfrm>
    </dsp:sp>
    <dsp:sp modelId="{138A9ED8-06AF-48AF-BEA1-165E2E203906}">
      <dsp:nvSpPr>
        <dsp:cNvPr id="0" name=""/>
        <dsp:cNvSpPr/>
      </dsp:nvSpPr>
      <dsp:spPr>
        <a:xfrm>
          <a:off x="2985580" y="936103"/>
          <a:ext cx="2032070" cy="977012"/>
        </a:xfrm>
        <a:prstGeom prst="roundRect">
          <a:avLst>
            <a:gd name="adj" fmla="val 10000"/>
          </a:avLst>
        </a:prstGeom>
        <a:solidFill>
          <a:srgbClr val="9BBB59">
            <a:hueOff val="4500106"/>
            <a:satOff val="-6752"/>
            <a:lumOff val="-1098"/>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100000"/>
            </a:lnSpc>
            <a:spcBef>
              <a:spcPct val="0"/>
            </a:spcBef>
            <a:spcAft>
              <a:spcPct val="35000"/>
            </a:spcAft>
          </a:pPr>
          <a:r>
            <a:rPr lang="zh-CN" altLang="en-US" sz="2000" b="1" kern="1200" dirty="0">
              <a:solidFill>
                <a:schemeClr val="bg1"/>
              </a:solidFill>
              <a:latin typeface="+mn-ea"/>
              <a:ea typeface="+mn-ea"/>
              <a:cs typeface="+mn-cs"/>
            </a:rPr>
            <a:t>来回走动、不能坐定、无法控制的烦躁不安</a:t>
          </a:r>
          <a:endParaRPr lang="zh-CN" altLang="en-US" sz="2000" kern="1200" dirty="0">
            <a:solidFill>
              <a:schemeClr val="bg1"/>
            </a:solidFill>
            <a:latin typeface="+mn-ea"/>
            <a:ea typeface="+mn-ea"/>
            <a:cs typeface="+mn-cs"/>
          </a:endParaRPr>
        </a:p>
      </dsp:txBody>
      <dsp:txXfrm>
        <a:off x="3014196" y="964719"/>
        <a:ext cx="1974838" cy="919780"/>
      </dsp:txXfrm>
    </dsp:sp>
    <dsp:sp modelId="{0FDD63D5-0A07-4FEB-9919-7668A859C584}">
      <dsp:nvSpPr>
        <dsp:cNvPr id="0" name=""/>
        <dsp:cNvSpPr/>
      </dsp:nvSpPr>
      <dsp:spPr>
        <a:xfrm>
          <a:off x="2985580" y="2100379"/>
          <a:ext cx="2032070" cy="977012"/>
        </a:xfrm>
        <a:prstGeom prst="roundRect">
          <a:avLst>
            <a:gd name="adj" fmla="val 10000"/>
          </a:avLst>
        </a:prstGeom>
        <a:solidFill>
          <a:srgbClr val="9BBB59">
            <a:hueOff val="6750158"/>
            <a:satOff val="-10128"/>
            <a:lumOff val="-1647"/>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100000"/>
            </a:lnSpc>
            <a:spcBef>
              <a:spcPct val="0"/>
            </a:spcBef>
            <a:spcAft>
              <a:spcPct val="35000"/>
            </a:spcAft>
          </a:pPr>
          <a:r>
            <a:rPr lang="zh-CN" altLang="en-US" sz="2000" b="1" kern="1200" dirty="0">
              <a:solidFill>
                <a:schemeClr val="bg1"/>
              </a:solidFill>
              <a:latin typeface="+mn-ea"/>
              <a:ea typeface="+mn-ea"/>
              <a:cs typeface="+mn-cs"/>
            </a:rPr>
            <a:t>可减药或使用</a:t>
          </a:r>
          <a:r>
            <a:rPr lang="el-GR" altLang="zh-CN" sz="2000" b="1" kern="1200" dirty="0">
              <a:solidFill>
                <a:schemeClr val="bg1"/>
              </a:solidFill>
              <a:latin typeface="+mn-ea"/>
              <a:ea typeface="+mn-ea"/>
              <a:cs typeface="+mn-cs"/>
            </a:rPr>
            <a:t>β</a:t>
          </a:r>
          <a:r>
            <a:rPr lang="zh-CN" altLang="en-US" sz="2000" b="1" kern="1200" dirty="0">
              <a:solidFill>
                <a:schemeClr val="bg1"/>
              </a:solidFill>
              <a:latin typeface="+mn-ea"/>
              <a:ea typeface="+mn-ea"/>
              <a:cs typeface="+mn-cs"/>
            </a:rPr>
            <a:t>受体拮抗剂、安定类治疗</a:t>
          </a:r>
          <a:endParaRPr lang="zh-CN" altLang="en-US" sz="2000" kern="1200" dirty="0">
            <a:solidFill>
              <a:schemeClr val="bg1"/>
            </a:solidFill>
            <a:latin typeface="+mn-ea"/>
            <a:ea typeface="+mn-ea"/>
            <a:cs typeface="+mn-cs"/>
          </a:endParaRPr>
        </a:p>
      </dsp:txBody>
      <dsp:txXfrm>
        <a:off x="3014196" y="2128995"/>
        <a:ext cx="1974838" cy="919780"/>
      </dsp:txXfrm>
    </dsp:sp>
    <dsp:sp modelId="{9A90702B-62E9-49D1-85B1-9D231E012D0D}">
      <dsp:nvSpPr>
        <dsp:cNvPr id="0" name=""/>
        <dsp:cNvSpPr/>
      </dsp:nvSpPr>
      <dsp:spPr>
        <a:xfrm>
          <a:off x="5462166" y="0"/>
          <a:ext cx="2540088" cy="3240360"/>
        </a:xfrm>
        <a:prstGeom prst="roundRect">
          <a:avLst>
            <a:gd name="adj" fmla="val 10000"/>
          </a:avLst>
        </a:prstGeom>
        <a:solidFill>
          <a:srgbClr val="9BBB5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a:solidFill>
                <a:prstClr val="black"/>
              </a:solidFill>
              <a:latin typeface="Calibri"/>
              <a:ea typeface="宋体" panose="02010600030101010101" pitchFamily="2" charset="-122"/>
              <a:cs typeface="+mn-cs"/>
            </a:rPr>
            <a:t>急性肌张力障碍</a:t>
          </a:r>
          <a:endParaRPr lang="zh-CN" altLang="en-US" sz="2400" kern="1200" dirty="0">
            <a:solidFill>
              <a:sysClr val="windowText" lastClr="000000">
                <a:hueOff val="0"/>
                <a:satOff val="0"/>
                <a:lumOff val="0"/>
                <a:alphaOff val="0"/>
              </a:sysClr>
            </a:solidFill>
            <a:latin typeface="Calibri"/>
            <a:ea typeface="宋体" panose="02010600030101010101" pitchFamily="2" charset="-122"/>
            <a:cs typeface="+mn-cs"/>
          </a:endParaRPr>
        </a:p>
      </dsp:txBody>
      <dsp:txXfrm>
        <a:off x="5462166" y="0"/>
        <a:ext cx="2540088" cy="972108"/>
      </dsp:txXfrm>
    </dsp:sp>
    <dsp:sp modelId="{60CF7D34-BCFE-4BBC-872A-34D6FC830D86}">
      <dsp:nvSpPr>
        <dsp:cNvPr id="0" name=""/>
        <dsp:cNvSpPr/>
      </dsp:nvSpPr>
      <dsp:spPr>
        <a:xfrm>
          <a:off x="5716175" y="936103"/>
          <a:ext cx="2032070" cy="977012"/>
        </a:xfrm>
        <a:prstGeom prst="roundRect">
          <a:avLst>
            <a:gd name="adj" fmla="val 10000"/>
          </a:avLst>
        </a:prstGeom>
        <a:solidFill>
          <a:srgbClr val="9BBB59">
            <a:hueOff val="9000211"/>
            <a:satOff val="-13504"/>
            <a:lumOff val="-219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a:lnSpc>
              <a:spcPct val="100000"/>
            </a:lnSpc>
            <a:spcBef>
              <a:spcPct val="0"/>
            </a:spcBef>
            <a:spcAft>
              <a:spcPct val="35000"/>
            </a:spcAft>
          </a:pPr>
          <a:r>
            <a:rPr lang="zh-CN" altLang="en-US" sz="2000" b="1" kern="1200" dirty="0">
              <a:solidFill>
                <a:schemeClr val="bg1"/>
              </a:solidFill>
              <a:latin typeface="+mn-ea"/>
              <a:ea typeface="+mn-ea"/>
              <a:cs typeface="+mn-cs"/>
            </a:rPr>
            <a:t>眼上翻、斜颈、吐舌、张口困难、角弓反张等</a:t>
          </a:r>
          <a:endParaRPr lang="zh-CN" altLang="en-US" sz="2000" kern="1200" dirty="0">
            <a:solidFill>
              <a:schemeClr val="bg1"/>
            </a:solidFill>
            <a:latin typeface="+mn-ea"/>
            <a:ea typeface="+mn-ea"/>
            <a:cs typeface="+mn-cs"/>
          </a:endParaRPr>
        </a:p>
      </dsp:txBody>
      <dsp:txXfrm>
        <a:off x="5744791" y="964719"/>
        <a:ext cx="1974838" cy="919780"/>
      </dsp:txXfrm>
    </dsp:sp>
    <dsp:sp modelId="{D90C9BE6-7624-4F28-86BC-D81233F90625}">
      <dsp:nvSpPr>
        <dsp:cNvPr id="0" name=""/>
        <dsp:cNvSpPr/>
      </dsp:nvSpPr>
      <dsp:spPr>
        <a:xfrm>
          <a:off x="5716175" y="2100379"/>
          <a:ext cx="2032070" cy="977012"/>
        </a:xfrm>
        <a:prstGeom prst="roundRect">
          <a:avLst>
            <a:gd name="adj" fmla="val 10000"/>
          </a:avLst>
        </a:prstGeom>
        <a:solidFill>
          <a:srgbClr val="9BBB59">
            <a:hueOff val="11250264"/>
            <a:satOff val="-16880"/>
            <a:lumOff val="-2745"/>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100000"/>
            </a:lnSpc>
            <a:spcBef>
              <a:spcPct val="0"/>
            </a:spcBef>
            <a:spcAft>
              <a:spcPct val="35000"/>
            </a:spcAft>
          </a:pPr>
          <a:r>
            <a:rPr lang="zh-CN" altLang="en-US" sz="2000" b="1" kern="1200" dirty="0">
              <a:solidFill>
                <a:schemeClr val="bg1"/>
              </a:solidFill>
              <a:latin typeface="+mn-ea"/>
              <a:ea typeface="+mn-ea"/>
              <a:cs typeface="+mn-cs"/>
            </a:rPr>
            <a:t>可减药或使用抗胆碱能药物如东莨菪碱治疗</a:t>
          </a:r>
          <a:endParaRPr lang="zh-CN" altLang="en-US" sz="2000" kern="1200" dirty="0">
            <a:solidFill>
              <a:schemeClr val="bg1"/>
            </a:solidFill>
            <a:latin typeface="+mn-ea"/>
            <a:ea typeface="+mn-ea"/>
            <a:cs typeface="+mn-cs"/>
          </a:endParaRPr>
        </a:p>
      </dsp:txBody>
      <dsp:txXfrm>
        <a:off x="5744791" y="2128995"/>
        <a:ext cx="1974838" cy="919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F263C-B7EA-4C95-A123-05E83FB2849F}">
      <dsp:nvSpPr>
        <dsp:cNvPr id="0" name=""/>
        <dsp:cNvSpPr/>
      </dsp:nvSpPr>
      <dsp:spPr>
        <a:xfrm>
          <a:off x="0" y="0"/>
          <a:ext cx="4160149" cy="2736304"/>
        </a:xfrm>
        <a:prstGeom prst="roundRect">
          <a:avLst>
            <a:gd name="adj" fmla="val 10000"/>
          </a:avLst>
        </a:prstGeom>
        <a:solidFill>
          <a:srgbClr val="9BBB5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endParaRPr lang="en-US" altLang="zh-CN" sz="2400" b="1" kern="1200" dirty="0"/>
        </a:p>
        <a:p>
          <a:pPr lvl="0" algn="ctr" defTabSz="1066800">
            <a:lnSpc>
              <a:spcPct val="100000"/>
            </a:lnSpc>
            <a:spcBef>
              <a:spcPct val="0"/>
            </a:spcBef>
            <a:spcAft>
              <a:spcPts val="0"/>
            </a:spcAft>
          </a:pPr>
          <a:r>
            <a:rPr lang="zh-CN" altLang="en-US" sz="2400" b="1" kern="1200" dirty="0"/>
            <a:t>外周作用：口干、视物模糊、便秘和尿潴留等</a:t>
          </a:r>
          <a:endParaRPr lang="zh-CN" altLang="en-US" sz="2400" kern="1200" dirty="0">
            <a:solidFill>
              <a:sysClr val="windowText" lastClr="000000">
                <a:hueOff val="0"/>
                <a:satOff val="0"/>
                <a:lumOff val="0"/>
                <a:alphaOff val="0"/>
              </a:sysClr>
            </a:solidFill>
            <a:latin typeface="Calibri"/>
            <a:ea typeface="宋体" panose="02010600030101010101" pitchFamily="2" charset="-122"/>
            <a:cs typeface="+mn-cs"/>
          </a:endParaRPr>
        </a:p>
      </dsp:txBody>
      <dsp:txXfrm>
        <a:off x="0" y="0"/>
        <a:ext cx="4160149" cy="820891"/>
      </dsp:txXfrm>
    </dsp:sp>
    <dsp:sp modelId="{B65B0674-270C-4EE7-8F42-4579660D9462}">
      <dsp:nvSpPr>
        <dsp:cNvPr id="0" name=""/>
        <dsp:cNvSpPr/>
      </dsp:nvSpPr>
      <dsp:spPr>
        <a:xfrm>
          <a:off x="156819" y="1081793"/>
          <a:ext cx="3813226" cy="1396803"/>
        </a:xfrm>
        <a:prstGeom prst="roundRect">
          <a:avLst>
            <a:gd name="adj" fmla="val 10000"/>
          </a:avLst>
        </a:prstGeom>
        <a:solidFill>
          <a:srgbClr val="9BBB59">
            <a:hueOff val="2250053"/>
            <a:satOff val="-3376"/>
            <a:lumOff val="-549"/>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a:lnSpc>
              <a:spcPct val="90000"/>
            </a:lnSpc>
            <a:spcBef>
              <a:spcPct val="0"/>
            </a:spcBef>
            <a:spcAft>
              <a:spcPct val="35000"/>
            </a:spcAft>
          </a:pPr>
          <a:r>
            <a:rPr lang="zh-CN" altLang="en-US" sz="2000" b="1" kern="1200" dirty="0">
              <a:solidFill>
                <a:schemeClr val="bg1"/>
              </a:solidFill>
            </a:rPr>
            <a:t>对症处理，如服用肠道软化剂、泻药，补充含纤维较多的饮食等</a:t>
          </a:r>
          <a:endParaRPr lang="zh-CN" altLang="en-US" sz="2000" kern="1200" dirty="0">
            <a:solidFill>
              <a:schemeClr val="bg1"/>
            </a:solidFill>
            <a:latin typeface="Calibri"/>
            <a:ea typeface="宋体" panose="02010600030101010101" pitchFamily="2" charset="-122"/>
            <a:cs typeface="+mn-cs"/>
          </a:endParaRPr>
        </a:p>
      </dsp:txBody>
      <dsp:txXfrm>
        <a:off x="197730" y="1122704"/>
        <a:ext cx="3731404" cy="1314981"/>
      </dsp:txXfrm>
    </dsp:sp>
    <dsp:sp modelId="{50FAE048-DB69-4E79-A69C-620E7BED3F2F}">
      <dsp:nvSpPr>
        <dsp:cNvPr id="0" name=""/>
        <dsp:cNvSpPr/>
      </dsp:nvSpPr>
      <dsp:spPr>
        <a:xfrm>
          <a:off x="4476485" y="0"/>
          <a:ext cx="4160149" cy="2736304"/>
        </a:xfrm>
        <a:prstGeom prst="roundRect">
          <a:avLst>
            <a:gd name="adj" fmla="val 10000"/>
          </a:avLst>
        </a:prstGeom>
        <a:solidFill>
          <a:srgbClr val="9BBB59">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n-US" altLang="zh-CN" sz="2400" b="1" kern="1200" dirty="0"/>
        </a:p>
        <a:p>
          <a:pPr lvl="0" algn="ctr" defTabSz="1066800">
            <a:lnSpc>
              <a:spcPct val="90000"/>
            </a:lnSpc>
            <a:spcBef>
              <a:spcPct val="0"/>
            </a:spcBef>
            <a:spcAft>
              <a:spcPct val="35000"/>
            </a:spcAft>
          </a:pPr>
          <a:r>
            <a:rPr lang="zh-CN" altLang="en-US" sz="2400" b="1" kern="1200" dirty="0"/>
            <a:t>中枢作用：意识障碍、谵妄和认知功能受损等</a:t>
          </a:r>
          <a:endParaRPr lang="zh-CN" altLang="en-US" sz="2400" kern="1200" dirty="0">
            <a:solidFill>
              <a:sysClr val="windowText" lastClr="000000">
                <a:hueOff val="0"/>
                <a:satOff val="0"/>
                <a:lumOff val="0"/>
                <a:alphaOff val="0"/>
              </a:sysClr>
            </a:solidFill>
            <a:latin typeface="Calibri"/>
            <a:ea typeface="宋体" panose="02010600030101010101" pitchFamily="2" charset="-122"/>
            <a:cs typeface="+mn-cs"/>
          </a:endParaRPr>
        </a:p>
      </dsp:txBody>
      <dsp:txXfrm>
        <a:off x="4476485" y="0"/>
        <a:ext cx="4160149" cy="820891"/>
      </dsp:txXfrm>
    </dsp:sp>
    <dsp:sp modelId="{0FDD63D5-0A07-4FEB-9919-7668A859C584}">
      <dsp:nvSpPr>
        <dsp:cNvPr id="0" name=""/>
        <dsp:cNvSpPr/>
      </dsp:nvSpPr>
      <dsp:spPr>
        <a:xfrm>
          <a:off x="4755232" y="1081802"/>
          <a:ext cx="3608047" cy="1384051"/>
        </a:xfrm>
        <a:prstGeom prst="roundRect">
          <a:avLst>
            <a:gd name="adj" fmla="val 10000"/>
          </a:avLst>
        </a:prstGeom>
        <a:solidFill>
          <a:srgbClr val="9BBB59">
            <a:hueOff val="6750158"/>
            <a:satOff val="-10128"/>
            <a:lumOff val="-1647"/>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a:lnSpc>
              <a:spcPct val="90000"/>
            </a:lnSpc>
            <a:spcBef>
              <a:spcPct val="0"/>
            </a:spcBef>
            <a:spcAft>
              <a:spcPts val="0"/>
            </a:spcAft>
          </a:pPr>
          <a:r>
            <a:rPr lang="zh-CN" altLang="en-US" sz="2000" b="1" kern="1200" dirty="0">
              <a:solidFill>
                <a:schemeClr val="bg1"/>
              </a:solidFill>
            </a:rPr>
            <a:t>立即减药或停药</a:t>
          </a:r>
          <a:endParaRPr lang="en-US" altLang="zh-CN" sz="2000" b="1" kern="1200" dirty="0">
            <a:solidFill>
              <a:schemeClr val="bg1"/>
            </a:solidFill>
          </a:endParaRPr>
        </a:p>
        <a:p>
          <a:pPr lvl="0" algn="l" defTabSz="889000">
            <a:lnSpc>
              <a:spcPct val="90000"/>
            </a:lnSpc>
            <a:spcBef>
              <a:spcPct val="0"/>
            </a:spcBef>
            <a:spcAft>
              <a:spcPts val="0"/>
            </a:spcAft>
          </a:pPr>
          <a:r>
            <a:rPr lang="zh-CN" altLang="en-US" sz="2000" b="1" kern="1200" dirty="0">
              <a:solidFill>
                <a:schemeClr val="bg1"/>
              </a:solidFill>
            </a:rPr>
            <a:t>多见于老年人、伴脑器质性和躯体疾病患者，避免与抗胆碱能作用强的药物联合使用</a:t>
          </a:r>
          <a:endParaRPr lang="zh-CN" altLang="en-US" sz="2000" kern="1200" dirty="0">
            <a:solidFill>
              <a:schemeClr val="bg1"/>
            </a:solidFill>
            <a:latin typeface="Calibri"/>
            <a:ea typeface="宋体" panose="02010600030101010101" pitchFamily="2" charset="-122"/>
            <a:cs typeface="+mn-cs"/>
          </a:endParaRPr>
        </a:p>
      </dsp:txBody>
      <dsp:txXfrm>
        <a:off x="4795769" y="1122339"/>
        <a:ext cx="3526973" cy="1302977"/>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772400" cy="4114800"/>
        <a:chOff x="0" y="0"/>
        <a:chExt cx="7772400" cy="4114800"/>
      </a:xfrm>
    </dsp:grpSpPr>
    <dsp:sp modelId="{4E57AAE3-09A2-4613-B769-64A955B005EE}">
      <dsp:nvSpPr>
        <dsp:cNvPr id="5" name="任意多边形 4"/>
        <dsp:cNvSpPr/>
      </dsp:nvSpPr>
      <dsp:spPr bwMode="white">
        <a:xfrm>
          <a:off x="1293019" y="1071563"/>
          <a:ext cx="2593181" cy="450056"/>
        </a:xfrm>
        <a:custGeom>
          <a:avLst/>
          <a:gdLst/>
          <a:ahLst/>
          <a:cxnLst/>
          <a:pathLst>
            <a:path w="4084" h="709">
              <a:moveTo>
                <a:pt x="4084" y="0"/>
              </a:moveTo>
              <a:lnTo>
                <a:pt x="4084" y="354"/>
              </a:lnTo>
              <a:lnTo>
                <a:pt x="0" y="354"/>
              </a:lnTo>
              <a:lnTo>
                <a:pt x="0" y="709"/>
              </a:lnTo>
            </a:path>
          </a:pathLst>
        </a:custGeom>
      </dsp:spPr>
      <dsp:style>
        <a:lnRef idx="2">
          <a:schemeClr val="accent1">
            <a:shade val="60000"/>
          </a:schemeClr>
        </a:lnRef>
        <a:fillRef idx="0">
          <a:schemeClr val="accent1"/>
        </a:fillRef>
        <a:effectRef idx="0">
          <a:scrgbClr r="0" g="0" b="0"/>
        </a:effectRef>
        <a:fontRef idx="minor"/>
      </dsp:style>
      <dsp:txXfrm>
        <a:off x="1293019" y="1071563"/>
        <a:ext cx="2593181" cy="450056"/>
      </dsp:txXfrm>
    </dsp:sp>
    <dsp:sp modelId="{BFBCE7DF-91A8-4EC0-9683-C7ECB1CF9D99}">
      <dsp:nvSpPr>
        <dsp:cNvPr id="8" name="任意多边形 7"/>
        <dsp:cNvSpPr/>
      </dsp:nvSpPr>
      <dsp:spPr bwMode="white">
        <a:xfrm>
          <a:off x="3886200" y="1071563"/>
          <a:ext cx="0" cy="450056"/>
        </a:xfrm>
        <a:custGeom>
          <a:avLst/>
          <a:gdLst/>
          <a:ahLst/>
          <a:cxnLst/>
          <a:pathLst>
            <a:path h="709">
              <a:moveTo>
                <a:pt x="0" y="0"/>
              </a:moveTo>
              <a:lnTo>
                <a:pt x="0" y="709"/>
              </a:lnTo>
            </a:path>
          </a:pathLst>
        </a:custGeom>
      </dsp:spPr>
      <dsp:style>
        <a:lnRef idx="2">
          <a:schemeClr val="accent1">
            <a:shade val="60000"/>
          </a:schemeClr>
        </a:lnRef>
        <a:fillRef idx="0">
          <a:schemeClr val="accent1"/>
        </a:fillRef>
        <a:effectRef idx="0">
          <a:scrgbClr r="0" g="0" b="0"/>
        </a:effectRef>
        <a:fontRef idx="minor"/>
      </dsp:style>
      <dsp:txXfrm>
        <a:off x="3886200" y="1071563"/>
        <a:ext cx="0" cy="450056"/>
      </dsp:txXfrm>
    </dsp:sp>
    <dsp:sp modelId="{139E575B-3682-43CA-98FC-65923E45D1AD}">
      <dsp:nvSpPr>
        <dsp:cNvPr id="11" name="任意多边形 10"/>
        <dsp:cNvSpPr/>
      </dsp:nvSpPr>
      <dsp:spPr bwMode="white">
        <a:xfrm>
          <a:off x="3886200" y="1071563"/>
          <a:ext cx="2593181" cy="450056"/>
        </a:xfrm>
        <a:custGeom>
          <a:avLst/>
          <a:gdLst/>
          <a:ahLst/>
          <a:cxnLst/>
          <a:pathLst>
            <a:path w="4084" h="709">
              <a:moveTo>
                <a:pt x="0" y="0"/>
              </a:moveTo>
              <a:lnTo>
                <a:pt x="0" y="354"/>
              </a:lnTo>
              <a:lnTo>
                <a:pt x="4084" y="354"/>
              </a:lnTo>
              <a:lnTo>
                <a:pt x="4084" y="709"/>
              </a:lnTo>
            </a:path>
          </a:pathLst>
        </a:custGeom>
      </dsp:spPr>
      <dsp:style>
        <a:lnRef idx="2">
          <a:schemeClr val="accent1">
            <a:shade val="60000"/>
          </a:schemeClr>
        </a:lnRef>
        <a:fillRef idx="0">
          <a:schemeClr val="accent1"/>
        </a:fillRef>
        <a:effectRef idx="0">
          <a:scrgbClr r="0" g="0" b="0"/>
        </a:effectRef>
        <a:fontRef idx="minor"/>
      </dsp:style>
      <dsp:txXfrm>
        <a:off x="3886200" y="1071563"/>
        <a:ext cx="2593181" cy="450056"/>
      </dsp:txXfrm>
    </dsp:sp>
    <dsp:sp modelId="{C62BB3EF-D7FF-45CC-8786-C50FB9253431}">
      <dsp:nvSpPr>
        <dsp:cNvPr id="14" name="任意多边形 13"/>
        <dsp:cNvSpPr/>
      </dsp:nvSpPr>
      <dsp:spPr bwMode="white">
        <a:xfrm>
          <a:off x="6479381" y="2593181"/>
          <a:ext cx="0" cy="450056"/>
        </a:xfrm>
        <a:custGeom>
          <a:avLst/>
          <a:gdLst/>
          <a:ahLst/>
          <a:cxnLst/>
          <a:pathLst>
            <a:path h="709">
              <a:moveTo>
                <a:pt x="0" y="0"/>
              </a:moveTo>
              <a:lnTo>
                <a:pt x="0" y="709"/>
              </a:lnTo>
            </a:path>
          </a:pathLst>
        </a:custGeom>
      </dsp:spPr>
      <dsp:style>
        <a:lnRef idx="2">
          <a:schemeClr val="accent1">
            <a:shade val="80000"/>
          </a:schemeClr>
        </a:lnRef>
        <a:fillRef idx="0">
          <a:schemeClr val="accent1"/>
        </a:fillRef>
        <a:effectRef idx="0">
          <a:scrgbClr r="0" g="0" b="0"/>
        </a:effectRef>
        <a:fontRef idx="minor"/>
      </dsp:style>
      <dsp:txXfrm>
        <a:off x="6479381" y="2593181"/>
        <a:ext cx="0" cy="450056"/>
      </dsp:txXfrm>
    </dsp:sp>
    <dsp:sp modelId="{DCFF89DF-19DD-4FB6-A52A-D8483CE225CF}">
      <dsp:nvSpPr>
        <dsp:cNvPr id="3" name="矩形 2"/>
        <dsp:cNvSpPr/>
      </dsp:nvSpPr>
      <dsp:spPr bwMode="white">
        <a:xfrm>
          <a:off x="2814638" y="0"/>
          <a:ext cx="2143125" cy="1071563"/>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59195" tIns="29597" rIns="59195" bIns="29597" anchor="ctr"/>
        <a:lstStyle>
          <a:lvl1pPr algn="ctr">
            <a:defRPr sz="28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医学</a:t>
          </a:r>
          <a:endParaRPr lang="zh-CN" altLang="en-US" dirty="0">
            <a:solidFill>
              <a:schemeClr val="tx1"/>
            </a:solidFill>
            <a:latin typeface="Times New Roman" panose="02020603050405020304" pitchFamily="18" charset="0"/>
            <a:ea typeface="宋体" panose="02010600030101010101" pitchFamily="2" charset="-122"/>
          </a:endParaRPr>
        </a:p>
      </dsp:txBody>
      <dsp:txXfrm>
        <a:off x="2814638" y="0"/>
        <a:ext cx="2143125" cy="1071563"/>
      </dsp:txXfrm>
    </dsp:sp>
    <dsp:sp modelId="{1E1D9451-39BB-4D26-900D-36581995DD6D}">
      <dsp:nvSpPr>
        <dsp:cNvPr id="6" name="矩形 5"/>
        <dsp:cNvSpPr/>
      </dsp:nvSpPr>
      <dsp:spPr bwMode="white">
        <a:xfrm>
          <a:off x="221456" y="1521619"/>
          <a:ext cx="2143125" cy="1071563"/>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59195" tIns="29597" rIns="59195" bIns="29597" anchor="ctr"/>
        <a:lstStyle>
          <a:lvl1pPr algn="ctr">
            <a:defRPr sz="28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预防医学</a:t>
          </a:r>
          <a:endParaRPr lang="zh-CN" altLang="en-US" dirty="0">
            <a:solidFill>
              <a:schemeClr val="tx1"/>
            </a:solidFill>
            <a:latin typeface="Times New Roman" panose="02020603050405020304" pitchFamily="18" charset="0"/>
            <a:ea typeface="宋体" panose="02010600030101010101" pitchFamily="2" charset="-122"/>
          </a:endParaRPr>
        </a:p>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（没病防病）</a:t>
          </a:r>
          <a:endParaRPr lang="zh-CN" altLang="en-US" dirty="0">
            <a:solidFill>
              <a:schemeClr val="tx1"/>
            </a:solidFill>
            <a:latin typeface="Times New Roman" panose="02020603050405020304" pitchFamily="18" charset="0"/>
            <a:ea typeface="宋体" panose="02010600030101010101" pitchFamily="2" charset="-122"/>
          </a:endParaRPr>
        </a:p>
      </dsp:txBody>
      <dsp:txXfrm>
        <a:off x="221456" y="1521619"/>
        <a:ext cx="2143125" cy="1071563"/>
      </dsp:txXfrm>
    </dsp:sp>
    <dsp:sp modelId="{74F440CF-910D-445C-9A56-3DD19EE22BD8}">
      <dsp:nvSpPr>
        <dsp:cNvPr id="9" name="矩形 8"/>
        <dsp:cNvSpPr/>
      </dsp:nvSpPr>
      <dsp:spPr bwMode="white">
        <a:xfrm>
          <a:off x="2814638" y="1521619"/>
          <a:ext cx="2143125" cy="1071563"/>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59195" tIns="29597" rIns="59195" bIns="29597" anchor="ctr"/>
        <a:lstStyle>
          <a:lvl1pPr algn="ctr">
            <a:defRPr sz="28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临床医学</a:t>
          </a:r>
          <a:endParaRPr lang="zh-CN" altLang="en-US" dirty="0">
            <a:solidFill>
              <a:schemeClr val="tx1"/>
            </a:solidFill>
            <a:latin typeface="Times New Roman" panose="02020603050405020304" pitchFamily="18" charset="0"/>
            <a:ea typeface="宋体" panose="02010600030101010101" pitchFamily="2" charset="-122"/>
          </a:endParaRPr>
        </a:p>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（有病治病）</a:t>
          </a:r>
          <a:endParaRPr lang="zh-CN" altLang="en-US" dirty="0">
            <a:solidFill>
              <a:schemeClr val="tx1"/>
            </a:solidFill>
            <a:latin typeface="Times New Roman" panose="02020603050405020304" pitchFamily="18" charset="0"/>
            <a:ea typeface="宋体" panose="02010600030101010101" pitchFamily="2" charset="-122"/>
          </a:endParaRPr>
        </a:p>
      </dsp:txBody>
      <dsp:txXfrm>
        <a:off x="2814638" y="1521619"/>
        <a:ext cx="2143125" cy="1071563"/>
      </dsp:txXfrm>
    </dsp:sp>
    <dsp:sp modelId="{4ABB12FE-0E86-4ABD-BE8F-F4A5708959E1}">
      <dsp:nvSpPr>
        <dsp:cNvPr id="12" name="矩形 11"/>
        <dsp:cNvSpPr/>
      </dsp:nvSpPr>
      <dsp:spPr bwMode="white">
        <a:xfrm>
          <a:off x="5407819" y="1521619"/>
          <a:ext cx="2143125" cy="1071563"/>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59195" tIns="29597" rIns="59195" bIns="29597" anchor="ctr"/>
        <a:lstStyle>
          <a:lvl1pPr algn="ctr">
            <a:defRPr sz="28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康复医学</a:t>
          </a:r>
          <a:endParaRPr lang="zh-CN" altLang="en-US" dirty="0">
            <a:solidFill>
              <a:schemeClr val="tx1"/>
            </a:solidFill>
            <a:latin typeface="Times New Roman" panose="02020603050405020304" pitchFamily="18" charset="0"/>
            <a:ea typeface="宋体" panose="02010600030101010101" pitchFamily="2" charset="-122"/>
          </a:endParaRPr>
        </a:p>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（恢复功能）</a:t>
          </a:r>
          <a:endParaRPr lang="zh-CN" altLang="en-US" dirty="0">
            <a:solidFill>
              <a:schemeClr val="tx1"/>
            </a:solidFill>
            <a:latin typeface="Times New Roman" panose="02020603050405020304" pitchFamily="18" charset="0"/>
            <a:ea typeface="宋体" panose="02010600030101010101" pitchFamily="2" charset="-122"/>
          </a:endParaRPr>
        </a:p>
      </dsp:txBody>
      <dsp:txXfrm>
        <a:off x="5407819" y="1521619"/>
        <a:ext cx="2143125" cy="1071563"/>
      </dsp:txXfrm>
    </dsp:sp>
    <dsp:sp modelId="{5D17840D-72C6-4642-85B3-D9209F24B2B9}">
      <dsp:nvSpPr>
        <dsp:cNvPr id="15" name="矩形 14"/>
        <dsp:cNvSpPr/>
      </dsp:nvSpPr>
      <dsp:spPr bwMode="white">
        <a:xfrm>
          <a:off x="5407819" y="3043238"/>
          <a:ext cx="2143125" cy="1071563"/>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17780" tIns="17780" rIns="17780" bIns="17780" anchor="ctr"/>
        <a:lstStyle>
          <a:lvl1pPr algn="ctr">
            <a:defRPr sz="28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buClr>
              <a:schemeClr val="bg1"/>
            </a:buClr>
          </a:pPr>
          <a:r>
            <a:rPr lang="zh-CN" altLang="en-US" dirty="0">
              <a:solidFill>
                <a:schemeClr val="tx1"/>
              </a:solidFill>
              <a:latin typeface="Times New Roman" panose="02020603050405020304" pitchFamily="18" charset="0"/>
              <a:ea typeface="宋体" panose="02010600030101010101" pitchFamily="2" charset="-122"/>
            </a:rPr>
            <a:t>精神康复</a:t>
          </a:r>
          <a:endParaRPr lang="zh-CN" altLang="en-US" dirty="0">
            <a:solidFill>
              <a:schemeClr val="tx1"/>
            </a:solidFill>
            <a:latin typeface="Times New Roman" panose="02020603050405020304" pitchFamily="18" charset="0"/>
            <a:ea typeface="宋体" panose="02010600030101010101" pitchFamily="2" charset="-122"/>
          </a:endParaRPr>
        </a:p>
      </dsp:txBody>
      <dsp:txXfrm>
        <a:off x="5407819" y="3043238"/>
        <a:ext cx="2143125" cy="1071563"/>
      </dsp:txXfrm>
    </dsp:sp>
    <dsp:sp modelId="{B7798391-F3FC-43BA-A4C9-4DFA70383979}">
      <dsp:nvSpPr>
        <dsp:cNvPr id="4" name="矩形 3" hidden="1"/>
        <dsp:cNvSpPr/>
      </dsp:nvSpPr>
      <dsp:spPr bwMode="white">
        <a:xfrm>
          <a:off x="4529138" y="0"/>
          <a:ext cx="428625" cy="1071563"/>
        </a:xfrm>
        <a:prstGeom prst="rect">
          <a:avLst/>
        </a:prstGeom>
      </dsp:spPr>
      <dsp:style>
        <a:lnRef idx="2">
          <a:schemeClr val="lt1"/>
        </a:lnRef>
        <a:fillRef idx="1">
          <a:schemeClr val="accent1"/>
        </a:fillRef>
        <a:effectRef idx="0">
          <a:scrgbClr r="0" g="0" b="0"/>
        </a:effectRef>
        <a:fontRef idx="minor">
          <a:schemeClr val="lt1"/>
        </a:fontRef>
      </dsp:style>
      <dsp:txXfrm>
        <a:off x="4529138" y="0"/>
        <a:ext cx="428625" cy="1071563"/>
      </dsp:txXfrm>
    </dsp:sp>
    <dsp:sp modelId="{42F1F0A3-1669-408A-8901-A364E2B30BE3}">
      <dsp:nvSpPr>
        <dsp:cNvPr id="7" name="矩形 6" hidden="1"/>
        <dsp:cNvSpPr/>
      </dsp:nvSpPr>
      <dsp:spPr bwMode="white">
        <a:xfrm>
          <a:off x="1935956" y="1521619"/>
          <a:ext cx="428625" cy="1071563"/>
        </a:xfrm>
        <a:prstGeom prst="rect">
          <a:avLst/>
        </a:prstGeom>
      </dsp:spPr>
      <dsp:style>
        <a:lnRef idx="2">
          <a:schemeClr val="lt1"/>
        </a:lnRef>
        <a:fillRef idx="1">
          <a:schemeClr val="accent1"/>
        </a:fillRef>
        <a:effectRef idx="0">
          <a:scrgbClr r="0" g="0" b="0"/>
        </a:effectRef>
        <a:fontRef idx="minor">
          <a:schemeClr val="lt1"/>
        </a:fontRef>
      </dsp:style>
      <dsp:txXfrm>
        <a:off x="1935956" y="1521619"/>
        <a:ext cx="428625" cy="1071563"/>
      </dsp:txXfrm>
    </dsp:sp>
    <dsp:sp modelId="{D6BC8F0F-E991-4DFF-B898-9A1B88A6C9DF}">
      <dsp:nvSpPr>
        <dsp:cNvPr id="10" name="矩形 9" hidden="1"/>
        <dsp:cNvSpPr/>
      </dsp:nvSpPr>
      <dsp:spPr bwMode="white">
        <a:xfrm>
          <a:off x="4529138" y="1521619"/>
          <a:ext cx="428625" cy="1071563"/>
        </a:xfrm>
        <a:prstGeom prst="rect">
          <a:avLst/>
        </a:prstGeom>
      </dsp:spPr>
      <dsp:style>
        <a:lnRef idx="2">
          <a:schemeClr val="lt1"/>
        </a:lnRef>
        <a:fillRef idx="1">
          <a:schemeClr val="accent1"/>
        </a:fillRef>
        <a:effectRef idx="0">
          <a:scrgbClr r="0" g="0" b="0"/>
        </a:effectRef>
        <a:fontRef idx="minor">
          <a:schemeClr val="lt1"/>
        </a:fontRef>
      </dsp:style>
      <dsp:txXfrm>
        <a:off x="4529138" y="1521619"/>
        <a:ext cx="428625" cy="1071563"/>
      </dsp:txXfrm>
    </dsp:sp>
    <dsp:sp modelId="{B7040451-CD81-42B0-9179-C8BD667969D4}">
      <dsp:nvSpPr>
        <dsp:cNvPr id="13" name="矩形 12" hidden="1"/>
        <dsp:cNvSpPr/>
      </dsp:nvSpPr>
      <dsp:spPr bwMode="white">
        <a:xfrm>
          <a:off x="7122319" y="1521619"/>
          <a:ext cx="428625" cy="1071563"/>
        </a:xfrm>
        <a:prstGeom prst="rect">
          <a:avLst/>
        </a:prstGeom>
      </dsp:spPr>
      <dsp:style>
        <a:lnRef idx="2">
          <a:schemeClr val="lt1"/>
        </a:lnRef>
        <a:fillRef idx="1">
          <a:schemeClr val="accent1"/>
        </a:fillRef>
        <a:effectRef idx="0">
          <a:scrgbClr r="0" g="0" b="0"/>
        </a:effectRef>
        <a:fontRef idx="minor">
          <a:schemeClr val="lt1"/>
        </a:fontRef>
      </dsp:style>
      <dsp:txXfrm>
        <a:off x="7122319" y="1521619"/>
        <a:ext cx="428625" cy="1071563"/>
      </dsp:txXfrm>
    </dsp:sp>
    <dsp:sp modelId="{CD783690-2962-4A4C-A183-0955CDDA43DE}">
      <dsp:nvSpPr>
        <dsp:cNvPr id="16" name="矩形 15" hidden="1"/>
        <dsp:cNvSpPr/>
      </dsp:nvSpPr>
      <dsp:spPr bwMode="white">
        <a:xfrm>
          <a:off x="5407819" y="3043238"/>
          <a:ext cx="428625" cy="1071563"/>
        </a:xfrm>
        <a:prstGeom prst="rect">
          <a:avLst/>
        </a:prstGeom>
      </dsp:spPr>
      <dsp:style>
        <a:lnRef idx="2">
          <a:schemeClr val="lt1"/>
        </a:lnRef>
        <a:fillRef idx="1">
          <a:schemeClr val="accent1"/>
        </a:fillRef>
        <a:effectRef idx="0">
          <a:scrgbClr r="0" g="0" b="0"/>
        </a:effectRef>
        <a:fontRef idx="minor">
          <a:schemeClr val="lt1"/>
        </a:fontRef>
      </dsp:style>
      <dsp:txXfrm>
        <a:off x="5407819" y="3043238"/>
        <a:ext cx="428625" cy="10715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5330" name="幻灯片图像占位符 355329"/>
          <p:cNvSpPr>
            <a:spLocks noRot="1" noTextEdit="1"/>
          </p:cNvSpPr>
          <p:nvPr>
            <p:ph type="sldImg"/>
          </p:nvPr>
        </p:nvSpPr>
        <p:spPr/>
      </p:sp>
      <p:sp>
        <p:nvSpPr>
          <p:cNvPr id="355331" name="文本占位符 355330"/>
          <p:cNvSpPr>
            <a:spLocks noGrp="1"/>
          </p:cNvSpPr>
          <p:nvPr>
            <p:ph type="body" idx="1"/>
          </p:nvPr>
        </p:nvSpPr>
        <p:spPr/>
        <p:txBody>
          <a:bodyPr/>
          <a:p>
            <a:pPr lvl="0"/>
            <a:r>
              <a:rPr lang="zh-CN" altLang="en-US" dirty="0"/>
              <a:t>这是一个精神分裂症病程的模式图，可以看到：精神分裂症的病程呈慢性、反复发作的趋势；</a:t>
            </a:r>
            <a:endParaRPr lang="zh-CN" altLang="en-US" dirty="0"/>
          </a:p>
          <a:p>
            <a:pPr lvl="0"/>
            <a:r>
              <a:rPr lang="zh-CN" altLang="en-US" dirty="0"/>
              <a:t>每一次病情的复发，各种精神症状</a:t>
            </a:r>
            <a:r>
              <a:rPr lang="en-US" altLang="zh-CN">
                <a:latin typeface="Arial" panose="020B0604020202020204" pitchFamily="34" charset="0"/>
              </a:rPr>
              <a:t>——</a:t>
            </a:r>
            <a:r>
              <a:rPr lang="zh-CN" altLang="en-US" dirty="0"/>
              <a:t>阳性症状、阴性症状都会波动性进展，而认知功能则呈现慢性持续进展，甚至部分患者的认知功能更是呈进行性恶化的趋势，最终导致精神衰退。</a:t>
            </a:r>
            <a:endParaRPr lang="zh-CN" altLang="en-US" dirty="0"/>
          </a:p>
          <a:p>
            <a:pPr lvl="0"/>
            <a:r>
              <a:rPr lang="zh-CN" altLang="en-US" dirty="0"/>
              <a:t>         </a:t>
            </a:r>
            <a:r>
              <a:rPr lang="zh-CN" altLang="en-US" b="1" dirty="0"/>
              <a:t>精神分裂症的自然病程决定了对精分的治疗应该是长期的全病程治疗。</a:t>
            </a:r>
            <a:endParaRPr lang="zh-CN" altLang="en-US" b="1" dirty="0"/>
          </a:p>
        </p:txBody>
      </p:sp>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幻灯片图像占位符 1"/>
          <p:cNvSpPr>
            <a:spLocks noGrp="1" noRot="1" noChangeAspect="1" noTextEdit="1"/>
          </p:cNvSpPr>
          <p:nvPr>
            <p:ph type="sldImg"/>
          </p:nvPr>
        </p:nvSpPr>
        <p:spPr>
          <a:ln>
            <a:solidFill>
              <a:srgbClr val="000000">
                <a:alpha val="100000"/>
              </a:srgbClr>
            </a:solidFill>
            <a:miter lim="800000"/>
          </a:ln>
        </p:spPr>
      </p:sp>
      <p:sp>
        <p:nvSpPr>
          <p:cNvPr id="37891" name="备注占位符 2"/>
          <p:cNvSpPr>
            <a:spLocks noGrp="1"/>
          </p:cNvSpPr>
          <p:nvPr>
            <p:ph type="body" idx="1"/>
          </p:nvPr>
        </p:nvSpPr>
        <p:spPr>
          <a:noFill/>
          <a:ln>
            <a:noFill/>
          </a:ln>
        </p:spPr>
        <p:txBody>
          <a:bodyPr wrap="square" lIns="91440" tIns="45720" rIns="91440" bIns="45720" anchor="t"/>
          <a:p>
            <a:pPr lvl="0"/>
            <a:r>
              <a:rPr lang="zh-CN" altLang="en-US" dirty="0"/>
              <a:t>待定</a:t>
            </a:r>
            <a:endParaRPr lang="zh-CN" altLang="en-US" dirty="0"/>
          </a:p>
        </p:txBody>
      </p:sp>
      <p:sp>
        <p:nvSpPr>
          <p:cNvPr id="37892"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幻灯片图像占位符 1"/>
          <p:cNvSpPr>
            <a:spLocks noGrp="1" noRot="1" noChangeAspect="1" noTextEdit="1"/>
          </p:cNvSpPr>
          <p:nvPr>
            <p:ph type="sldImg"/>
          </p:nvPr>
        </p:nvSpPr>
        <p:spPr>
          <a:ln>
            <a:solidFill>
              <a:srgbClr val="000000">
                <a:alpha val="100000"/>
              </a:srgbClr>
            </a:solidFill>
            <a:miter lim="800000"/>
          </a:ln>
        </p:spPr>
      </p:sp>
      <p:sp>
        <p:nvSpPr>
          <p:cNvPr id="38915" name="备注占位符 2"/>
          <p:cNvSpPr>
            <a:spLocks noGrp="1"/>
          </p:cNvSpPr>
          <p:nvPr>
            <p:ph type="body" idx="1"/>
          </p:nvPr>
        </p:nvSpPr>
        <p:spPr>
          <a:noFill/>
          <a:ln>
            <a:noFill/>
          </a:ln>
        </p:spPr>
        <p:txBody>
          <a:bodyPr wrap="square" lIns="91440" tIns="45720" rIns="91440" bIns="45720" anchor="t"/>
          <a:p>
            <a:pPr lvl="0"/>
            <a:endParaRPr lang="zh-CN" altLang="en-US" dirty="0"/>
          </a:p>
        </p:txBody>
      </p:sp>
      <p:sp>
        <p:nvSpPr>
          <p:cNvPr id="38916"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p>
            <a:pPr lvl="0"/>
            <a:endParaRPr lang="zh-CN" altLang="en-US" dirty="0"/>
          </a:p>
        </p:txBody>
      </p:sp>
      <p:sp>
        <p:nvSpPr>
          <p:cNvPr id="39940"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solidFill>
                  <a:srgbClr val="000000"/>
                </a:solidFill>
              </a:rPr>
            </a:fld>
            <a:endParaRPr lang="zh-CN" altLang="en-US" sz="1200"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幻灯片图像占位符 1"/>
          <p:cNvSpPr>
            <a:spLocks noGrp="1" noRot="1" noChangeAspect="1" noTextEdit="1"/>
          </p:cNvSpPr>
          <p:nvPr>
            <p:ph type="sldImg"/>
          </p:nvPr>
        </p:nvSpPr>
        <p:spPr>
          <a:ln>
            <a:solidFill>
              <a:srgbClr val="000000">
                <a:alpha val="100000"/>
              </a:srgbClr>
            </a:solidFill>
            <a:miter lim="800000"/>
          </a:ln>
        </p:spPr>
      </p:sp>
      <p:sp>
        <p:nvSpPr>
          <p:cNvPr id="40963" name="备注占位符 2"/>
          <p:cNvSpPr>
            <a:spLocks noGrp="1"/>
          </p:cNvSpPr>
          <p:nvPr>
            <p:ph type="body" idx="1"/>
          </p:nvPr>
        </p:nvSpPr>
        <p:spPr>
          <a:noFill/>
          <a:ln>
            <a:noFill/>
          </a:ln>
        </p:spPr>
        <p:txBody>
          <a:bodyPr wrap="square" lIns="91440" tIns="45720" rIns="91440" bIns="45720" anchor="t"/>
          <a:p>
            <a:pPr lvl="0"/>
            <a:endParaRPr lang="zh-CN" altLang="en-US" dirty="0"/>
          </a:p>
        </p:txBody>
      </p:sp>
      <p:sp>
        <p:nvSpPr>
          <p:cNvPr id="40964"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solidFill>
                  <a:srgbClr val="000000"/>
                </a:solidFill>
              </a:rPr>
            </a:fld>
            <a:endParaRPr lang="zh-CN" altLang="en-US" sz="1200" dirty="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幻灯片图像占位符 1"/>
          <p:cNvSpPr>
            <a:spLocks noGrp="1" noRot="1" noChangeAspect="1" noTextEdit="1"/>
          </p:cNvSpPr>
          <p:nvPr>
            <p:ph type="sldImg"/>
          </p:nvPr>
        </p:nvSpPr>
        <p:spPr>
          <a:ln>
            <a:solidFill>
              <a:srgbClr val="000000">
                <a:alpha val="100000"/>
              </a:srgbClr>
            </a:solidFill>
            <a:miter lim="800000"/>
          </a:ln>
        </p:spPr>
      </p:sp>
      <p:sp>
        <p:nvSpPr>
          <p:cNvPr id="41987" name="备注占位符 2"/>
          <p:cNvSpPr>
            <a:spLocks noGrp="1"/>
          </p:cNvSpPr>
          <p:nvPr>
            <p:ph type="body" idx="1"/>
          </p:nvPr>
        </p:nvSpPr>
        <p:spPr>
          <a:noFill/>
          <a:ln>
            <a:noFill/>
          </a:ln>
        </p:spPr>
        <p:txBody>
          <a:bodyPr wrap="square" lIns="91440" tIns="45720" rIns="91440" bIns="45720" anchor="t"/>
          <a:p>
            <a:pPr lvl="0"/>
            <a:r>
              <a:rPr lang="zh-CN" altLang="en-US" dirty="0"/>
              <a:t>以下</a:t>
            </a:r>
            <a:r>
              <a:rPr lang="en-US" altLang="zh-CN" dirty="0"/>
              <a:t>9</a:t>
            </a:r>
            <a:r>
              <a:rPr lang="zh-CN" altLang="en-US" dirty="0"/>
              <a:t>张精炼一下</a:t>
            </a:r>
            <a:endParaRPr lang="zh-CN" altLang="en-US" dirty="0"/>
          </a:p>
        </p:txBody>
      </p:sp>
      <p:sp>
        <p:nvSpPr>
          <p:cNvPr id="41988"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幻灯片图像占位符 1"/>
          <p:cNvSpPr>
            <a:spLocks noGrp="1" noRot="1" noChangeAspect="1" noTextEdit="1"/>
          </p:cNvSpPr>
          <p:nvPr>
            <p:ph type="sldImg"/>
          </p:nvPr>
        </p:nvSpPr>
        <p:spPr>
          <a:ln>
            <a:solidFill>
              <a:srgbClr val="000000">
                <a:alpha val="100000"/>
              </a:srgbClr>
            </a:solidFill>
            <a:miter lim="800000"/>
          </a:ln>
        </p:spPr>
      </p:sp>
      <p:sp>
        <p:nvSpPr>
          <p:cNvPr id="43011" name="备注占位符 2"/>
          <p:cNvSpPr>
            <a:spLocks noGrp="1"/>
          </p:cNvSpPr>
          <p:nvPr>
            <p:ph type="body" idx="1"/>
          </p:nvPr>
        </p:nvSpPr>
        <p:spPr>
          <a:noFill/>
          <a:ln>
            <a:noFill/>
          </a:ln>
        </p:spPr>
        <p:txBody>
          <a:bodyPr wrap="square" lIns="91440" tIns="45720" rIns="91440" bIns="45720" anchor="t"/>
          <a:p>
            <a:pPr lvl="0"/>
            <a:r>
              <a:rPr lang="zh-CN" altLang="en-US" dirty="0"/>
              <a:t>非典型抗精神病药物同时喝酒，加强中枢抑制作用</a:t>
            </a:r>
            <a:r>
              <a:rPr lang="en-US" altLang="zh-CN" dirty="0"/>
              <a:t>, </a:t>
            </a:r>
            <a:r>
              <a:rPr lang="zh-CN" altLang="en-US" dirty="0"/>
              <a:t>严重损害精神运动功能</a:t>
            </a:r>
            <a:endParaRPr lang="en-US" altLang="zh-CN" dirty="0"/>
          </a:p>
          <a:p>
            <a:pPr lvl="0"/>
            <a:r>
              <a:rPr lang="zh-CN" altLang="en-US" dirty="0"/>
              <a:t>吸烟会降低氟哌啶醇、氟奋乃静、氯丙嗪、奥氮平浓度</a:t>
            </a:r>
            <a:endParaRPr lang="zh-CN" altLang="en-US" dirty="0"/>
          </a:p>
          <a:p>
            <a:pPr lvl="0"/>
            <a:endParaRPr lang="zh-CN" altLang="en-US" dirty="0"/>
          </a:p>
        </p:txBody>
      </p:sp>
      <p:sp>
        <p:nvSpPr>
          <p:cNvPr id="43012" name="灯片编号占位符 3"/>
          <p:cNvSpPr txBox="1">
            <a:spLocks noGrp="1"/>
          </p:cNvSpPr>
          <p:nvPr>
            <p:ph type="sldNum" sz="quarter"/>
          </p:nvPr>
        </p:nvSpPr>
        <p:spPr>
          <a:xfrm>
            <a:off x="4021138" y="9721850"/>
            <a:ext cx="3076575" cy="511175"/>
          </a:xfrm>
          <a:prstGeom prst="rect">
            <a:avLst/>
          </a:prstGeom>
          <a:noFill/>
          <a:ln w="9525">
            <a:noFill/>
          </a:ln>
        </p:spPr>
        <p:txBody>
          <a:bodyPr anchor="b"/>
          <a:p>
            <a:pPr lvl="0" algn="r" eaLnBrk="1" hangingPunct="1">
              <a:buChar char="•"/>
            </a:pP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标题和两项内容在文本之上">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838200" y="1825625"/>
            <a:ext cx="5181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6172200" y="1825625"/>
            <a:ext cx="5181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half" idx="3"/>
          </p:nvPr>
        </p:nvSpPr>
        <p:spPr>
          <a:xfrm>
            <a:off x="838200" y="4076700"/>
            <a:ext cx="10515600" cy="21002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页脚占位符 6"/>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8" name="灯片编号占位符 7"/>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wmf"/></Relationships>
</file>

<file path=ppt/slides/_rels/slide4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5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w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a:t>精神分裂症的社区管理</a:t>
            </a:r>
            <a:endParaRPr lang="zh-CN" altLang="en-US"/>
          </a:p>
        </p:txBody>
      </p:sp>
      <p:sp>
        <p:nvSpPr>
          <p:cNvPr id="3" name="副标题 2"/>
          <p:cNvSpPr>
            <a:spLocks noGrp="1"/>
          </p:cNvSpPr>
          <p:nvPr>
            <p:ph type="subTitle" idx="1"/>
          </p:nvPr>
        </p:nvSpPr>
        <p:spPr/>
        <p:txBody>
          <a:bodyPr/>
          <a:p>
            <a:r>
              <a:rPr lang="zh-CN" altLang="en-US"/>
              <a:t>李慧</a:t>
            </a:r>
            <a:endParaRPr lang="zh-CN" altLang="en-US"/>
          </a:p>
          <a:p>
            <a:r>
              <a:rPr lang="zh-CN" altLang="en-US"/>
              <a:t>副主任医师</a:t>
            </a:r>
            <a:endParaRPr lang="zh-CN" altLang="en-US"/>
          </a:p>
          <a:p>
            <a:r>
              <a:rPr lang="zh-CN" altLang="en-US"/>
              <a:t>四川省精神医学中心</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8946" name="标题 338945"/>
          <p:cNvSpPr>
            <a:spLocks noGrp="1"/>
          </p:cNvSpPr>
          <p:nvPr>
            <p:ph type="title"/>
          </p:nvPr>
        </p:nvSpPr>
        <p:spPr/>
        <p:txBody>
          <a:bodyPr anchor="ctr"/>
          <a:p>
            <a:r>
              <a:rPr lang="en-US" altLang="zh-CN" err="1">
                <a:latin typeface="Times New Roman" panose="02020603050405020304" pitchFamily="18" charset="0"/>
              </a:rPr>
              <a:t>Sch</a:t>
            </a:r>
            <a:r>
              <a:rPr lang="zh-CN" altLang="en-US" dirty="0"/>
              <a:t>的病因</a:t>
            </a:r>
            <a:endParaRPr lang="zh-CN" altLang="en-US" dirty="0"/>
          </a:p>
        </p:txBody>
      </p:sp>
      <p:sp>
        <p:nvSpPr>
          <p:cNvPr id="338947" name="文本占位符 338946"/>
          <p:cNvSpPr>
            <a:spLocks noGrp="1"/>
          </p:cNvSpPr>
          <p:nvPr>
            <p:ph type="body" idx="1"/>
          </p:nvPr>
        </p:nvSpPr>
        <p:spPr/>
        <p:txBody>
          <a:bodyPr/>
          <a:p>
            <a:pPr>
              <a:lnSpc>
                <a:spcPct val="130000"/>
              </a:lnSpc>
            </a:pPr>
            <a:r>
              <a:rPr lang="zh-CN" altLang="en-US" dirty="0"/>
              <a:t>病因未明</a:t>
            </a:r>
            <a:endParaRPr lang="zh-CN" altLang="en-US" dirty="0"/>
          </a:p>
          <a:p>
            <a:pPr>
              <a:lnSpc>
                <a:spcPct val="130000"/>
              </a:lnSpc>
            </a:pPr>
            <a:r>
              <a:rPr lang="zh-CN" altLang="en-US" dirty="0"/>
              <a:t>“气死人不偿命”</a:t>
            </a:r>
            <a:r>
              <a:rPr lang="en-US" altLang="zh-CN">
                <a:latin typeface="Arial" panose="020B0604020202020204" pitchFamily="34" charset="0"/>
              </a:rPr>
              <a:t>——</a:t>
            </a:r>
            <a:r>
              <a:rPr lang="zh-CN" altLang="en-US" dirty="0"/>
              <a:t>精神刺激只是发病的诱因（</a:t>
            </a:r>
            <a:r>
              <a:rPr lang="en-US" altLang="zh-CN">
                <a:latin typeface="Times New Roman" panose="02020603050405020304" pitchFamily="18" charset="0"/>
              </a:rPr>
              <a:t>Inducer</a:t>
            </a:r>
            <a:r>
              <a:rPr lang="zh-CN" altLang="en-US" dirty="0"/>
              <a:t>），不是病因（</a:t>
            </a:r>
            <a:r>
              <a:rPr lang="en-US" altLang="zh-CN">
                <a:latin typeface="Times New Roman" panose="02020603050405020304" pitchFamily="18" charset="0"/>
              </a:rPr>
              <a:t>cause</a:t>
            </a:r>
            <a:r>
              <a:rPr lang="zh-CN" altLang="en-US" dirty="0"/>
              <a:t>）</a:t>
            </a:r>
            <a:endParaRPr lang="zh-CN" altLang="en-US" dirty="0"/>
          </a:p>
          <a:p>
            <a:pPr>
              <a:lnSpc>
                <a:spcPct val="130000"/>
              </a:lnSpc>
            </a:pPr>
            <a:r>
              <a:rPr lang="zh-CN" altLang="en-US" dirty="0"/>
              <a:t>有遗传倾向，但不是遗传性疾病</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9970" name="标题 339969"/>
          <p:cNvSpPr>
            <a:spLocks noGrp="1"/>
          </p:cNvSpPr>
          <p:nvPr>
            <p:ph type="title"/>
          </p:nvPr>
        </p:nvSpPr>
        <p:spPr/>
        <p:txBody>
          <a:bodyPr anchor="ctr"/>
          <a:p>
            <a:r>
              <a:rPr lang="en-US" altLang="zh-CN" err="1">
                <a:latin typeface="隶书" panose="02010509060101010101" pitchFamily="49" charset="-122"/>
              </a:rPr>
              <a:t>Sch</a:t>
            </a:r>
            <a:r>
              <a:rPr lang="zh-CN" altLang="en-US" dirty="0"/>
              <a:t>的危害</a:t>
            </a:r>
            <a:endParaRPr lang="zh-CN" altLang="en-US" dirty="0"/>
          </a:p>
        </p:txBody>
      </p:sp>
      <p:sp>
        <p:nvSpPr>
          <p:cNvPr id="339971" name="文本占位符 339970"/>
          <p:cNvSpPr>
            <a:spLocks noGrp="1"/>
          </p:cNvSpPr>
          <p:nvPr>
            <p:ph type="body" idx="1"/>
          </p:nvPr>
        </p:nvSpPr>
        <p:spPr>
          <a:xfrm>
            <a:off x="2424113" y="1628775"/>
            <a:ext cx="7812087" cy="4392613"/>
          </a:xfrm>
        </p:spPr>
        <p:txBody>
          <a:bodyPr/>
          <a:p>
            <a:pPr algn="just">
              <a:lnSpc>
                <a:spcPct val="120000"/>
              </a:lnSpc>
            </a:pPr>
            <a:r>
              <a:rPr lang="zh-CN" altLang="en-US" sz="2800" dirty="0"/>
              <a:t>患病率高：世界</a:t>
            </a:r>
            <a:r>
              <a:rPr lang="en-US" altLang="zh-CN" sz="2800" dirty="0"/>
              <a:t>1%</a:t>
            </a:r>
            <a:r>
              <a:rPr lang="zh-CN" altLang="en-US" sz="2800" dirty="0"/>
              <a:t>，中国</a:t>
            </a:r>
            <a:r>
              <a:rPr lang="en-US" altLang="zh-CN" sz="2800"/>
              <a:t>0.65%</a:t>
            </a:r>
            <a:endParaRPr lang="en-US" altLang="zh-CN" sz="2800"/>
          </a:p>
          <a:p>
            <a:pPr algn="just">
              <a:lnSpc>
                <a:spcPct val="120000"/>
              </a:lnSpc>
            </a:pPr>
            <a:r>
              <a:rPr lang="zh-CN" altLang="en-US" sz="2800" dirty="0"/>
              <a:t>住院率最高：占精神科住院患者的</a:t>
            </a:r>
            <a:r>
              <a:rPr lang="en-US" altLang="zh-CN" sz="2800"/>
              <a:t>2/3</a:t>
            </a:r>
            <a:endParaRPr lang="en-US" altLang="zh-CN" sz="2800"/>
          </a:p>
          <a:p>
            <a:pPr algn="just">
              <a:lnSpc>
                <a:spcPct val="120000"/>
              </a:lnSpc>
            </a:pPr>
            <a:r>
              <a:rPr lang="zh-CN" altLang="en-US" sz="2800" dirty="0"/>
              <a:t>复发率高：首次发作治愈后的两年内，停药复发率高达</a:t>
            </a:r>
            <a:r>
              <a:rPr lang="en-US" altLang="zh-CN" sz="2800"/>
              <a:t>80%</a:t>
            </a:r>
            <a:endParaRPr lang="en-US" altLang="zh-CN" sz="2800"/>
          </a:p>
          <a:p>
            <a:pPr algn="just">
              <a:lnSpc>
                <a:spcPct val="120000"/>
              </a:lnSpc>
            </a:pPr>
            <a:r>
              <a:rPr lang="zh-CN" altLang="en-US" sz="2800" dirty="0"/>
              <a:t>致残率高：五种残疾之一</a:t>
            </a:r>
            <a:endParaRPr lang="zh-CN" altLang="en-US" sz="2800" dirty="0"/>
          </a:p>
          <a:p>
            <a:pPr algn="just">
              <a:lnSpc>
                <a:spcPct val="120000"/>
              </a:lnSpc>
            </a:pPr>
            <a:r>
              <a:rPr lang="zh-CN" altLang="en-US" sz="2800" dirty="0"/>
              <a:t>疾病负担（</a:t>
            </a:r>
            <a:r>
              <a:rPr lang="en-US" altLang="zh-CN" sz="2800">
                <a:latin typeface="Times New Roman" panose="02020603050405020304" pitchFamily="18" charset="0"/>
              </a:rPr>
              <a:t>global burden of disease, GBD</a:t>
            </a:r>
            <a:r>
              <a:rPr lang="zh-CN" altLang="en-US" sz="2800" dirty="0"/>
              <a:t>）：包括本人、家庭和社会</a:t>
            </a:r>
            <a:endParaRPr lang="zh-CN" altLang="en-US" sz="2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0994" name="标题 340993"/>
          <p:cNvSpPr>
            <a:spLocks noGrp="1"/>
          </p:cNvSpPr>
          <p:nvPr>
            <p:ph type="ctrTitle"/>
          </p:nvPr>
        </p:nvSpPr>
        <p:spPr>
          <a:xfrm>
            <a:off x="2895600" y="2057400"/>
            <a:ext cx="6440488" cy="1143000"/>
          </a:xfrm>
        </p:spPr>
        <p:txBody>
          <a:bodyPr anchor="ctr"/>
          <a:p>
            <a:pPr defTabSz="914400">
              <a:buSzPct val="100000"/>
            </a:pPr>
            <a:r>
              <a:rPr lang="en-US" altLang="zh-CN" sz="6000" b="1" kern="1200" baseline="0" err="1">
                <a:latin typeface="Times New Roman" panose="02020603050405020304" pitchFamily="18" charset="0"/>
                <a:ea typeface="楷体_GB2312" panose="02010609030101010101" pitchFamily="49" charset="-122"/>
              </a:rPr>
              <a:t>Sch</a:t>
            </a:r>
            <a:r>
              <a:rPr lang="zh-CN" altLang="en-US" sz="6000" b="1" kern="1200" baseline="0" dirty="0">
                <a:latin typeface="Times New Roman" panose="02020603050405020304" pitchFamily="18" charset="0"/>
                <a:ea typeface="楷体_GB2312" panose="02010609030101010101" pitchFamily="49" charset="-122"/>
              </a:rPr>
              <a:t>的</a:t>
            </a:r>
            <a:r>
              <a:rPr lang="zh-CN" altLang="en-US" sz="6000" b="1" kern="1200" baseline="0" dirty="0">
                <a:latin typeface="Arial" panose="020B0604020202020204" pitchFamily="34" charset="0"/>
                <a:ea typeface="楷体_GB2312" panose="02010609030101010101" pitchFamily="49" charset="-122"/>
              </a:rPr>
              <a:t>临床表现</a:t>
            </a:r>
            <a:endParaRPr lang="zh-CN" altLang="en-US" sz="6000" b="1" kern="1200" baseline="0">
              <a:latin typeface="Arial" panose="020B0604020202020204" pitchFamily="34" charset="0"/>
              <a:ea typeface="楷体_GB2312" panose="02010609030101010101" pitchFamily="49" charset="-122"/>
            </a:endParaRPr>
          </a:p>
        </p:txBody>
      </p:sp>
      <p:sp>
        <p:nvSpPr>
          <p:cNvPr id="340995" name="副标题 340994"/>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2018" name="标题 342017"/>
          <p:cNvSpPr>
            <a:spLocks noGrp="1"/>
          </p:cNvSpPr>
          <p:nvPr>
            <p:ph type="title"/>
          </p:nvPr>
        </p:nvSpPr>
        <p:spPr>
          <a:xfrm>
            <a:off x="2286000" y="533400"/>
            <a:ext cx="7793038" cy="846138"/>
          </a:xfrm>
        </p:spPr>
        <p:txBody>
          <a:bodyPr anchor="ctr"/>
          <a:p>
            <a:r>
              <a:rPr lang="zh-CN" altLang="en-US" dirty="0">
                <a:solidFill>
                  <a:srgbClr val="6666FF"/>
                </a:solidFill>
                <a:latin typeface="隶书" panose="02010509060101010101" pitchFamily="49" charset="-122"/>
                <a:ea typeface="隶书" panose="02010509060101010101" pitchFamily="49" charset="-122"/>
              </a:rPr>
              <a:t>精神活动的三个组成部分</a:t>
            </a:r>
            <a:endParaRPr lang="zh-CN" altLang="en-US" dirty="0">
              <a:solidFill>
                <a:srgbClr val="6666FF"/>
              </a:solidFill>
              <a:latin typeface="宋体" panose="02010600030101010101" pitchFamily="2" charset="-122"/>
              <a:ea typeface="隶书" panose="02010509060101010101" pitchFamily="49" charset="-122"/>
            </a:endParaRPr>
          </a:p>
        </p:txBody>
      </p:sp>
      <p:sp>
        <p:nvSpPr>
          <p:cNvPr id="342019" name="文本占位符 342018"/>
          <p:cNvSpPr>
            <a:spLocks noGrp="1"/>
          </p:cNvSpPr>
          <p:nvPr>
            <p:ph type="body" sz="half" idx="1"/>
          </p:nvPr>
        </p:nvSpPr>
        <p:spPr>
          <a:xfrm>
            <a:off x="1981200" y="1600200"/>
            <a:ext cx="8153400" cy="4532313"/>
          </a:xfrm>
        </p:spPr>
        <p:txBody>
          <a:bodyPr/>
          <a:p>
            <a:pPr algn="just">
              <a:lnSpc>
                <a:spcPct val="120000"/>
              </a:lnSpc>
            </a:pPr>
            <a:r>
              <a:rPr lang="zh-CN" altLang="en-US" sz="2400" dirty="0">
                <a:latin typeface="宋体" panose="02010600030101010101" pitchFamily="2" charset="-122"/>
              </a:rPr>
              <a:t>认</a:t>
            </a:r>
            <a:r>
              <a:rPr lang="zh-CN" altLang="en-US" dirty="0">
                <a:solidFill>
                  <a:srgbClr val="6666FF"/>
                </a:solidFill>
                <a:latin typeface="宋体" panose="02010600030101010101" pitchFamily="2" charset="-122"/>
              </a:rPr>
              <a:t>知</a:t>
            </a:r>
            <a:r>
              <a:rPr lang="zh-CN" altLang="en-US" sz="2400" dirty="0">
                <a:latin typeface="宋体" panose="02010600030101010101" pitchFamily="2" charset="-122"/>
              </a:rPr>
              <a:t>：</a:t>
            </a:r>
            <a:endParaRPr lang="zh-CN" altLang="en-US" sz="2400" dirty="0">
              <a:latin typeface="宋体" panose="02010600030101010101" pitchFamily="2" charset="-122"/>
            </a:endParaRPr>
          </a:p>
          <a:p>
            <a:pPr algn="just">
              <a:lnSpc>
                <a:spcPct val="120000"/>
              </a:lnSpc>
              <a:buNone/>
            </a:pPr>
            <a:r>
              <a:rPr lang="zh-CN" altLang="en-US" sz="2400" dirty="0">
                <a:latin typeface="宋体" panose="02010600030101010101" pitchFamily="2" charset="-122"/>
              </a:rPr>
              <a:t>  感觉、知觉、思维、记忆、注意、智力、自知力、定向力</a:t>
            </a:r>
            <a:endParaRPr lang="zh-CN" altLang="en-US" sz="2400" dirty="0">
              <a:latin typeface="宋体" panose="02010600030101010101" pitchFamily="2" charset="-122"/>
            </a:endParaRPr>
          </a:p>
          <a:p>
            <a:pPr algn="just">
              <a:lnSpc>
                <a:spcPct val="120000"/>
              </a:lnSpc>
            </a:pPr>
            <a:r>
              <a:rPr lang="zh-CN" altLang="en-US" dirty="0">
                <a:solidFill>
                  <a:srgbClr val="6666FF"/>
                </a:solidFill>
                <a:latin typeface="宋体" panose="02010600030101010101" pitchFamily="2" charset="-122"/>
              </a:rPr>
              <a:t>情</a:t>
            </a:r>
            <a:r>
              <a:rPr lang="zh-CN" altLang="en-US" sz="2400" dirty="0">
                <a:latin typeface="宋体" panose="02010600030101010101" pitchFamily="2" charset="-122"/>
              </a:rPr>
              <a:t>感</a:t>
            </a:r>
            <a:r>
              <a:rPr lang="zh-CN" altLang="en-US" sz="2400">
                <a:latin typeface="宋体" panose="02010600030101010101" pitchFamily="2" charset="-122"/>
              </a:rPr>
              <a:t>：</a:t>
            </a:r>
            <a:endParaRPr lang="zh-CN" altLang="en-US" sz="2400">
              <a:latin typeface="宋体" panose="02010600030101010101" pitchFamily="2" charset="-122"/>
            </a:endParaRPr>
          </a:p>
          <a:p>
            <a:pPr algn="just">
              <a:lnSpc>
                <a:spcPct val="120000"/>
              </a:lnSpc>
              <a:buNone/>
            </a:pPr>
            <a:r>
              <a:rPr lang="zh-CN" altLang="en-US" sz="2400" dirty="0">
                <a:latin typeface="宋体" panose="02010600030101010101" pitchFamily="2" charset="-122"/>
              </a:rPr>
              <a:t>  内心体验和外在表现</a:t>
            </a:r>
            <a:endParaRPr lang="zh-CN" altLang="en-US" sz="2400" dirty="0">
              <a:latin typeface="宋体" panose="02010600030101010101" pitchFamily="2" charset="-122"/>
            </a:endParaRPr>
          </a:p>
          <a:p>
            <a:pPr algn="just">
              <a:lnSpc>
                <a:spcPct val="120000"/>
              </a:lnSpc>
            </a:pPr>
            <a:r>
              <a:rPr lang="zh-CN" altLang="en-US" dirty="0">
                <a:solidFill>
                  <a:srgbClr val="6666FF"/>
                </a:solidFill>
                <a:latin typeface="宋体" panose="02010600030101010101" pitchFamily="2" charset="-122"/>
              </a:rPr>
              <a:t>意</a:t>
            </a:r>
            <a:r>
              <a:rPr lang="zh-CN" altLang="en-US" sz="2400" dirty="0">
                <a:latin typeface="宋体" panose="02010600030101010101" pitchFamily="2" charset="-122"/>
              </a:rPr>
              <a:t>志行为：</a:t>
            </a:r>
            <a:endParaRPr lang="zh-CN" altLang="en-US" sz="2400" dirty="0">
              <a:latin typeface="宋体" panose="02010600030101010101" pitchFamily="2" charset="-122"/>
            </a:endParaRPr>
          </a:p>
          <a:p>
            <a:pPr algn="just">
              <a:lnSpc>
                <a:spcPct val="120000"/>
              </a:lnSpc>
              <a:buNone/>
            </a:pPr>
            <a:r>
              <a:rPr lang="zh-CN" altLang="en-US" sz="2400" dirty="0">
                <a:latin typeface="宋体" panose="02010600030101010101" pitchFamily="2" charset="-122"/>
              </a:rPr>
              <a:t>  低级意志和高级意志</a:t>
            </a:r>
            <a:endParaRPr lang="zh-CN" altLang="en-US" sz="2400" dirty="0">
              <a:latin typeface="宋体" panose="02010600030101010101" pitchFamily="2" charset="-122"/>
            </a:endParaRPr>
          </a:p>
        </p:txBody>
      </p:sp>
      <p:sp>
        <p:nvSpPr>
          <p:cNvPr id="342020" name="椭圆 342019"/>
          <p:cNvSpPr/>
          <p:nvPr/>
        </p:nvSpPr>
        <p:spPr>
          <a:xfrm>
            <a:off x="7315200" y="3429000"/>
            <a:ext cx="2819400" cy="2895600"/>
          </a:xfrm>
          <a:prstGeom prst="ellipse">
            <a:avLst/>
          </a:prstGeom>
          <a:solidFill>
            <a:schemeClr val="bg1"/>
          </a:solidFill>
          <a:ln w="9525" cap="flat" cmpd="sng">
            <a:solidFill>
              <a:schemeClr val="tx1"/>
            </a:solidFill>
            <a:prstDash val="solid"/>
            <a:miter/>
            <a:headEnd type="none" w="med" len="med"/>
            <a:tailEnd type="none" w="med" len="med"/>
          </a:ln>
        </p:spPr>
        <p:txBody>
          <a:bodyPr wrap="none" anchor="ctr"/>
          <a:p>
            <a:pPr>
              <a:buClr>
                <a:schemeClr val="bg1"/>
              </a:buClr>
            </a:pPr>
            <a:endParaRPr b="0" dirty="0">
              <a:latin typeface="Tahoma" panose="020B0604030504040204" pitchFamily="34" charset="0"/>
              <a:ea typeface="宋体" panose="02010600030101010101" pitchFamily="2" charset="-122"/>
            </a:endParaRPr>
          </a:p>
        </p:txBody>
      </p:sp>
      <p:sp>
        <p:nvSpPr>
          <p:cNvPr id="342021" name="文本框 342020"/>
          <p:cNvSpPr txBox="1"/>
          <p:nvPr/>
        </p:nvSpPr>
        <p:spPr>
          <a:xfrm>
            <a:off x="8382000" y="3446463"/>
            <a:ext cx="640080" cy="645160"/>
          </a:xfrm>
          <a:prstGeom prst="rect">
            <a:avLst/>
          </a:prstGeom>
          <a:noFill/>
          <a:ln w="9525">
            <a:noFill/>
          </a:ln>
        </p:spPr>
        <p:txBody>
          <a:bodyPr wrap="none" anchor="t">
            <a:spAutoFit/>
          </a:bodyPr>
          <a:p>
            <a:pPr algn="l">
              <a:buClr>
                <a:schemeClr val="bg1"/>
              </a:buClr>
            </a:pPr>
            <a:r>
              <a:rPr lang="zh-CN" altLang="en-US" sz="3600" dirty="0">
                <a:solidFill>
                  <a:srgbClr val="00FF00"/>
                </a:solidFill>
                <a:latin typeface="宋体" panose="02010600030101010101" pitchFamily="2" charset="-122"/>
                <a:ea typeface="宋体" panose="02010600030101010101" pitchFamily="2" charset="-122"/>
              </a:rPr>
              <a:t>知</a:t>
            </a:r>
            <a:endParaRPr lang="zh-CN" altLang="en-US" sz="3600" dirty="0">
              <a:solidFill>
                <a:srgbClr val="00FF00"/>
              </a:solidFill>
              <a:latin typeface="宋体" panose="02010600030101010101" pitchFamily="2" charset="-122"/>
              <a:ea typeface="宋体" panose="02010600030101010101" pitchFamily="2" charset="-122"/>
            </a:endParaRPr>
          </a:p>
        </p:txBody>
      </p:sp>
      <p:sp>
        <p:nvSpPr>
          <p:cNvPr id="342022" name="文本框 342021"/>
          <p:cNvSpPr txBox="1"/>
          <p:nvPr/>
        </p:nvSpPr>
        <p:spPr>
          <a:xfrm>
            <a:off x="7391400" y="4921250"/>
            <a:ext cx="640080" cy="645160"/>
          </a:xfrm>
          <a:prstGeom prst="rect">
            <a:avLst/>
          </a:prstGeom>
          <a:noFill/>
          <a:ln w="9525">
            <a:noFill/>
          </a:ln>
        </p:spPr>
        <p:txBody>
          <a:bodyPr wrap="none" anchor="t">
            <a:spAutoFit/>
          </a:bodyPr>
          <a:p>
            <a:pPr algn="l">
              <a:buClr>
                <a:schemeClr val="bg1"/>
              </a:buClr>
            </a:pPr>
            <a:r>
              <a:rPr lang="zh-CN" altLang="en-US" sz="3600" dirty="0">
                <a:solidFill>
                  <a:srgbClr val="00FF00"/>
                </a:solidFill>
                <a:latin typeface="宋体" panose="02010600030101010101" pitchFamily="2" charset="-122"/>
                <a:ea typeface="宋体" panose="02010600030101010101" pitchFamily="2" charset="-122"/>
              </a:rPr>
              <a:t>情</a:t>
            </a:r>
            <a:endParaRPr lang="zh-CN" altLang="en-US" sz="3600" dirty="0">
              <a:solidFill>
                <a:srgbClr val="00FF00"/>
              </a:solidFill>
              <a:latin typeface="宋体" panose="02010600030101010101" pitchFamily="2" charset="-122"/>
              <a:ea typeface="宋体" panose="02010600030101010101" pitchFamily="2" charset="-122"/>
            </a:endParaRPr>
          </a:p>
        </p:txBody>
      </p:sp>
      <p:sp>
        <p:nvSpPr>
          <p:cNvPr id="342023" name="文本框 342022"/>
          <p:cNvSpPr txBox="1"/>
          <p:nvPr/>
        </p:nvSpPr>
        <p:spPr>
          <a:xfrm>
            <a:off x="9448800" y="4997450"/>
            <a:ext cx="640080" cy="645160"/>
          </a:xfrm>
          <a:prstGeom prst="rect">
            <a:avLst/>
          </a:prstGeom>
          <a:noFill/>
          <a:ln w="9525">
            <a:noFill/>
          </a:ln>
        </p:spPr>
        <p:txBody>
          <a:bodyPr wrap="none" anchor="t">
            <a:spAutoFit/>
          </a:bodyPr>
          <a:p>
            <a:pPr algn="l">
              <a:buClr>
                <a:schemeClr val="bg1"/>
              </a:buClr>
            </a:pPr>
            <a:r>
              <a:rPr lang="zh-CN" altLang="en-US" sz="3600" dirty="0">
                <a:solidFill>
                  <a:srgbClr val="00FF00"/>
                </a:solidFill>
                <a:latin typeface="宋体" panose="02010600030101010101" pitchFamily="2" charset="-122"/>
                <a:ea typeface="宋体" panose="02010600030101010101" pitchFamily="2" charset="-122"/>
              </a:rPr>
              <a:t>意</a:t>
            </a:r>
            <a:endParaRPr lang="zh-CN" altLang="en-US" sz="3600" dirty="0">
              <a:solidFill>
                <a:srgbClr val="00FF00"/>
              </a:solidFill>
              <a:latin typeface="宋体" panose="02010600030101010101" pitchFamily="2" charset="-122"/>
              <a:ea typeface="宋体" panose="02010600030101010101" pitchFamily="2" charset="-122"/>
            </a:endParaRPr>
          </a:p>
        </p:txBody>
      </p:sp>
      <p:sp>
        <p:nvSpPr>
          <p:cNvPr id="342024" name="直接连接符 342023"/>
          <p:cNvSpPr/>
          <p:nvPr/>
        </p:nvSpPr>
        <p:spPr>
          <a:xfrm flipH="1">
            <a:off x="7772400" y="3859213"/>
            <a:ext cx="685800" cy="1143000"/>
          </a:xfrm>
          <a:prstGeom prst="line">
            <a:avLst/>
          </a:prstGeom>
          <a:ln w="38100" cap="flat" cmpd="sng">
            <a:solidFill>
              <a:srgbClr val="00FF00"/>
            </a:solidFill>
            <a:prstDash val="solid"/>
            <a:miter/>
            <a:headEnd type="triangle" w="med" len="med"/>
            <a:tailEnd type="triangle" w="med" len="med"/>
          </a:ln>
        </p:spPr>
      </p:sp>
      <p:sp>
        <p:nvSpPr>
          <p:cNvPr id="342025" name="直接连接符 342024"/>
          <p:cNvSpPr/>
          <p:nvPr/>
        </p:nvSpPr>
        <p:spPr>
          <a:xfrm>
            <a:off x="7924800" y="5317808"/>
            <a:ext cx="1600200" cy="0"/>
          </a:xfrm>
          <a:prstGeom prst="line">
            <a:avLst/>
          </a:prstGeom>
          <a:ln w="38100" cap="flat" cmpd="sng">
            <a:solidFill>
              <a:srgbClr val="00FF00"/>
            </a:solidFill>
            <a:prstDash val="solid"/>
            <a:miter/>
            <a:headEnd type="triangle" w="med" len="med"/>
            <a:tailEnd type="triangle" w="med" len="med"/>
          </a:ln>
        </p:spPr>
      </p:sp>
      <p:sp>
        <p:nvSpPr>
          <p:cNvPr id="342026" name="直接连接符 342025"/>
          <p:cNvSpPr/>
          <p:nvPr/>
        </p:nvSpPr>
        <p:spPr>
          <a:xfrm>
            <a:off x="8991600" y="3935413"/>
            <a:ext cx="762000" cy="1143000"/>
          </a:xfrm>
          <a:prstGeom prst="line">
            <a:avLst/>
          </a:prstGeom>
          <a:ln w="38100" cap="flat" cmpd="sng">
            <a:solidFill>
              <a:srgbClr val="00FF00"/>
            </a:solidFill>
            <a:prstDash val="solid"/>
            <a:miter/>
            <a:headEnd type="triangle" w="med" len="med"/>
            <a:tailEnd type="triangle" w="med" len="med"/>
          </a:ln>
        </p:spPr>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3042" name="标题 343041"/>
          <p:cNvSpPr>
            <a:spLocks noGrp="1"/>
          </p:cNvSpPr>
          <p:nvPr>
            <p:ph type="title"/>
          </p:nvPr>
        </p:nvSpPr>
        <p:spPr>
          <a:xfrm>
            <a:off x="1992313" y="692150"/>
            <a:ext cx="8229600" cy="1143000"/>
          </a:xfrm>
        </p:spPr>
        <p:txBody>
          <a:bodyPr anchor="ctr"/>
          <a:p>
            <a:r>
              <a:rPr lang="zh-CN" altLang="en-US" dirty="0"/>
              <a:t>知觉障碍</a:t>
            </a:r>
            <a:r>
              <a:rPr lang="en-US" altLang="zh-CN" sz="3600">
                <a:latin typeface="Times New Roman" panose="02020603050405020304" pitchFamily="18" charset="0"/>
              </a:rPr>
              <a:t>(disorders of perception)</a:t>
            </a:r>
            <a:endParaRPr lang="en-US" altLang="zh-CN" sz="3600">
              <a:latin typeface="Times New Roman" panose="02020603050405020304" pitchFamily="18" charset="0"/>
            </a:endParaRPr>
          </a:p>
        </p:txBody>
      </p:sp>
      <p:sp>
        <p:nvSpPr>
          <p:cNvPr id="343043" name="文本占位符 343042"/>
          <p:cNvSpPr>
            <a:spLocks noGrp="1"/>
          </p:cNvSpPr>
          <p:nvPr>
            <p:ph type="body" idx="1"/>
          </p:nvPr>
        </p:nvSpPr>
        <p:spPr>
          <a:xfrm>
            <a:off x="2209800" y="2286000"/>
            <a:ext cx="8077200" cy="3810000"/>
          </a:xfrm>
        </p:spPr>
        <p:txBody>
          <a:bodyPr/>
          <a:p>
            <a:pPr algn="just">
              <a:lnSpc>
                <a:spcPct val="130000"/>
              </a:lnSpc>
            </a:pPr>
            <a:r>
              <a:rPr lang="zh-CN" altLang="en-US" dirty="0">
                <a:solidFill>
                  <a:srgbClr val="6666FF"/>
                </a:solidFill>
              </a:rPr>
              <a:t>幻听（</a:t>
            </a:r>
            <a:r>
              <a:rPr lang="en-US" altLang="zh-CN" sz="2800">
                <a:solidFill>
                  <a:srgbClr val="6666FF"/>
                </a:solidFill>
                <a:latin typeface="Times New Roman" panose="02020603050405020304" pitchFamily="18" charset="0"/>
              </a:rPr>
              <a:t>auditory</a:t>
            </a:r>
            <a:r>
              <a:rPr lang="en-US" altLang="zh-CN">
                <a:solidFill>
                  <a:srgbClr val="6666FF"/>
                </a:solidFill>
              </a:rPr>
              <a:t> </a:t>
            </a:r>
            <a:r>
              <a:rPr lang="en-US" altLang="zh-CN" sz="2800">
                <a:solidFill>
                  <a:srgbClr val="6666FF"/>
                </a:solidFill>
                <a:latin typeface="Times New Roman" panose="02020603050405020304" pitchFamily="18" charset="0"/>
              </a:rPr>
              <a:t>hallucination</a:t>
            </a:r>
            <a:r>
              <a:rPr lang="zh-CN" altLang="en-US" sz="2800">
                <a:solidFill>
                  <a:srgbClr val="6666FF"/>
                </a:solidFill>
                <a:latin typeface="Times New Roman" panose="02020603050405020304" pitchFamily="18" charset="0"/>
              </a:rPr>
              <a:t>）</a:t>
            </a:r>
            <a:endParaRPr lang="zh-CN" altLang="en-US">
              <a:solidFill>
                <a:srgbClr val="6666FF"/>
              </a:solidFill>
            </a:endParaRPr>
          </a:p>
          <a:p>
            <a:pPr algn="just">
              <a:lnSpc>
                <a:spcPct val="130000"/>
              </a:lnSpc>
              <a:buNone/>
            </a:pPr>
            <a:r>
              <a:rPr lang="zh-CN" altLang="en-US" dirty="0"/>
              <a:t>      凭空闻语，带有评论性和命令性</a:t>
            </a:r>
            <a:endParaRPr lang="zh-CN" altLang="en-US" dirty="0"/>
          </a:p>
          <a:p>
            <a:pPr algn="just">
              <a:lnSpc>
                <a:spcPct val="130000"/>
              </a:lnSpc>
            </a:pPr>
            <a:r>
              <a:rPr lang="zh-CN" altLang="en-US" dirty="0">
                <a:solidFill>
                  <a:srgbClr val="6666FF"/>
                </a:solidFill>
              </a:rPr>
              <a:t>思维化声</a:t>
            </a:r>
            <a:r>
              <a:rPr lang="en-US" altLang="zh-CN">
                <a:solidFill>
                  <a:srgbClr val="6666FF"/>
                </a:solidFill>
                <a:latin typeface="宋体" panose="02010600030101010101" pitchFamily="2" charset="-122"/>
              </a:rPr>
              <a:t>(</a:t>
            </a:r>
            <a:r>
              <a:rPr lang="zh-CN" altLang="en-US" dirty="0">
                <a:solidFill>
                  <a:srgbClr val="6666FF"/>
                </a:solidFill>
              </a:rPr>
              <a:t>思维鸣响</a:t>
            </a:r>
            <a:r>
              <a:rPr lang="en-US" altLang="zh-CN">
                <a:solidFill>
                  <a:srgbClr val="6666FF"/>
                </a:solidFill>
                <a:latin typeface="宋体" panose="02010600030101010101" pitchFamily="2" charset="-122"/>
              </a:rPr>
              <a:t>)</a:t>
            </a:r>
            <a:r>
              <a:rPr lang="en-US" altLang="zh-CN" sz="2800">
                <a:solidFill>
                  <a:srgbClr val="6666FF"/>
                </a:solidFill>
                <a:latin typeface="Times New Roman" panose="02020603050405020304" pitchFamily="18" charset="0"/>
              </a:rPr>
              <a:t>(thought hearing)</a:t>
            </a:r>
            <a:endParaRPr lang="en-US" altLang="zh-CN" sz="2800">
              <a:solidFill>
                <a:srgbClr val="6666FF"/>
              </a:solidFill>
              <a:latin typeface="Times New Roman" panose="02020603050405020304" pitchFamily="18" charset="0"/>
            </a:endParaRPr>
          </a:p>
          <a:p>
            <a:pPr algn="just">
              <a:lnSpc>
                <a:spcPct val="130000"/>
              </a:lnSpc>
              <a:buNone/>
            </a:pPr>
            <a:r>
              <a:rPr lang="en-US" altLang="zh-CN">
                <a:solidFill>
                  <a:srgbClr val="FFFF66"/>
                </a:solidFill>
                <a:latin typeface="Times New Roman" panose="02020603050405020304" pitchFamily="18" charset="0"/>
              </a:rPr>
              <a:t>        </a:t>
            </a:r>
            <a:r>
              <a:rPr lang="zh-CN" altLang="en-US" dirty="0">
                <a:latin typeface="Times New Roman" panose="02020603050405020304" pitchFamily="18" charset="0"/>
              </a:rPr>
              <a:t>自己的思维变成声音听到了</a:t>
            </a:r>
            <a:endParaRPr lang="zh-CN" altLang="en-US" dirty="0">
              <a:latin typeface="Times New Roman" panose="02020603050405020304" pitchFamily="18"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4066" name="标题 344065"/>
          <p:cNvSpPr>
            <a:spLocks noGrp="1"/>
          </p:cNvSpPr>
          <p:nvPr>
            <p:ph type="title"/>
          </p:nvPr>
        </p:nvSpPr>
        <p:spPr/>
        <p:txBody>
          <a:bodyPr anchor="ctr"/>
          <a:p>
            <a:r>
              <a:rPr lang="zh-CN" altLang="en-US" dirty="0"/>
              <a:t>思维过程障碍</a:t>
            </a:r>
            <a:endParaRPr lang="zh-CN" altLang="en-US"/>
          </a:p>
        </p:txBody>
      </p:sp>
      <p:sp>
        <p:nvSpPr>
          <p:cNvPr id="344067" name="文本占位符 344066"/>
          <p:cNvSpPr>
            <a:spLocks noGrp="1"/>
          </p:cNvSpPr>
          <p:nvPr>
            <p:ph type="body" idx="1"/>
          </p:nvPr>
        </p:nvSpPr>
        <p:spPr/>
        <p:txBody>
          <a:bodyPr/>
          <a:p>
            <a:pPr algn="just">
              <a:lnSpc>
                <a:spcPct val="160000"/>
              </a:lnSpc>
            </a:pPr>
            <a:r>
              <a:rPr lang="zh-CN" altLang="en-US" dirty="0">
                <a:solidFill>
                  <a:srgbClr val="6666FF"/>
                </a:solidFill>
              </a:rPr>
              <a:t>思维松弛</a:t>
            </a:r>
            <a:r>
              <a:rPr lang="en-US" altLang="zh-CN">
                <a:latin typeface="Arial" panose="020B0604020202020204" pitchFamily="34" charset="0"/>
              </a:rPr>
              <a:t>——</a:t>
            </a:r>
            <a:r>
              <a:rPr lang="zh-CN" altLang="en-US" dirty="0">
                <a:latin typeface="Times New Roman" panose="02020603050405020304" pitchFamily="18" charset="0"/>
              </a:rPr>
              <a:t>不知所云</a:t>
            </a:r>
            <a:endParaRPr lang="zh-CN" altLang="en-US" dirty="0">
              <a:latin typeface="Times New Roman" panose="02020603050405020304" pitchFamily="18" charset="0"/>
            </a:endParaRPr>
          </a:p>
          <a:p>
            <a:pPr algn="just">
              <a:lnSpc>
                <a:spcPct val="160000"/>
              </a:lnSpc>
            </a:pPr>
            <a:r>
              <a:rPr lang="zh-CN" altLang="en-US" dirty="0">
                <a:solidFill>
                  <a:srgbClr val="6666FF"/>
                </a:solidFill>
              </a:rPr>
              <a:t>思维破裂</a:t>
            </a:r>
            <a:r>
              <a:rPr lang="en-US" altLang="zh-CN">
                <a:latin typeface="Arial" panose="020B0604020202020204" pitchFamily="34" charset="0"/>
              </a:rPr>
              <a:t>——</a:t>
            </a:r>
            <a:r>
              <a:rPr lang="zh-CN" altLang="en-US" dirty="0">
                <a:latin typeface="Times New Roman" panose="02020603050405020304" pitchFamily="18" charset="0"/>
              </a:rPr>
              <a:t>词的杂拌</a:t>
            </a:r>
            <a:endParaRPr lang="zh-CN" altLang="en-US" dirty="0"/>
          </a:p>
          <a:p>
            <a:pPr algn="just">
              <a:lnSpc>
                <a:spcPct val="160000"/>
              </a:lnSpc>
            </a:pPr>
            <a:r>
              <a:rPr lang="zh-CN" altLang="en-US" dirty="0">
                <a:solidFill>
                  <a:srgbClr val="6666FF"/>
                </a:solidFill>
                <a:latin typeface="Times New Roman" panose="02020603050405020304" pitchFamily="18" charset="0"/>
              </a:rPr>
              <a:t>思维中断</a:t>
            </a:r>
            <a:r>
              <a:rPr lang="en-US" altLang="zh-CN">
                <a:latin typeface="Arial" panose="020B0604020202020204" pitchFamily="34" charset="0"/>
              </a:rPr>
              <a:t>——</a:t>
            </a:r>
            <a:r>
              <a:rPr lang="zh-CN" altLang="en-US" dirty="0">
                <a:latin typeface="Times New Roman" panose="02020603050405020304" pitchFamily="18" charset="0"/>
              </a:rPr>
              <a:t>思潮突然中止</a:t>
            </a:r>
            <a:endParaRPr lang="zh-CN" altLang="en-US" dirty="0">
              <a:latin typeface="Times New Roman" panose="02020603050405020304" pitchFamily="18" charset="0"/>
            </a:endParaRPr>
          </a:p>
          <a:p>
            <a:pPr algn="just">
              <a:lnSpc>
                <a:spcPct val="160000"/>
              </a:lnSpc>
            </a:pPr>
            <a:r>
              <a:rPr lang="zh-CN" altLang="en-US" dirty="0">
                <a:solidFill>
                  <a:srgbClr val="6666FF"/>
                </a:solidFill>
                <a:latin typeface="Times New Roman" panose="02020603050405020304" pitchFamily="18" charset="0"/>
              </a:rPr>
              <a:t>思维云集</a:t>
            </a:r>
            <a:r>
              <a:rPr lang="en-US" altLang="zh-CN">
                <a:latin typeface="Arial" panose="020B0604020202020204" pitchFamily="34" charset="0"/>
              </a:rPr>
              <a:t>——</a:t>
            </a:r>
            <a:r>
              <a:rPr lang="zh-CN" altLang="en-US" dirty="0">
                <a:latin typeface="Times New Roman" panose="02020603050405020304" pitchFamily="18" charset="0"/>
              </a:rPr>
              <a:t>异己思想突然大量涌现</a:t>
            </a:r>
            <a:endParaRPr lang="zh-CN" altLang="en-US">
              <a:latin typeface="Times New Roman" panose="02020603050405020304" pitchFamily="18"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5090" name="标题 345089"/>
          <p:cNvSpPr>
            <a:spLocks noGrp="1"/>
          </p:cNvSpPr>
          <p:nvPr>
            <p:ph type="title"/>
          </p:nvPr>
        </p:nvSpPr>
        <p:spPr/>
        <p:txBody>
          <a:bodyPr anchor="ctr"/>
          <a:p>
            <a:r>
              <a:rPr lang="zh-CN" altLang="en-US" dirty="0"/>
              <a:t>思维内容障碍</a:t>
            </a:r>
            <a:r>
              <a:rPr lang="en-US" altLang="zh-CN">
                <a:latin typeface="Arial" panose="020B0604020202020204" pitchFamily="34" charset="0"/>
              </a:rPr>
              <a:t>——</a:t>
            </a:r>
            <a:r>
              <a:rPr lang="zh-CN" altLang="en-US" dirty="0"/>
              <a:t>妄想</a:t>
            </a:r>
            <a:endParaRPr lang="zh-CN" altLang="en-US" sz="3600">
              <a:latin typeface="Times New Roman" panose="02020603050405020304" pitchFamily="18" charset="0"/>
            </a:endParaRPr>
          </a:p>
        </p:txBody>
      </p:sp>
      <p:sp>
        <p:nvSpPr>
          <p:cNvPr id="345091" name="文本占位符 345090"/>
          <p:cNvSpPr>
            <a:spLocks noGrp="1"/>
          </p:cNvSpPr>
          <p:nvPr>
            <p:ph type="body" idx="1"/>
          </p:nvPr>
        </p:nvSpPr>
        <p:spPr>
          <a:xfrm>
            <a:off x="2438400" y="1981200"/>
            <a:ext cx="7772400" cy="4114800"/>
          </a:xfrm>
        </p:spPr>
        <p:txBody>
          <a:bodyPr/>
          <a:p>
            <a:pPr algn="just">
              <a:lnSpc>
                <a:spcPct val="135000"/>
              </a:lnSpc>
            </a:pPr>
            <a:r>
              <a:rPr lang="zh-CN" altLang="en-US" sz="2800" dirty="0"/>
              <a:t>妄想</a:t>
            </a:r>
            <a:r>
              <a:rPr lang="en-US" altLang="zh-CN" sz="2800">
                <a:latin typeface="Times New Roman" panose="02020603050405020304" pitchFamily="18" charset="0"/>
              </a:rPr>
              <a:t>(delusion)</a:t>
            </a:r>
            <a:r>
              <a:rPr lang="zh-CN" altLang="en-US" sz="2800" dirty="0"/>
              <a:t>是诊断精神病的分水岭，具有三大特征：歪曲事实、坚信不移、个人独有</a:t>
            </a:r>
            <a:endParaRPr lang="zh-CN" altLang="en-US" sz="2800" dirty="0"/>
          </a:p>
          <a:p>
            <a:pPr algn="just">
              <a:lnSpc>
                <a:spcPct val="135000"/>
              </a:lnSpc>
            </a:pPr>
            <a:r>
              <a:rPr lang="en-US" altLang="zh-CN" sz="2800" err="1">
                <a:latin typeface="Times New Roman" panose="02020603050405020304" pitchFamily="18" charset="0"/>
              </a:rPr>
              <a:t>Sch</a:t>
            </a:r>
            <a:r>
              <a:rPr lang="zh-CN" altLang="en-US" sz="2800" dirty="0">
                <a:latin typeface="Times New Roman" panose="02020603050405020304" pitchFamily="18" charset="0"/>
              </a:rPr>
              <a:t>常见的妄想有：关系妄想、被害妄想、</a:t>
            </a:r>
            <a:r>
              <a:rPr lang="zh-CN" altLang="en-US" sz="2800" dirty="0"/>
              <a:t>夸大妄想、罪恶妄想、嫉妒妄想、钟情妄想</a:t>
            </a:r>
            <a:r>
              <a:rPr lang="zh-CN" altLang="en-US" sz="2400" dirty="0">
                <a:latin typeface="Times New Roman" panose="02020603050405020304" pitchFamily="18" charset="0"/>
              </a:rPr>
              <a:t>等</a:t>
            </a:r>
            <a:endParaRPr lang="zh-CN" altLang="en-US" sz="2400" dirty="0">
              <a:latin typeface="Times New Roman" panose="02020603050405020304" pitchFamily="18" charset="0"/>
            </a:endParaRPr>
          </a:p>
          <a:p>
            <a:pPr algn="just">
              <a:lnSpc>
                <a:spcPct val="135000"/>
              </a:lnSpc>
            </a:pPr>
            <a:r>
              <a:rPr lang="zh-CN" altLang="en-US" sz="2800" dirty="0"/>
              <a:t>具有诊断意义的妄想：内心被揭露感、被控制感</a:t>
            </a:r>
            <a:endParaRPr lang="zh-CN" altLang="en-US" sz="2800">
              <a:latin typeface="Times New Roman" panose="02020603050405020304" pitchFamily="18"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6114" name="标题 346113"/>
          <p:cNvSpPr>
            <a:spLocks noGrp="1"/>
          </p:cNvSpPr>
          <p:nvPr>
            <p:ph type="title"/>
          </p:nvPr>
        </p:nvSpPr>
        <p:spPr>
          <a:xfrm>
            <a:off x="1992313" y="476250"/>
            <a:ext cx="8229600" cy="1143000"/>
          </a:xfrm>
        </p:spPr>
        <p:txBody>
          <a:bodyPr anchor="ctr"/>
          <a:p>
            <a:r>
              <a:rPr lang="zh-CN" altLang="en-US" dirty="0">
                <a:latin typeface="宋体" panose="02010600030101010101" pitchFamily="2" charset="-122"/>
              </a:rPr>
              <a:t>自知力</a:t>
            </a:r>
            <a:r>
              <a:rPr lang="en-US" altLang="zh-CN">
                <a:latin typeface="Times New Roman" panose="02020603050405020304" pitchFamily="18" charset="0"/>
              </a:rPr>
              <a:t>(Insight)</a:t>
            </a:r>
            <a:endParaRPr lang="en-US" altLang="zh-CN">
              <a:latin typeface="Times New Roman" panose="02020603050405020304" pitchFamily="18" charset="0"/>
            </a:endParaRPr>
          </a:p>
        </p:txBody>
      </p:sp>
      <p:sp>
        <p:nvSpPr>
          <p:cNvPr id="346115" name="文本占位符 346114"/>
          <p:cNvSpPr>
            <a:spLocks noGrp="1"/>
          </p:cNvSpPr>
          <p:nvPr>
            <p:ph type="body" idx="1"/>
          </p:nvPr>
        </p:nvSpPr>
        <p:spPr/>
        <p:txBody>
          <a:bodyPr/>
          <a:p>
            <a:pPr algn="just">
              <a:lnSpc>
                <a:spcPct val="130000"/>
              </a:lnSpc>
              <a:buNone/>
            </a:pPr>
            <a:r>
              <a:rPr lang="zh-CN" altLang="en-US" sz="2800" dirty="0"/>
              <a:t>自知力是指病人对其自身精神状态的认识能力。</a:t>
            </a:r>
            <a:endParaRPr lang="zh-CN" altLang="en-US" sz="2800" dirty="0"/>
          </a:p>
          <a:p>
            <a:pPr>
              <a:lnSpc>
                <a:spcPct val="130000"/>
              </a:lnSpc>
            </a:pPr>
            <a:r>
              <a:rPr lang="zh-CN" altLang="en-US" sz="2800" dirty="0"/>
              <a:t>自知力缺失：对所有的症状都否认是病态表现，拒绝治疗</a:t>
            </a:r>
            <a:endParaRPr lang="zh-CN" altLang="en-US" sz="2800" dirty="0"/>
          </a:p>
          <a:p>
            <a:pPr>
              <a:lnSpc>
                <a:spcPct val="130000"/>
              </a:lnSpc>
            </a:pPr>
            <a:r>
              <a:rPr lang="zh-CN" altLang="en-US" sz="2800" dirty="0"/>
              <a:t>自知力不全：有些“病感”，但不能具体分析症状；承认部分症状是病，对其他症状予以否认</a:t>
            </a:r>
            <a:endParaRPr lang="zh-CN" altLang="en-US" sz="2800" dirty="0"/>
          </a:p>
          <a:p>
            <a:pPr>
              <a:lnSpc>
                <a:spcPct val="130000"/>
              </a:lnSpc>
            </a:pPr>
            <a:r>
              <a:rPr lang="zh-CN" altLang="en-US" sz="2800" dirty="0"/>
              <a:t>自知力完全：承认有病，并能透彻地分析症状，有求治愿望。</a:t>
            </a:r>
            <a:endParaRPr lang="zh-CN" altLang="en-US" sz="2800">
              <a:latin typeface="Times New Roman" panose="02020603050405020304" pitchFamily="18"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7138" name="标题 347137"/>
          <p:cNvSpPr>
            <a:spLocks noGrp="1"/>
          </p:cNvSpPr>
          <p:nvPr>
            <p:ph type="title"/>
          </p:nvPr>
        </p:nvSpPr>
        <p:spPr/>
        <p:txBody>
          <a:bodyPr anchor="ctr"/>
          <a:p>
            <a:r>
              <a:rPr lang="zh-CN" altLang="en-US" dirty="0"/>
              <a:t>情感障碍（</a:t>
            </a:r>
            <a:r>
              <a:rPr lang="en-US" altLang="zh-CN" sz="3600">
                <a:latin typeface="Times New Roman" panose="02020603050405020304" pitchFamily="18" charset="0"/>
              </a:rPr>
              <a:t>Emotional Disorders</a:t>
            </a:r>
            <a:r>
              <a:rPr lang="zh-CN" altLang="en-US"/>
              <a:t>）</a:t>
            </a:r>
            <a:endParaRPr lang="zh-CN" altLang="en-US"/>
          </a:p>
        </p:txBody>
      </p:sp>
      <p:sp>
        <p:nvSpPr>
          <p:cNvPr id="347139" name="文本占位符 347138"/>
          <p:cNvSpPr>
            <a:spLocks noGrp="1"/>
          </p:cNvSpPr>
          <p:nvPr>
            <p:ph type="body" idx="1"/>
          </p:nvPr>
        </p:nvSpPr>
        <p:spPr/>
        <p:txBody>
          <a:bodyPr/>
          <a:p>
            <a:pPr algn="just">
              <a:lnSpc>
                <a:spcPct val="150000"/>
              </a:lnSpc>
            </a:pPr>
            <a:r>
              <a:rPr lang="zh-CN" altLang="en-US" dirty="0"/>
              <a:t>情感倒错</a:t>
            </a:r>
            <a:endParaRPr lang="zh-CN" altLang="en-US"/>
          </a:p>
          <a:p>
            <a:pPr>
              <a:lnSpc>
                <a:spcPct val="150000"/>
              </a:lnSpc>
            </a:pPr>
            <a:r>
              <a:rPr lang="zh-CN" altLang="en-US" dirty="0">
                <a:latin typeface="Times New Roman" panose="02020603050405020304" pitchFamily="18" charset="0"/>
              </a:rPr>
              <a:t>欣快</a:t>
            </a:r>
            <a:endParaRPr lang="zh-CN" altLang="en-US">
              <a:latin typeface="Times New Roman" panose="02020603050405020304" pitchFamily="18" charset="0"/>
              <a:cs typeface="Times New Roman" panose="02020603050405020304" pitchFamily="18" charset="0"/>
            </a:endParaRPr>
          </a:p>
          <a:p>
            <a:pPr>
              <a:lnSpc>
                <a:spcPct val="120000"/>
              </a:lnSpc>
            </a:pPr>
            <a:endParaRPr lang="zh-CN" altLang="en-US"/>
          </a:p>
        </p:txBody>
      </p:sp>
      <p:pic>
        <p:nvPicPr>
          <p:cNvPr id="347140" name="图片 347139" descr="Institutional syn2"/>
          <p:cNvPicPr>
            <a:picLocks noChangeAspect="1"/>
          </p:cNvPicPr>
          <p:nvPr/>
        </p:nvPicPr>
        <p:blipFill>
          <a:blip r:embed="rId1"/>
          <a:stretch>
            <a:fillRect/>
          </a:stretch>
        </p:blipFill>
        <p:spPr>
          <a:xfrm>
            <a:off x="5591175" y="2924175"/>
            <a:ext cx="4114800" cy="3014663"/>
          </a:xfrm>
          <a:prstGeom prst="rect">
            <a:avLst/>
          </a:prstGeom>
          <a:noFill/>
          <a:ln w="9525">
            <a:noFill/>
          </a:ln>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62" name="标题 348161"/>
          <p:cNvSpPr>
            <a:spLocks noGrp="1"/>
          </p:cNvSpPr>
          <p:nvPr>
            <p:ph type="title"/>
          </p:nvPr>
        </p:nvSpPr>
        <p:spPr/>
        <p:txBody>
          <a:bodyPr anchor="ctr"/>
          <a:p>
            <a:r>
              <a:rPr lang="zh-CN" altLang="en-US" dirty="0"/>
              <a:t>意志（</a:t>
            </a:r>
            <a:r>
              <a:rPr lang="en-US" altLang="zh-CN" sz="3600">
                <a:latin typeface="Times New Roman" panose="02020603050405020304" pitchFamily="18" charset="0"/>
              </a:rPr>
              <a:t>volition</a:t>
            </a:r>
            <a:r>
              <a:rPr lang="zh-CN" altLang="en-US" dirty="0"/>
              <a:t>）行为障碍</a:t>
            </a:r>
            <a:endParaRPr lang="zh-CN" altLang="en-US" dirty="0"/>
          </a:p>
        </p:txBody>
      </p:sp>
      <p:sp>
        <p:nvSpPr>
          <p:cNvPr id="348163" name="文本占位符 348162"/>
          <p:cNvSpPr>
            <a:spLocks noGrp="1"/>
          </p:cNvSpPr>
          <p:nvPr>
            <p:ph type="body" sz="half" idx="1"/>
          </p:nvPr>
        </p:nvSpPr>
        <p:spPr>
          <a:xfrm>
            <a:off x="2778125" y="1600200"/>
            <a:ext cx="4038600" cy="4525963"/>
          </a:xfrm>
        </p:spPr>
        <p:txBody>
          <a:bodyPr/>
          <a:p>
            <a:pPr algn="just">
              <a:lnSpc>
                <a:spcPct val="145000"/>
              </a:lnSpc>
            </a:pPr>
            <a:r>
              <a:rPr lang="zh-CN" altLang="en-US" sz="2800" dirty="0">
                <a:latin typeface="宋体" panose="02010600030101010101" pitchFamily="2" charset="-122"/>
              </a:rPr>
              <a:t>意向倒错 </a:t>
            </a:r>
            <a:endParaRPr lang="zh-CN" altLang="en-US" sz="2800" dirty="0">
              <a:latin typeface="宋体" panose="02010600030101010101" pitchFamily="2" charset="-122"/>
            </a:endParaRPr>
          </a:p>
          <a:p>
            <a:pPr algn="just">
              <a:lnSpc>
                <a:spcPct val="145000"/>
              </a:lnSpc>
            </a:pPr>
            <a:r>
              <a:rPr lang="zh-CN" altLang="en-US" sz="2800" dirty="0">
                <a:latin typeface="宋体" panose="02010600030101010101" pitchFamily="2" charset="-122"/>
              </a:rPr>
              <a:t>木僵</a:t>
            </a:r>
            <a:endParaRPr lang="zh-CN" altLang="en-US" sz="2800"/>
          </a:p>
          <a:p>
            <a:pPr algn="just">
              <a:lnSpc>
                <a:spcPct val="145000"/>
              </a:lnSpc>
            </a:pPr>
            <a:r>
              <a:rPr lang="zh-CN" altLang="en-US" sz="2800" dirty="0">
                <a:latin typeface="宋体" panose="02010600030101010101" pitchFamily="2" charset="-122"/>
              </a:rPr>
              <a:t>缄默症</a:t>
            </a:r>
            <a:r>
              <a:rPr lang="zh-CN" altLang="en-US" sz="2800" b="0">
                <a:latin typeface="宋体" panose="02010600030101010101" pitchFamily="2" charset="-122"/>
              </a:rPr>
              <a:t> </a:t>
            </a:r>
            <a:endParaRPr lang="zh-CN" altLang="en-US" sz="2800" b="0">
              <a:latin typeface="宋体" panose="02010600030101010101" pitchFamily="2" charset="-122"/>
            </a:endParaRPr>
          </a:p>
          <a:p>
            <a:pPr>
              <a:lnSpc>
                <a:spcPct val="145000"/>
              </a:lnSpc>
            </a:pPr>
            <a:r>
              <a:rPr lang="zh-CN" altLang="en-US" sz="2800" dirty="0"/>
              <a:t>精神运动性兴奋</a:t>
            </a:r>
            <a:endParaRPr lang="zh-CN" altLang="en-US" sz="2800">
              <a:latin typeface="Times New Roman" panose="02020603050405020304" pitchFamily="18" charset="0"/>
            </a:endParaRPr>
          </a:p>
        </p:txBody>
      </p:sp>
      <p:pic>
        <p:nvPicPr>
          <p:cNvPr id="348164" name="内容占位符 348163" descr="BD06711_"/>
          <p:cNvPicPr>
            <a:picLocks noChangeAspect="1"/>
          </p:cNvPicPr>
          <p:nvPr>
            <p:ph sz="half" idx="2"/>
          </p:nvPr>
        </p:nvPicPr>
        <p:blipFill>
          <a:blip r:embed="rId1">
            <a:clrChange>
              <a:clrFrom>
                <a:srgbClr val="000000"/>
              </a:clrFrom>
              <a:clrTo>
                <a:srgbClr val="FFCCFF"/>
              </a:clrTo>
            </a:clrChange>
          </a:blip>
          <a:stretch>
            <a:fillRect/>
          </a:stretch>
        </p:blipFill>
        <p:spPr>
          <a:xfrm>
            <a:off x="6672263" y="2997200"/>
            <a:ext cx="2592387" cy="2903538"/>
          </a:xfrm>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t>精神分裂症</a:t>
            </a:r>
            <a:endParaRPr lang="zh-CN" altLang="en-US" dirty="0"/>
          </a:p>
          <a:p>
            <a:pPr lvl="1"/>
            <a:r>
              <a:rPr lang="zh-CN" altLang="en-US" dirty="0"/>
              <a:t>防复发</a:t>
            </a:r>
            <a:endParaRPr lang="zh-CN" altLang="en-US" dirty="0"/>
          </a:p>
          <a:p>
            <a:pPr lvl="1"/>
            <a:r>
              <a:rPr lang="zh-CN" altLang="en-US" dirty="0"/>
              <a:t>抗精神病药物治疗</a:t>
            </a:r>
            <a:endParaRPr lang="zh-CN" altLang="en-US" dirty="0"/>
          </a:p>
          <a:p>
            <a:pPr lvl="1"/>
            <a:r>
              <a:rPr lang="zh-CN" altLang="en-US" dirty="0"/>
              <a:t>家庭护理</a:t>
            </a:r>
            <a:endParaRPr lang="zh-CN" altLang="en-US" dirty="0"/>
          </a:p>
          <a:p>
            <a:pPr lvl="1"/>
            <a:r>
              <a:rPr lang="zh-CN" altLang="en-US" dirty="0"/>
              <a:t>精神康复</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9186" name="标题 349185"/>
          <p:cNvSpPr>
            <a:spLocks noGrp="1"/>
          </p:cNvSpPr>
          <p:nvPr>
            <p:ph type="title"/>
          </p:nvPr>
        </p:nvSpPr>
        <p:spPr/>
        <p:txBody>
          <a:bodyPr anchor="ctr"/>
          <a:p>
            <a:r>
              <a:rPr lang="zh-CN" altLang="en-US" dirty="0"/>
              <a:t>症状归类</a:t>
            </a:r>
            <a:endParaRPr lang="zh-CN" altLang="en-US" dirty="0"/>
          </a:p>
        </p:txBody>
      </p:sp>
      <p:sp>
        <p:nvSpPr>
          <p:cNvPr id="349187" name="文本占位符 349186"/>
          <p:cNvSpPr>
            <a:spLocks noGrp="1"/>
          </p:cNvSpPr>
          <p:nvPr>
            <p:ph type="body" idx="1"/>
          </p:nvPr>
        </p:nvSpPr>
        <p:spPr>
          <a:xfrm>
            <a:off x="2665413" y="1600200"/>
            <a:ext cx="7545387" cy="4525963"/>
          </a:xfrm>
        </p:spPr>
        <p:txBody>
          <a:bodyPr/>
          <a:p>
            <a:pPr>
              <a:lnSpc>
                <a:spcPct val="190000"/>
              </a:lnSpc>
            </a:pPr>
            <a:r>
              <a:rPr lang="zh-CN" altLang="en-US" dirty="0"/>
              <a:t>阳性症状（</a:t>
            </a:r>
            <a:r>
              <a:rPr lang="en-US" altLang="zh-CN" b="0">
                <a:latin typeface="Times New Roman" panose="02020603050405020304" pitchFamily="18" charset="0"/>
              </a:rPr>
              <a:t>positive symptoms</a:t>
            </a:r>
            <a:r>
              <a:rPr lang="zh-CN" altLang="en-US" dirty="0"/>
              <a:t>）</a:t>
            </a:r>
            <a:endParaRPr lang="zh-CN" altLang="en-US" dirty="0"/>
          </a:p>
          <a:p>
            <a:pPr>
              <a:lnSpc>
                <a:spcPct val="190000"/>
              </a:lnSpc>
            </a:pPr>
            <a:r>
              <a:rPr lang="zh-CN" altLang="en-US" dirty="0"/>
              <a:t>阴性症状（</a:t>
            </a:r>
            <a:r>
              <a:rPr lang="en-US" altLang="zh-CN" b="0">
                <a:latin typeface="Times New Roman" panose="02020603050405020304" pitchFamily="18" charset="0"/>
              </a:rPr>
              <a:t>negative symptoms</a:t>
            </a:r>
            <a:r>
              <a:rPr lang="zh-CN" altLang="en-US" dirty="0"/>
              <a:t>）</a:t>
            </a:r>
            <a:endParaRPr lang="zh-CN" altLang="en-US" dirty="0"/>
          </a:p>
          <a:p>
            <a:pPr>
              <a:lnSpc>
                <a:spcPct val="190000"/>
              </a:lnSpc>
            </a:pPr>
            <a:r>
              <a:rPr lang="zh-CN" altLang="en-US" dirty="0"/>
              <a:t>认知障碍（</a:t>
            </a:r>
            <a:r>
              <a:rPr lang="en-US" altLang="zh-CN" b="0">
                <a:latin typeface="Times New Roman" panose="02020603050405020304" pitchFamily="18" charset="0"/>
              </a:rPr>
              <a:t>cognitive dysfunction</a:t>
            </a:r>
            <a:r>
              <a:rPr lang="zh-CN" altLang="en-US" dirty="0"/>
              <a:t>）</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0210" name="标题 350209"/>
          <p:cNvSpPr>
            <a:spLocks noGrp="1"/>
          </p:cNvSpPr>
          <p:nvPr>
            <p:ph type="title"/>
          </p:nvPr>
        </p:nvSpPr>
        <p:spPr/>
        <p:txBody>
          <a:bodyPr anchor="ctr"/>
          <a:p>
            <a:endParaRPr dirty="0"/>
          </a:p>
        </p:txBody>
      </p:sp>
      <p:sp>
        <p:nvSpPr>
          <p:cNvPr id="350211" name="文本占位符 350210"/>
          <p:cNvSpPr>
            <a:spLocks noGrp="1"/>
          </p:cNvSpPr>
          <p:nvPr>
            <p:ph type="body" sz="half" idx="1"/>
          </p:nvPr>
        </p:nvSpPr>
        <p:spPr>
          <a:xfrm>
            <a:off x="1981200" y="1600200"/>
            <a:ext cx="4033838" cy="4525963"/>
          </a:xfrm>
        </p:spPr>
        <p:txBody>
          <a:bodyPr/>
          <a:p>
            <a:pPr>
              <a:lnSpc>
                <a:spcPct val="140000"/>
              </a:lnSpc>
              <a:buNone/>
            </a:pPr>
            <a:r>
              <a:rPr lang="zh-CN" altLang="en-US" dirty="0">
                <a:solidFill>
                  <a:srgbClr val="6666FF"/>
                </a:solidFill>
              </a:rPr>
              <a:t>阳性症状 ：</a:t>
            </a:r>
            <a:endParaRPr lang="zh-CN" altLang="en-US" dirty="0">
              <a:solidFill>
                <a:srgbClr val="6666FF"/>
              </a:solidFill>
            </a:endParaRPr>
          </a:p>
          <a:p>
            <a:pPr>
              <a:lnSpc>
                <a:spcPct val="140000"/>
              </a:lnSpc>
            </a:pPr>
            <a:r>
              <a:rPr lang="zh-CN" altLang="en-US" sz="2800" dirty="0"/>
              <a:t>幻觉</a:t>
            </a:r>
            <a:endParaRPr lang="zh-CN" altLang="en-US" sz="2800" dirty="0"/>
          </a:p>
          <a:p>
            <a:pPr>
              <a:lnSpc>
                <a:spcPct val="140000"/>
              </a:lnSpc>
            </a:pPr>
            <a:r>
              <a:rPr lang="zh-CN" altLang="en-US" sz="2800" dirty="0"/>
              <a:t>妄想</a:t>
            </a:r>
            <a:endParaRPr lang="zh-CN" altLang="en-US" sz="2800" dirty="0"/>
          </a:p>
          <a:p>
            <a:pPr>
              <a:lnSpc>
                <a:spcPct val="140000"/>
              </a:lnSpc>
            </a:pPr>
            <a:r>
              <a:rPr lang="zh-CN" altLang="en-US" sz="2800" dirty="0"/>
              <a:t>思维紊乱</a:t>
            </a:r>
            <a:endParaRPr lang="zh-CN" altLang="en-US" sz="2800" dirty="0"/>
          </a:p>
        </p:txBody>
      </p:sp>
      <p:sp>
        <p:nvSpPr>
          <p:cNvPr id="350212" name="文本占位符 350211"/>
          <p:cNvSpPr>
            <a:spLocks noGrp="1"/>
          </p:cNvSpPr>
          <p:nvPr>
            <p:ph type="body" sz="half" idx="2"/>
          </p:nvPr>
        </p:nvSpPr>
        <p:spPr>
          <a:xfrm>
            <a:off x="5334000" y="1557338"/>
            <a:ext cx="4800600" cy="4114800"/>
          </a:xfrm>
        </p:spPr>
        <p:txBody>
          <a:bodyPr/>
          <a:p>
            <a:pPr>
              <a:lnSpc>
                <a:spcPct val="140000"/>
              </a:lnSpc>
              <a:buNone/>
            </a:pPr>
            <a:r>
              <a:rPr lang="zh-CN" altLang="en-US" dirty="0">
                <a:solidFill>
                  <a:srgbClr val="6666FF"/>
                </a:solidFill>
              </a:rPr>
              <a:t>阴性症状：</a:t>
            </a:r>
            <a:endParaRPr lang="zh-CN" altLang="en-US" dirty="0">
              <a:solidFill>
                <a:srgbClr val="6666FF"/>
              </a:solidFill>
            </a:endParaRPr>
          </a:p>
          <a:p>
            <a:pPr>
              <a:lnSpc>
                <a:spcPct val="140000"/>
              </a:lnSpc>
            </a:pPr>
            <a:r>
              <a:rPr lang="zh-CN" altLang="en-US" sz="2800" dirty="0"/>
              <a:t>思维贫乏</a:t>
            </a:r>
            <a:r>
              <a:rPr lang="en-US" altLang="zh-CN" sz="2400">
                <a:latin typeface="Times New Roman" panose="02020603050405020304" pitchFamily="18" charset="0"/>
                <a:cs typeface="Times New Roman" panose="02020603050405020304" pitchFamily="18" charset="0"/>
              </a:rPr>
              <a:t>( poverty of thought )</a:t>
            </a:r>
            <a:endParaRPr lang="en-US" altLang="zh-CN" sz="2400">
              <a:latin typeface="Times New Roman" panose="02020603050405020304" pitchFamily="18" charset="0"/>
            </a:endParaRPr>
          </a:p>
          <a:p>
            <a:pPr>
              <a:lnSpc>
                <a:spcPct val="140000"/>
              </a:lnSpc>
            </a:pPr>
            <a:r>
              <a:rPr lang="zh-CN" altLang="en-US" sz="2800" dirty="0">
                <a:latin typeface="Times New Roman" panose="02020603050405020304" pitchFamily="18" charset="0"/>
              </a:rPr>
              <a:t>情感淡漠 </a:t>
            </a:r>
            <a:r>
              <a:rPr lang="en-US" altLang="zh-CN" sz="2800">
                <a:latin typeface="Times New Roman" panose="02020603050405020304" pitchFamily="18" charset="0"/>
                <a:cs typeface="Times New Roman" panose="02020603050405020304" pitchFamily="18" charset="0"/>
              </a:rPr>
              <a:t>( </a:t>
            </a:r>
            <a:r>
              <a:rPr lang="en-US" altLang="zh-CN" sz="2800" b="0">
                <a:latin typeface="Times New Roman" panose="02020603050405020304" pitchFamily="18" charset="0"/>
                <a:cs typeface="Times New Roman" panose="02020603050405020304" pitchFamily="18" charset="0"/>
              </a:rPr>
              <a:t>apathy</a:t>
            </a:r>
            <a:r>
              <a:rPr lang="en-US" altLang="zh-CN" sz="2800">
                <a:latin typeface="Times New Roman" panose="02020603050405020304" pitchFamily="18" charset="0"/>
                <a:cs typeface="Times New Roman" panose="02020603050405020304" pitchFamily="18" charset="0"/>
              </a:rPr>
              <a:t> )</a:t>
            </a:r>
            <a:r>
              <a:rPr lang="en-US" altLang="zh-CN" sz="2800" b="0">
                <a:solidFill>
                  <a:schemeClr val="tx2"/>
                </a:solidFill>
                <a:latin typeface="宋体" panose="02010600030101010101" pitchFamily="2" charset="-122"/>
              </a:rPr>
              <a:t>  </a:t>
            </a:r>
            <a:endParaRPr lang="en-US" altLang="zh-CN" sz="2800" b="0">
              <a:solidFill>
                <a:schemeClr val="tx2"/>
              </a:solidFill>
              <a:latin typeface="宋体" panose="02010600030101010101" pitchFamily="2" charset="-122"/>
            </a:endParaRPr>
          </a:p>
          <a:p>
            <a:pPr>
              <a:lnSpc>
                <a:spcPct val="140000"/>
              </a:lnSpc>
            </a:pPr>
            <a:r>
              <a:rPr lang="zh-CN" altLang="en-US" sz="2800" dirty="0"/>
              <a:t>意志缺乏</a:t>
            </a:r>
            <a:r>
              <a:rPr lang="en-US" altLang="zh-CN" sz="2800">
                <a:latin typeface="Times New Roman" panose="02020603050405020304" pitchFamily="18" charset="0"/>
              </a:rPr>
              <a:t>( </a:t>
            </a:r>
            <a:r>
              <a:rPr lang="en-US" altLang="zh-CN" sz="2800" b="0" err="1">
                <a:latin typeface="Times New Roman" panose="02020603050405020304" pitchFamily="18" charset="0"/>
              </a:rPr>
              <a:t>abulia</a:t>
            </a:r>
            <a:r>
              <a:rPr lang="en-US" altLang="zh-CN" sz="2800">
                <a:latin typeface="Times New Roman" panose="02020603050405020304" pitchFamily="18" charset="0"/>
              </a:rPr>
              <a:t> )</a:t>
            </a:r>
            <a:r>
              <a:rPr lang="en-US" altLang="zh-CN" sz="2800"/>
              <a:t> </a:t>
            </a:r>
            <a:endParaRPr lang="en-US" altLang="zh-CN" sz="2800"/>
          </a:p>
        </p:txBody>
      </p:sp>
      <p:sp>
        <p:nvSpPr>
          <p:cNvPr id="350213" name="文本框 350212"/>
          <p:cNvSpPr txBox="1"/>
          <p:nvPr/>
        </p:nvSpPr>
        <p:spPr>
          <a:xfrm>
            <a:off x="2711450" y="4797425"/>
            <a:ext cx="6685280" cy="583565"/>
          </a:xfrm>
          <a:prstGeom prst="rect">
            <a:avLst/>
          </a:prstGeom>
          <a:noFill/>
          <a:ln w="9525">
            <a:noFill/>
          </a:ln>
        </p:spPr>
        <p:txBody>
          <a:bodyPr wrap="none" anchor="t">
            <a:spAutoFit/>
          </a:bodyPr>
          <a:p>
            <a:pPr algn="l">
              <a:buClr>
                <a:schemeClr val="bg1"/>
              </a:buClr>
            </a:pPr>
            <a:r>
              <a:rPr lang="zh-CN" altLang="en-US" sz="3200" dirty="0">
                <a:solidFill>
                  <a:srgbClr val="6666FF"/>
                </a:solidFill>
                <a:latin typeface="Tahoma" panose="020B0604030504040204" pitchFamily="34" charset="0"/>
                <a:ea typeface="宋体" panose="02010600030101010101" pitchFamily="2" charset="-122"/>
              </a:rPr>
              <a:t>认知障碍：</a:t>
            </a:r>
            <a:r>
              <a:rPr lang="zh-CN" altLang="en-US" sz="3200" dirty="0">
                <a:latin typeface="Tahoma" panose="020B0604030504040204" pitchFamily="34" charset="0"/>
                <a:ea typeface="宋体" panose="02010600030101010101" pitchFamily="2" charset="-122"/>
              </a:rPr>
              <a:t>信息整合能力，执行功能</a:t>
            </a:r>
            <a:endParaRPr lang="zh-CN" altLang="en-US" sz="3200" dirty="0">
              <a:latin typeface="Tahoma" panose="020B0604030504040204" pitchFamily="34" charset="0"/>
              <a:ea typeface="宋体" panose="02010600030101010101" pitchFamily="2" charset="-122"/>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1234" name="标题 351233"/>
          <p:cNvSpPr>
            <a:spLocks noGrp="1"/>
          </p:cNvSpPr>
          <p:nvPr>
            <p:ph type="title"/>
          </p:nvPr>
        </p:nvSpPr>
        <p:spPr/>
        <p:txBody>
          <a:bodyPr anchor="ctr"/>
          <a:p>
            <a:r>
              <a:rPr lang="zh-CN" altLang="en-US" dirty="0"/>
              <a:t>精神症状的判定</a:t>
            </a:r>
            <a:endParaRPr lang="zh-CN" altLang="en-US" dirty="0"/>
          </a:p>
        </p:txBody>
      </p:sp>
      <p:sp>
        <p:nvSpPr>
          <p:cNvPr id="351235" name="文本占位符 351234"/>
          <p:cNvSpPr>
            <a:spLocks noGrp="1"/>
          </p:cNvSpPr>
          <p:nvPr>
            <p:ph type="body" idx="1"/>
          </p:nvPr>
        </p:nvSpPr>
        <p:spPr/>
        <p:txBody>
          <a:bodyPr/>
          <a:p>
            <a:r>
              <a:rPr lang="en-US" altLang="zh-CN" sz="2800" dirty="0"/>
              <a:t>“</a:t>
            </a:r>
            <a:r>
              <a:rPr lang="zh-CN" altLang="en-US" sz="2800" dirty="0"/>
              <a:t>纵向比较”</a:t>
            </a:r>
            <a:r>
              <a:rPr lang="en-US" altLang="zh-CN" sz="2800">
                <a:latin typeface="Arial" panose="020B0604020202020204" pitchFamily="34" charset="0"/>
              </a:rPr>
              <a:t>——</a:t>
            </a:r>
            <a:r>
              <a:rPr lang="zh-CN" altLang="en-US" sz="2800" dirty="0"/>
              <a:t>将病人的目前表现与其既往的一贯表现相比较；</a:t>
            </a:r>
            <a:endParaRPr lang="zh-CN" altLang="en-US" sz="2800" dirty="0"/>
          </a:p>
          <a:p>
            <a:r>
              <a:rPr lang="zh-CN" altLang="en-US" sz="2800" dirty="0"/>
              <a:t>“横向比较”</a:t>
            </a:r>
            <a:r>
              <a:rPr lang="en-US" altLang="zh-CN" sz="2800">
                <a:latin typeface="Arial" panose="020B0604020202020204" pitchFamily="34" charset="0"/>
              </a:rPr>
              <a:t>——</a:t>
            </a:r>
            <a:r>
              <a:rPr lang="zh-CN" altLang="en-US" sz="2800" dirty="0"/>
              <a:t>与同类人进行比较。有明显的异常，用其他原因不能解释，才可以认定是精神异常。</a:t>
            </a:r>
            <a:endParaRPr lang="zh-CN" altLang="en-US" sz="2800" dirty="0"/>
          </a:p>
          <a:p>
            <a:r>
              <a:rPr lang="zh-CN" altLang="en-US" sz="2800" dirty="0"/>
              <a:t>注意：正常人也可以表现短暂的精神异常，而精神分裂症患者也可以保存部分正常的精神活动，因此，要结合患者的人格特征、一贯表现、病因、病史等，才能准确判断。</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2258" name="标题 352257"/>
          <p:cNvSpPr>
            <a:spLocks noGrp="1"/>
          </p:cNvSpPr>
          <p:nvPr>
            <p:ph type="title"/>
          </p:nvPr>
        </p:nvSpPr>
        <p:spPr/>
        <p:txBody>
          <a:bodyPr anchor="ctr"/>
          <a:p>
            <a:r>
              <a:rPr lang="zh-CN" altLang="en-US" dirty="0"/>
              <a:t>发病及转归</a:t>
            </a:r>
            <a:endParaRPr lang="zh-CN" altLang="en-US" dirty="0"/>
          </a:p>
        </p:txBody>
      </p:sp>
      <p:sp>
        <p:nvSpPr>
          <p:cNvPr id="352259" name="文本占位符 352258"/>
          <p:cNvSpPr>
            <a:spLocks noGrp="1"/>
          </p:cNvSpPr>
          <p:nvPr>
            <p:ph type="body" idx="1"/>
          </p:nvPr>
        </p:nvSpPr>
        <p:spPr/>
        <p:txBody>
          <a:bodyPr/>
          <a:p>
            <a:pPr>
              <a:lnSpc>
                <a:spcPct val="140000"/>
              </a:lnSpc>
            </a:pPr>
            <a:r>
              <a:rPr lang="zh-CN" altLang="en-US" dirty="0"/>
              <a:t>多起病于青壮年（</a:t>
            </a:r>
            <a:r>
              <a:rPr lang="en-US" altLang="zh-CN" dirty="0"/>
              <a:t>16-35</a:t>
            </a:r>
            <a:r>
              <a:rPr lang="zh-CN" altLang="en-US" dirty="0"/>
              <a:t>岁）</a:t>
            </a:r>
            <a:endParaRPr lang="zh-CN" altLang="en-US" dirty="0"/>
          </a:p>
          <a:p>
            <a:pPr>
              <a:lnSpc>
                <a:spcPct val="140000"/>
              </a:lnSpc>
            </a:pPr>
            <a:r>
              <a:rPr lang="zh-CN" altLang="en-US" dirty="0"/>
              <a:t>常缓慢起病</a:t>
            </a:r>
            <a:endParaRPr lang="zh-CN" altLang="en-US" dirty="0"/>
          </a:p>
          <a:p>
            <a:pPr>
              <a:lnSpc>
                <a:spcPct val="140000"/>
              </a:lnSpc>
            </a:pPr>
            <a:r>
              <a:rPr lang="zh-CN" altLang="en-US" dirty="0"/>
              <a:t>病程趋向于反复发作或慢性迁延</a:t>
            </a:r>
            <a:endParaRPr lang="zh-CN" altLang="en-US" dirty="0"/>
          </a:p>
          <a:p>
            <a:pPr>
              <a:lnSpc>
                <a:spcPct val="140000"/>
              </a:lnSpc>
            </a:pPr>
            <a:r>
              <a:rPr lang="zh-CN" altLang="en-US" dirty="0"/>
              <a:t>有慢性化倾向和衰退的可能</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3282" name="标题 353281"/>
          <p:cNvSpPr>
            <a:spLocks noGrp="1"/>
          </p:cNvSpPr>
          <p:nvPr>
            <p:ph type="title"/>
          </p:nvPr>
        </p:nvSpPr>
        <p:spPr/>
        <p:txBody>
          <a:bodyPr anchor="ctr"/>
          <a:p>
            <a:r>
              <a:rPr lang="zh-CN" altLang="en-US" dirty="0">
                <a:latin typeface="Times New Roman" panose="02020603050405020304" pitchFamily="18" charset="0"/>
              </a:rPr>
              <a:t>症状演变趋势</a:t>
            </a:r>
            <a:r>
              <a:rPr lang="zh-CN" altLang="en-US" dirty="0"/>
              <a:t> </a:t>
            </a:r>
            <a:endParaRPr lang="zh-CN" altLang="en-US"/>
          </a:p>
        </p:txBody>
      </p:sp>
      <p:sp>
        <p:nvSpPr>
          <p:cNvPr id="353283" name="直接连接符 353282"/>
          <p:cNvSpPr/>
          <p:nvPr/>
        </p:nvSpPr>
        <p:spPr>
          <a:xfrm flipV="1">
            <a:off x="3962400" y="2590800"/>
            <a:ext cx="0" cy="2819400"/>
          </a:xfrm>
          <a:prstGeom prst="line">
            <a:avLst/>
          </a:prstGeom>
          <a:ln w="9525" cap="flat" cmpd="sng">
            <a:solidFill>
              <a:schemeClr val="tx1"/>
            </a:solidFill>
            <a:prstDash val="solid"/>
            <a:miter/>
            <a:headEnd type="none" w="med" len="med"/>
            <a:tailEnd type="triangle" w="med" len="med"/>
          </a:ln>
        </p:spPr>
      </p:sp>
      <p:sp>
        <p:nvSpPr>
          <p:cNvPr id="353284" name="直接连接符 353283"/>
          <p:cNvSpPr/>
          <p:nvPr/>
        </p:nvSpPr>
        <p:spPr>
          <a:xfrm>
            <a:off x="3962400" y="5410200"/>
            <a:ext cx="4572000" cy="0"/>
          </a:xfrm>
          <a:prstGeom prst="line">
            <a:avLst/>
          </a:prstGeom>
          <a:ln w="9525" cap="flat" cmpd="sng">
            <a:solidFill>
              <a:schemeClr val="tx1"/>
            </a:solidFill>
            <a:prstDash val="solid"/>
            <a:miter/>
            <a:headEnd type="none" w="med" len="med"/>
            <a:tailEnd type="triangle" w="med" len="med"/>
          </a:ln>
        </p:spPr>
      </p:sp>
      <p:sp>
        <p:nvSpPr>
          <p:cNvPr id="353285" name="任意多边形 353284"/>
          <p:cNvSpPr/>
          <p:nvPr/>
        </p:nvSpPr>
        <p:spPr>
          <a:xfrm>
            <a:off x="3962400" y="3276600"/>
            <a:ext cx="2971800" cy="2133600"/>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28575" cap="flat" cmpd="sng">
            <a:solidFill>
              <a:srgbClr val="FF0000"/>
            </a:solidFill>
            <a:prstDash val="solid"/>
            <a:miter/>
            <a:headEnd type="none" w="med" len="med"/>
            <a:tailEnd type="none" w="med" len="med"/>
          </a:ln>
        </p:spPr>
        <p:txBody>
          <a:bodyPr/>
          <a:p>
            <a:endParaRPr lang="zh-CN" altLang="en-US"/>
          </a:p>
        </p:txBody>
      </p:sp>
      <p:sp>
        <p:nvSpPr>
          <p:cNvPr id="353286" name="任意多边形 353285"/>
          <p:cNvSpPr/>
          <p:nvPr/>
        </p:nvSpPr>
        <p:spPr>
          <a:xfrm rot="10800000" flipV="1">
            <a:off x="5638800" y="3352800"/>
            <a:ext cx="3048000" cy="2057400"/>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28575" cap="flat" cmpd="sng">
            <a:solidFill>
              <a:srgbClr val="9999FF"/>
            </a:solidFill>
            <a:prstDash val="solid"/>
            <a:miter/>
            <a:headEnd type="none" w="med" len="med"/>
            <a:tailEnd type="none" w="med" len="med"/>
          </a:ln>
        </p:spPr>
        <p:txBody>
          <a:bodyPr/>
          <a:p>
            <a:endParaRPr lang="zh-CN" altLang="en-US"/>
          </a:p>
        </p:txBody>
      </p:sp>
      <p:sp>
        <p:nvSpPr>
          <p:cNvPr id="353287" name="文本占位符 353286"/>
          <p:cNvSpPr txBox="1"/>
          <p:nvPr>
            <p:ph type="body" idx="1"/>
          </p:nvPr>
        </p:nvSpPr>
        <p:spPr>
          <a:xfrm>
            <a:off x="2438400" y="1989138"/>
            <a:ext cx="1570038" cy="935037"/>
          </a:xfrm>
        </p:spPr>
        <p:txBody>
          <a:bodyPr vert="horz" wrap="square" lIns="91440" tIns="45720" rIns="91440" bIns="45720" anchor="t"/>
          <a:p>
            <a:pPr>
              <a:spcBef>
                <a:spcPct val="0"/>
              </a:spcBef>
              <a:buClr>
                <a:schemeClr val="bg1"/>
              </a:buClr>
              <a:buNone/>
            </a:pPr>
            <a:endParaRPr lang="en-US" altLang="zh-CN" sz="2400" b="0" dirty="0"/>
          </a:p>
          <a:p>
            <a:pPr>
              <a:spcBef>
                <a:spcPct val="0"/>
              </a:spcBef>
              <a:buClr>
                <a:schemeClr val="bg1"/>
              </a:buClr>
              <a:buNone/>
            </a:pPr>
            <a:r>
              <a:rPr lang="en-US" altLang="zh-CN" sz="2400" b="0" dirty="0"/>
              <a:t>    </a:t>
            </a:r>
            <a:r>
              <a:rPr lang="zh-CN" altLang="en-US" sz="2400" dirty="0"/>
              <a:t>症状</a:t>
            </a:r>
            <a:endParaRPr lang="zh-CN" altLang="en-US" sz="2400" dirty="0"/>
          </a:p>
        </p:txBody>
      </p:sp>
      <p:sp>
        <p:nvSpPr>
          <p:cNvPr id="353288" name="文本框 353287"/>
          <p:cNvSpPr txBox="1"/>
          <p:nvPr/>
        </p:nvSpPr>
        <p:spPr>
          <a:xfrm>
            <a:off x="8747125" y="5202238"/>
            <a:ext cx="949325" cy="368300"/>
          </a:xfrm>
          <a:prstGeom prst="rect">
            <a:avLst/>
          </a:prstGeom>
          <a:noFill/>
          <a:ln w="9525">
            <a:noFill/>
          </a:ln>
        </p:spPr>
        <p:txBody>
          <a:bodyPr>
            <a:spAutoFit/>
          </a:bodyPr>
          <a:p>
            <a:pPr algn="l">
              <a:buClr>
                <a:schemeClr val="bg1"/>
              </a:buClr>
            </a:pPr>
            <a:r>
              <a:rPr lang="zh-CN" altLang="en-US" dirty="0">
                <a:latin typeface="Tahoma" panose="020B0604030504040204" pitchFamily="34" charset="0"/>
                <a:ea typeface="宋体" panose="02010600030101010101" pitchFamily="2" charset="-122"/>
              </a:rPr>
              <a:t>病程</a:t>
            </a:r>
            <a:endParaRPr lang="zh-CN" altLang="en-US">
              <a:latin typeface="Tahoma" panose="020B0604030504040204" pitchFamily="34" charset="0"/>
              <a:ea typeface="宋体" panose="02010600030101010101" pitchFamily="2" charset="-122"/>
            </a:endParaRPr>
          </a:p>
        </p:txBody>
      </p:sp>
      <p:sp>
        <p:nvSpPr>
          <p:cNvPr id="353289" name="文本框 353288"/>
          <p:cNvSpPr txBox="1"/>
          <p:nvPr/>
        </p:nvSpPr>
        <p:spPr>
          <a:xfrm>
            <a:off x="4191000" y="2819400"/>
            <a:ext cx="1473200" cy="368300"/>
          </a:xfrm>
          <a:prstGeom prst="rect">
            <a:avLst/>
          </a:prstGeom>
          <a:noFill/>
          <a:ln w="9525" cap="flat" cmpd="sng">
            <a:solidFill>
              <a:srgbClr val="FFFF66"/>
            </a:solidFill>
            <a:prstDash val="solid"/>
            <a:miter/>
            <a:headEnd type="none" w="med" len="med"/>
            <a:tailEnd type="none" w="med" len="med"/>
          </a:ln>
        </p:spPr>
        <p:txBody>
          <a:bodyPr>
            <a:spAutoFit/>
          </a:bodyPr>
          <a:p>
            <a:pPr algn="l">
              <a:buClr>
                <a:schemeClr val="bg1"/>
              </a:buClr>
            </a:pPr>
            <a:r>
              <a:rPr lang="zh-CN" altLang="en-US" dirty="0">
                <a:latin typeface="Tahoma" panose="020B0604030504040204" pitchFamily="34" charset="0"/>
                <a:ea typeface="宋体" panose="02010600030101010101" pitchFamily="2" charset="-122"/>
              </a:rPr>
              <a:t>阳性症状</a:t>
            </a:r>
            <a:endParaRPr lang="zh-CN" altLang="en-US">
              <a:latin typeface="Tahoma" panose="020B0604030504040204" pitchFamily="34" charset="0"/>
              <a:ea typeface="宋体" panose="02010600030101010101" pitchFamily="2" charset="-122"/>
            </a:endParaRPr>
          </a:p>
        </p:txBody>
      </p:sp>
      <p:sp>
        <p:nvSpPr>
          <p:cNvPr id="353290" name="文本框 353289"/>
          <p:cNvSpPr txBox="1"/>
          <p:nvPr/>
        </p:nvSpPr>
        <p:spPr>
          <a:xfrm>
            <a:off x="6705600" y="2781300"/>
            <a:ext cx="1550988" cy="368300"/>
          </a:xfrm>
          <a:prstGeom prst="rect">
            <a:avLst/>
          </a:prstGeom>
          <a:noFill/>
          <a:ln w="9525" cap="flat" cmpd="sng">
            <a:solidFill>
              <a:schemeClr val="bg1"/>
            </a:solidFill>
            <a:prstDash val="solid"/>
            <a:miter/>
            <a:headEnd type="none" w="med" len="med"/>
            <a:tailEnd type="none" w="med" len="med"/>
          </a:ln>
        </p:spPr>
        <p:txBody>
          <a:bodyPr>
            <a:spAutoFit/>
          </a:bodyPr>
          <a:p>
            <a:pPr algn="l">
              <a:buClr>
                <a:schemeClr val="bg1"/>
              </a:buClr>
            </a:pPr>
            <a:r>
              <a:rPr lang="zh-CN" altLang="en-US" dirty="0">
                <a:latin typeface="Tahoma" panose="020B0604030504040204" pitchFamily="34" charset="0"/>
                <a:ea typeface="宋体" panose="02010600030101010101" pitchFamily="2" charset="-122"/>
              </a:rPr>
              <a:t>阴性症状</a:t>
            </a:r>
            <a:endParaRPr lang="zh-CN" altLang="en-US">
              <a:latin typeface="Tahoma" panose="020B0604030504040204" pitchFamily="34" charset="0"/>
              <a:ea typeface="宋体" panose="02010600030101010101" pitchFamily="2" charset="-122"/>
            </a:endParaRPr>
          </a:p>
        </p:txBody>
      </p:sp>
      <p:sp>
        <p:nvSpPr>
          <p:cNvPr id="353291" name="文本框 353290"/>
          <p:cNvSpPr txBox="1"/>
          <p:nvPr/>
        </p:nvSpPr>
        <p:spPr>
          <a:xfrm>
            <a:off x="8686800" y="2916238"/>
            <a:ext cx="1512888" cy="368300"/>
          </a:xfrm>
          <a:prstGeom prst="rect">
            <a:avLst/>
          </a:prstGeom>
          <a:noFill/>
          <a:ln w="9525">
            <a:noFill/>
          </a:ln>
        </p:spPr>
        <p:txBody>
          <a:bodyPr>
            <a:spAutoFit/>
          </a:bodyPr>
          <a:p>
            <a:pPr algn="l">
              <a:buClr>
                <a:schemeClr val="bg1"/>
              </a:buClr>
            </a:pPr>
            <a:r>
              <a:rPr lang="zh-CN" altLang="en-US" dirty="0">
                <a:latin typeface="Tahoma" panose="020B0604030504040204" pitchFamily="34" charset="0"/>
                <a:ea typeface="宋体" panose="02010600030101010101" pitchFamily="2" charset="-122"/>
              </a:rPr>
              <a:t>精神衰退</a:t>
            </a:r>
            <a:endParaRPr lang="zh-CN" altLang="en-US">
              <a:latin typeface="Tahoma" panose="020B0604030504040204" pitchFamily="34" charset="0"/>
              <a:ea typeface="宋体" panose="02010600030101010101" pitchFamily="2" charset="-122"/>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54306" name="图片 354305" descr="2"/>
          <p:cNvPicPr>
            <a:picLocks noChangeAspect="1"/>
          </p:cNvPicPr>
          <p:nvPr/>
        </p:nvPicPr>
        <p:blipFill>
          <a:blip r:embed="rId1"/>
          <a:stretch>
            <a:fillRect/>
          </a:stretch>
        </p:blipFill>
        <p:spPr>
          <a:xfrm>
            <a:off x="1524000" y="0"/>
            <a:ext cx="9144000" cy="6858000"/>
          </a:xfrm>
          <a:prstGeom prst="rect">
            <a:avLst/>
          </a:prstGeom>
          <a:noFill/>
          <a:ln w="9525">
            <a:noFill/>
          </a:ln>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6354" name="标题 356353"/>
          <p:cNvSpPr>
            <a:spLocks noGrp="1"/>
          </p:cNvSpPr>
          <p:nvPr>
            <p:ph type="title"/>
          </p:nvPr>
        </p:nvSpPr>
        <p:spPr>
          <a:xfrm>
            <a:off x="1981200" y="333375"/>
            <a:ext cx="8229600" cy="1143000"/>
          </a:xfrm>
        </p:spPr>
        <p:txBody>
          <a:bodyPr anchor="ctr"/>
          <a:p>
            <a:r>
              <a:rPr lang="zh-CN" altLang="en-US" dirty="0"/>
              <a:t>分  型 </a:t>
            </a:r>
            <a:endParaRPr lang="zh-CN" altLang="en-US"/>
          </a:p>
        </p:txBody>
      </p:sp>
      <p:sp>
        <p:nvSpPr>
          <p:cNvPr id="356355" name="文本占位符 356354"/>
          <p:cNvSpPr>
            <a:spLocks noGrp="1"/>
          </p:cNvSpPr>
          <p:nvPr>
            <p:ph type="body" idx="1"/>
          </p:nvPr>
        </p:nvSpPr>
        <p:spPr>
          <a:xfrm>
            <a:off x="2286000" y="1557338"/>
            <a:ext cx="7772400" cy="4538662"/>
          </a:xfrm>
        </p:spPr>
        <p:txBody>
          <a:bodyPr/>
          <a:p>
            <a:pPr algn="just">
              <a:lnSpc>
                <a:spcPct val="90000"/>
              </a:lnSpc>
            </a:pPr>
            <a:r>
              <a:rPr lang="zh-CN" altLang="en-US" dirty="0">
                <a:solidFill>
                  <a:srgbClr val="6666FF"/>
                </a:solidFill>
              </a:rPr>
              <a:t>偏执型</a:t>
            </a:r>
            <a:r>
              <a:rPr lang="en-US" altLang="zh-CN" b="0">
                <a:solidFill>
                  <a:srgbClr val="6666FF"/>
                </a:solidFill>
              </a:rPr>
              <a:t>(</a:t>
            </a:r>
            <a:r>
              <a:rPr lang="zh-CN" altLang="en-US" dirty="0">
                <a:solidFill>
                  <a:srgbClr val="6666FF"/>
                </a:solidFill>
              </a:rPr>
              <a:t>妄想型</a:t>
            </a:r>
            <a:r>
              <a:rPr lang="en-US" altLang="zh-CN" b="0">
                <a:solidFill>
                  <a:srgbClr val="6666FF"/>
                </a:solidFill>
              </a:rPr>
              <a:t>)━━</a:t>
            </a:r>
            <a:r>
              <a:rPr lang="zh-CN" altLang="en-US" sz="3600" dirty="0">
                <a:solidFill>
                  <a:srgbClr val="FF0000"/>
                </a:solidFill>
              </a:rPr>
              <a:t>疑</a:t>
            </a:r>
            <a:r>
              <a:rPr lang="zh-CN" altLang="en-US" dirty="0"/>
              <a:t>（幻觉妄想为主，患病人数最多，预后较好</a:t>
            </a:r>
            <a:r>
              <a:rPr lang="en-US" altLang="zh-CN" b="0"/>
              <a:t>)</a:t>
            </a:r>
            <a:endParaRPr lang="en-US" altLang="zh-CN" b="0"/>
          </a:p>
          <a:p>
            <a:pPr algn="just">
              <a:lnSpc>
                <a:spcPct val="90000"/>
              </a:lnSpc>
            </a:pPr>
            <a:r>
              <a:rPr lang="zh-CN" altLang="en-US" dirty="0">
                <a:solidFill>
                  <a:srgbClr val="6666FF"/>
                </a:solidFill>
              </a:rPr>
              <a:t>青春型</a:t>
            </a:r>
            <a:r>
              <a:rPr lang="en-US" altLang="zh-CN">
                <a:solidFill>
                  <a:srgbClr val="6666FF"/>
                </a:solidFill>
              </a:rPr>
              <a:t>━━</a:t>
            </a:r>
            <a:r>
              <a:rPr lang="zh-CN" altLang="en-US" sz="3600" dirty="0">
                <a:solidFill>
                  <a:srgbClr val="FF0000"/>
                </a:solidFill>
              </a:rPr>
              <a:t>乱</a:t>
            </a:r>
            <a:r>
              <a:rPr lang="zh-CN" altLang="en-US" dirty="0"/>
              <a:t>（思维破裂，行为幼稚，愚蠢）</a:t>
            </a:r>
            <a:endParaRPr lang="zh-CN" altLang="en-US" dirty="0"/>
          </a:p>
          <a:p>
            <a:pPr algn="just">
              <a:lnSpc>
                <a:spcPct val="90000"/>
              </a:lnSpc>
            </a:pPr>
            <a:r>
              <a:rPr lang="zh-CN" altLang="en-US" dirty="0">
                <a:solidFill>
                  <a:srgbClr val="6666FF"/>
                </a:solidFill>
              </a:rPr>
              <a:t>紧张型</a:t>
            </a:r>
            <a:r>
              <a:rPr lang="en-US" altLang="zh-CN">
                <a:solidFill>
                  <a:srgbClr val="6666FF"/>
                </a:solidFill>
              </a:rPr>
              <a:t>━━</a:t>
            </a:r>
            <a:r>
              <a:rPr lang="zh-CN" altLang="en-US" sz="3600" dirty="0">
                <a:solidFill>
                  <a:srgbClr val="FF0000"/>
                </a:solidFill>
              </a:rPr>
              <a:t>僵</a:t>
            </a:r>
            <a:r>
              <a:rPr lang="zh-CN" altLang="en-US" dirty="0"/>
              <a:t>（木僵与兴奋交替）</a:t>
            </a:r>
            <a:endParaRPr lang="zh-CN" altLang="en-US" dirty="0"/>
          </a:p>
          <a:p>
            <a:pPr algn="just">
              <a:lnSpc>
                <a:spcPct val="90000"/>
              </a:lnSpc>
            </a:pPr>
            <a:r>
              <a:rPr lang="zh-CN" altLang="en-US" dirty="0">
                <a:solidFill>
                  <a:srgbClr val="6666FF"/>
                </a:solidFill>
              </a:rPr>
              <a:t>单纯型</a:t>
            </a:r>
            <a:r>
              <a:rPr lang="en-US" altLang="zh-CN">
                <a:solidFill>
                  <a:srgbClr val="6666FF"/>
                </a:solidFill>
              </a:rPr>
              <a:t>━━</a:t>
            </a:r>
            <a:r>
              <a:rPr lang="zh-CN" altLang="en-US" sz="3600" dirty="0">
                <a:solidFill>
                  <a:srgbClr val="FF0000"/>
                </a:solidFill>
              </a:rPr>
              <a:t>懒</a:t>
            </a:r>
            <a:r>
              <a:rPr lang="zh-CN" altLang="en-US" dirty="0"/>
              <a:t>（起病缓慢，阴性症状为主，预后最差，容易衰退</a:t>
            </a:r>
            <a:r>
              <a:rPr lang="en-US" altLang="zh-CN" b="0"/>
              <a:t>)</a:t>
            </a:r>
            <a:endParaRPr lang="en-US" altLang="zh-CN" b="0"/>
          </a:p>
          <a:p>
            <a:pPr algn="just">
              <a:lnSpc>
                <a:spcPct val="90000"/>
              </a:lnSpc>
            </a:pPr>
            <a:r>
              <a:rPr lang="zh-CN" altLang="en-US" dirty="0">
                <a:solidFill>
                  <a:srgbClr val="6666FF"/>
                </a:solidFill>
              </a:rPr>
              <a:t>未分型</a:t>
            </a:r>
            <a:r>
              <a:rPr lang="en-US" altLang="zh-CN" b="0">
                <a:solidFill>
                  <a:srgbClr val="6666FF"/>
                </a:solidFill>
              </a:rPr>
              <a:t>(</a:t>
            </a:r>
            <a:r>
              <a:rPr lang="zh-CN" altLang="en-US" dirty="0">
                <a:solidFill>
                  <a:srgbClr val="6666FF"/>
                </a:solidFill>
              </a:rPr>
              <a:t>又称其它型</a:t>
            </a:r>
            <a:r>
              <a:rPr lang="en-US" altLang="zh-CN" b="0">
                <a:solidFill>
                  <a:srgbClr val="6666FF"/>
                </a:solidFill>
              </a:rPr>
              <a:t>)</a:t>
            </a:r>
            <a:endParaRPr lang="en-US" altLang="zh-CN">
              <a:solidFill>
                <a:srgbClr val="6666FF"/>
              </a:solidFill>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7378" name="标题 357377"/>
          <p:cNvSpPr>
            <a:spLocks noGrp="1"/>
          </p:cNvSpPr>
          <p:nvPr>
            <p:ph type="title"/>
          </p:nvPr>
        </p:nvSpPr>
        <p:spPr>
          <a:xfrm>
            <a:off x="1981200" y="485775"/>
            <a:ext cx="8229600" cy="1143000"/>
          </a:xfrm>
        </p:spPr>
        <p:txBody>
          <a:bodyPr anchor="ctr"/>
          <a:p>
            <a:r>
              <a:rPr lang="zh-CN" altLang="en-US" dirty="0"/>
              <a:t>诊断</a:t>
            </a:r>
            <a:endParaRPr lang="zh-CN" altLang="en-US" dirty="0"/>
          </a:p>
        </p:txBody>
      </p:sp>
      <p:sp>
        <p:nvSpPr>
          <p:cNvPr id="357379" name="文本占位符 357378"/>
          <p:cNvSpPr>
            <a:spLocks noGrp="1"/>
          </p:cNvSpPr>
          <p:nvPr>
            <p:ph type="body" idx="1"/>
          </p:nvPr>
        </p:nvSpPr>
        <p:spPr>
          <a:xfrm>
            <a:off x="2514600" y="1981200"/>
            <a:ext cx="6934200" cy="4114800"/>
          </a:xfrm>
        </p:spPr>
        <p:txBody>
          <a:bodyPr/>
          <a:p>
            <a:r>
              <a:rPr lang="en-US" altLang="zh-CN" dirty="0">
                <a:latin typeface="Times New Roman" panose="02020603050405020304" pitchFamily="18" charset="0"/>
              </a:rPr>
              <a:t>DSM-IV</a:t>
            </a:r>
            <a:r>
              <a:rPr lang="zh-CN" altLang="en-US" dirty="0">
                <a:latin typeface="Times New Roman" panose="02020603050405020304" pitchFamily="18" charset="0"/>
              </a:rPr>
              <a:t>，</a:t>
            </a:r>
            <a:r>
              <a:rPr lang="en-US" altLang="zh-CN">
                <a:latin typeface="Times New Roman" panose="02020603050405020304" pitchFamily="18" charset="0"/>
              </a:rPr>
              <a:t>ICD-10</a:t>
            </a:r>
            <a:r>
              <a:rPr lang="zh-CN" altLang="en-US">
                <a:latin typeface="Times New Roman" panose="02020603050405020304" pitchFamily="18" charset="0"/>
              </a:rPr>
              <a:t>，</a:t>
            </a:r>
            <a:r>
              <a:rPr lang="en-US" altLang="zh-CN">
                <a:latin typeface="Times New Roman" panose="02020603050405020304" pitchFamily="18" charset="0"/>
              </a:rPr>
              <a:t>CCMD-3</a:t>
            </a:r>
            <a:r>
              <a:rPr lang="zh-CN" altLang="en-US">
                <a:latin typeface="Times New Roman" panose="02020603050405020304" pitchFamily="18" charset="0"/>
              </a:rPr>
              <a:t>，</a:t>
            </a:r>
            <a:endParaRPr lang="zh-CN" altLang="en-US">
              <a:latin typeface="Times New Roman" panose="02020603050405020304" pitchFamily="18" charset="0"/>
            </a:endParaRPr>
          </a:p>
          <a:p>
            <a:pPr lvl="1"/>
            <a:r>
              <a:rPr lang="zh-CN" altLang="en-US" dirty="0">
                <a:latin typeface="Times New Roman" panose="02020603050405020304" pitchFamily="18" charset="0"/>
              </a:rPr>
              <a:t>症状标准</a:t>
            </a:r>
            <a:endParaRPr lang="zh-CN" altLang="en-US" dirty="0">
              <a:latin typeface="Times New Roman" panose="02020603050405020304" pitchFamily="18" charset="0"/>
            </a:endParaRPr>
          </a:p>
          <a:p>
            <a:pPr lvl="1"/>
            <a:r>
              <a:rPr lang="zh-CN" altLang="en-US" dirty="0">
                <a:latin typeface="Times New Roman" panose="02020603050405020304" pitchFamily="18" charset="0"/>
              </a:rPr>
              <a:t>严重程度标准</a:t>
            </a:r>
            <a:endParaRPr lang="zh-CN" altLang="en-US" dirty="0">
              <a:latin typeface="Times New Roman" panose="02020603050405020304" pitchFamily="18" charset="0"/>
            </a:endParaRPr>
          </a:p>
          <a:p>
            <a:pPr lvl="1"/>
            <a:r>
              <a:rPr lang="zh-CN" altLang="en-US" dirty="0">
                <a:latin typeface="Times New Roman" panose="02020603050405020304" pitchFamily="18" charset="0"/>
              </a:rPr>
              <a:t>病程标准：</a:t>
            </a:r>
            <a:r>
              <a:rPr lang="en-US" altLang="zh-CN" dirty="0">
                <a:latin typeface="Times New Roman" panose="02020603050405020304" pitchFamily="18" charset="0"/>
              </a:rPr>
              <a:t>1</a:t>
            </a:r>
            <a:r>
              <a:rPr lang="zh-CN" altLang="en-US" dirty="0">
                <a:latin typeface="Times New Roman" panose="02020603050405020304" pitchFamily="18" charset="0"/>
              </a:rPr>
              <a:t>个月</a:t>
            </a:r>
            <a:endParaRPr lang="zh-CN" altLang="en-US" dirty="0">
              <a:latin typeface="Times New Roman" panose="02020603050405020304" pitchFamily="18" charset="0"/>
            </a:endParaRPr>
          </a:p>
          <a:p>
            <a:pPr lvl="1"/>
            <a:r>
              <a:rPr lang="zh-CN" altLang="en-US" dirty="0">
                <a:latin typeface="Times New Roman" panose="02020603050405020304" pitchFamily="18" charset="0"/>
              </a:rPr>
              <a:t>排除标准</a:t>
            </a:r>
            <a:endParaRPr lang="zh-CN" altLang="en-US" dirty="0">
              <a:latin typeface="Times New Roman" panose="02020603050405020304" pitchFamily="18"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02" name="标题 358401"/>
          <p:cNvSpPr>
            <a:spLocks noGrp="1"/>
          </p:cNvSpPr>
          <p:nvPr>
            <p:ph type="title"/>
          </p:nvPr>
        </p:nvSpPr>
        <p:spPr>
          <a:xfrm>
            <a:off x="1981200" y="557213"/>
            <a:ext cx="8229600" cy="1143000"/>
          </a:xfrm>
        </p:spPr>
        <p:txBody>
          <a:bodyPr anchor="ctr"/>
          <a:p>
            <a:r>
              <a:rPr lang="zh-CN" altLang="en-US" dirty="0"/>
              <a:t>抗精神病药的治疗作用</a:t>
            </a:r>
            <a:endParaRPr lang="zh-CN" altLang="en-US" dirty="0"/>
          </a:p>
        </p:txBody>
      </p:sp>
      <p:sp>
        <p:nvSpPr>
          <p:cNvPr id="358403" name="文本占位符 358402"/>
          <p:cNvSpPr>
            <a:spLocks noGrp="1"/>
          </p:cNvSpPr>
          <p:nvPr>
            <p:ph type="body" idx="1"/>
          </p:nvPr>
        </p:nvSpPr>
        <p:spPr>
          <a:xfrm>
            <a:off x="2566988" y="2071688"/>
            <a:ext cx="7643812" cy="4525962"/>
          </a:xfrm>
        </p:spPr>
        <p:txBody>
          <a:bodyPr/>
          <a:p>
            <a:pPr>
              <a:lnSpc>
                <a:spcPct val="130000"/>
              </a:lnSpc>
            </a:pPr>
            <a:r>
              <a:rPr lang="zh-CN" altLang="en-US" dirty="0"/>
              <a:t>缓解阳性症状</a:t>
            </a:r>
            <a:endParaRPr lang="zh-CN" altLang="en-US" dirty="0"/>
          </a:p>
          <a:p>
            <a:pPr>
              <a:lnSpc>
                <a:spcPct val="130000"/>
              </a:lnSpc>
            </a:pPr>
            <a:r>
              <a:rPr lang="zh-CN" altLang="en-US" dirty="0"/>
              <a:t>改善阴性症状</a:t>
            </a:r>
            <a:endParaRPr lang="zh-CN" altLang="en-US" dirty="0"/>
          </a:p>
          <a:p>
            <a:pPr>
              <a:lnSpc>
                <a:spcPct val="130000"/>
              </a:lnSpc>
            </a:pPr>
            <a:r>
              <a:rPr lang="zh-CN" altLang="en-US" dirty="0"/>
              <a:t>改善至少不损害认知功能</a:t>
            </a:r>
            <a:endParaRPr lang="zh-CN" altLang="en-US" dirty="0"/>
          </a:p>
          <a:p>
            <a:pPr>
              <a:lnSpc>
                <a:spcPct val="130000"/>
              </a:lnSpc>
            </a:pPr>
            <a:r>
              <a:rPr lang="zh-CN" altLang="en-US" dirty="0"/>
              <a:t>长期治疗防止复发</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9426" name="标题 359425"/>
          <p:cNvSpPr>
            <a:spLocks noGrp="1"/>
          </p:cNvSpPr>
          <p:nvPr>
            <p:ph type="title"/>
          </p:nvPr>
        </p:nvSpPr>
        <p:spPr/>
        <p:txBody>
          <a:bodyPr anchor="ctr"/>
          <a:p>
            <a:r>
              <a:rPr lang="en-US" altLang="zh-CN" err="1"/>
              <a:t>Sch</a:t>
            </a:r>
            <a:r>
              <a:rPr lang="zh-CN" altLang="en-US" dirty="0"/>
              <a:t>疗效判断</a:t>
            </a:r>
            <a:endParaRPr lang="zh-CN" altLang="en-US" dirty="0"/>
          </a:p>
        </p:txBody>
      </p:sp>
      <p:sp>
        <p:nvSpPr>
          <p:cNvPr id="359427" name="文本占位符 359426"/>
          <p:cNvSpPr>
            <a:spLocks noGrp="1"/>
          </p:cNvSpPr>
          <p:nvPr>
            <p:ph type="body" idx="1"/>
          </p:nvPr>
        </p:nvSpPr>
        <p:spPr/>
        <p:txBody>
          <a:bodyPr/>
          <a:p>
            <a:pPr>
              <a:lnSpc>
                <a:spcPct val="150000"/>
              </a:lnSpc>
            </a:pPr>
            <a:r>
              <a:rPr lang="zh-CN" altLang="en-US" dirty="0"/>
              <a:t>症状全部消失</a:t>
            </a:r>
            <a:endParaRPr lang="zh-CN" altLang="en-US" dirty="0"/>
          </a:p>
          <a:p>
            <a:pPr>
              <a:lnSpc>
                <a:spcPct val="150000"/>
              </a:lnSpc>
            </a:pPr>
            <a:r>
              <a:rPr lang="zh-CN" altLang="en-US" dirty="0"/>
              <a:t>自知力完全恢复</a:t>
            </a:r>
            <a:endParaRPr lang="zh-CN" altLang="en-US" dirty="0"/>
          </a:p>
          <a:p>
            <a:pPr>
              <a:lnSpc>
                <a:spcPct val="150000"/>
              </a:lnSpc>
            </a:pPr>
            <a:r>
              <a:rPr lang="zh-CN" altLang="en-US" dirty="0"/>
              <a:t>社会功能复原</a:t>
            </a:r>
            <a:endParaRPr lang="zh-CN" altLang="en-US" dirty="0"/>
          </a:p>
          <a:p>
            <a:pPr>
              <a:lnSpc>
                <a:spcPct val="150000"/>
              </a:lnSpc>
            </a:pPr>
            <a:r>
              <a:rPr lang="zh-CN" altLang="en-US" dirty="0"/>
              <a:t>其中，药物的疗效占</a:t>
            </a:r>
            <a:r>
              <a:rPr lang="en-US" altLang="zh-CN" dirty="0"/>
              <a:t>70%</a:t>
            </a:r>
            <a:r>
              <a:rPr lang="zh-CN" altLang="en-US" dirty="0"/>
              <a:t>左右，其他依靠心理治疗、行为训练，家庭和社会支持</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82" name="标题 327681"/>
          <p:cNvSpPr>
            <a:spLocks noGrp="1"/>
          </p:cNvSpPr>
          <p:nvPr>
            <p:ph type="title"/>
          </p:nvPr>
        </p:nvSpPr>
        <p:spPr/>
        <p:txBody>
          <a:bodyPr anchor="ctr"/>
          <a:p>
            <a:r>
              <a:rPr lang="zh-CN" altLang="en-US" sz="4000" dirty="0"/>
              <a:t>精神分裂症病例</a:t>
            </a:r>
            <a:r>
              <a:rPr lang="zh-CN" altLang="en-US" sz="4000" dirty="0">
                <a:sym typeface="+mn-ea"/>
              </a:rPr>
              <a:t>社区</a:t>
            </a:r>
            <a:r>
              <a:rPr lang="zh-CN" altLang="en-US" sz="4000" dirty="0"/>
              <a:t>管理特点 </a:t>
            </a:r>
            <a:endParaRPr lang="zh-CN" altLang="en-US" sz="4000" dirty="0"/>
          </a:p>
        </p:txBody>
      </p:sp>
      <p:sp>
        <p:nvSpPr>
          <p:cNvPr id="327683" name="文本占位符 327682"/>
          <p:cNvSpPr>
            <a:spLocks noGrp="1"/>
          </p:cNvSpPr>
          <p:nvPr>
            <p:ph type="body" idx="1"/>
          </p:nvPr>
        </p:nvSpPr>
        <p:spPr/>
        <p:txBody>
          <a:bodyPr/>
          <a:p>
            <a:pPr>
              <a:lnSpc>
                <a:spcPct val="110000"/>
              </a:lnSpc>
            </a:pPr>
            <a:r>
              <a:rPr lang="zh-CN" altLang="en-US" sz="2400" dirty="0"/>
              <a:t>社区医生和专科医生各司其职</a:t>
            </a:r>
            <a:endParaRPr lang="zh-CN" altLang="en-US" sz="2400" dirty="0"/>
          </a:p>
          <a:p>
            <a:pPr>
              <a:lnSpc>
                <a:spcPct val="110000"/>
              </a:lnSpc>
              <a:buNone/>
            </a:pPr>
            <a:r>
              <a:rPr lang="zh-CN" altLang="en-US" sz="2400" dirty="0"/>
              <a:t>社区医生</a:t>
            </a:r>
            <a:r>
              <a:rPr lang="en-US" altLang="zh-CN" sz="2400">
                <a:latin typeface="Arial" panose="020B0604020202020204" pitchFamily="34" charset="0"/>
              </a:rPr>
              <a:t>——</a:t>
            </a:r>
            <a:r>
              <a:rPr lang="zh-CN" altLang="en-US" sz="2400" dirty="0"/>
              <a:t>在社区精神分裂症病例的管理和康复；</a:t>
            </a:r>
            <a:endParaRPr lang="zh-CN" altLang="en-US" sz="2400" dirty="0"/>
          </a:p>
          <a:p>
            <a:pPr>
              <a:lnSpc>
                <a:spcPct val="110000"/>
              </a:lnSpc>
              <a:buNone/>
            </a:pPr>
            <a:r>
              <a:rPr lang="zh-CN" altLang="en-US" sz="2400" dirty="0"/>
              <a:t>专科医生</a:t>
            </a:r>
            <a:r>
              <a:rPr lang="en-US" altLang="zh-CN" sz="2400">
                <a:latin typeface="Arial" panose="020B0604020202020204" pitchFamily="34" charset="0"/>
              </a:rPr>
              <a:t>——</a:t>
            </a:r>
            <a:r>
              <a:rPr lang="zh-CN" altLang="en-US" sz="2400" dirty="0"/>
              <a:t>确诊和制定并调整治疗方案，以及对急症（暴力攻击、自伤自杀、拒绝治疗等）患者的处置，并对社区医生提供技术指导。</a:t>
            </a:r>
            <a:endParaRPr lang="zh-CN" altLang="en-US" sz="2400" dirty="0"/>
          </a:p>
          <a:p>
            <a:pPr>
              <a:lnSpc>
                <a:spcPct val="110000"/>
              </a:lnSpc>
              <a:buNone/>
            </a:pPr>
            <a:r>
              <a:rPr lang="zh-CN" altLang="en-US" sz="2400" dirty="0"/>
              <a:t>社区医生和专科医生之间形成双向转诊的合作制度。 </a:t>
            </a:r>
            <a:endParaRPr lang="zh-CN" altLang="en-US" sz="2400" dirty="0"/>
          </a:p>
          <a:p>
            <a:pPr>
              <a:lnSpc>
                <a:spcPct val="110000"/>
              </a:lnSpc>
            </a:pPr>
            <a:r>
              <a:rPr lang="zh-CN" altLang="en-US" sz="2400" dirty="0"/>
              <a:t>以社区现患病例的个案管理为主要方法，以精神症状是否改善、自知力是否恢复和社会功能是否恢复为标准，通过提供基本的医疗卫生服务，控制医疗费用，促进精神疾病患者早日融入社会，达到真正的康复。</a:t>
            </a:r>
            <a:endParaRPr lang="zh-CN" altLang="en-US" sz="24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0450" name="标题 360449"/>
          <p:cNvSpPr>
            <a:spLocks noGrp="1"/>
          </p:cNvSpPr>
          <p:nvPr>
            <p:ph type="title"/>
          </p:nvPr>
        </p:nvSpPr>
        <p:spPr/>
        <p:txBody>
          <a:bodyPr anchor="ctr"/>
          <a:p>
            <a:r>
              <a:rPr lang="zh-CN" altLang="en-US" sz="4000" dirty="0">
                <a:latin typeface="Times New Roman" panose="02020603050405020304" pitchFamily="18" charset="0"/>
              </a:rPr>
              <a:t>结局（</a:t>
            </a:r>
            <a:r>
              <a:rPr lang="en-US" altLang="zh-CN" sz="4000" dirty="0">
                <a:latin typeface="Times New Roman" panose="02020603050405020304" pitchFamily="18" charset="0"/>
              </a:rPr>
              <a:t>Outcome</a:t>
            </a:r>
            <a:r>
              <a:rPr lang="zh-CN" altLang="en-US" sz="4000" dirty="0">
                <a:latin typeface="Times New Roman" panose="02020603050405020304" pitchFamily="18" charset="0"/>
              </a:rPr>
              <a:t>）的影响因素</a:t>
            </a:r>
            <a:r>
              <a:rPr lang="zh-CN" altLang="en-US" sz="4000" dirty="0"/>
              <a:t> </a:t>
            </a:r>
            <a:endParaRPr lang="zh-CN" altLang="en-US" sz="4000"/>
          </a:p>
        </p:txBody>
      </p:sp>
      <p:sp>
        <p:nvSpPr>
          <p:cNvPr id="360451" name="文本占位符 360450"/>
          <p:cNvSpPr>
            <a:spLocks noGrp="1"/>
          </p:cNvSpPr>
          <p:nvPr>
            <p:ph type="body" sz="half" idx="1"/>
          </p:nvPr>
        </p:nvSpPr>
        <p:spPr>
          <a:xfrm>
            <a:off x="2709863" y="1600200"/>
            <a:ext cx="4033837" cy="4525963"/>
          </a:xfrm>
        </p:spPr>
        <p:txBody>
          <a:bodyPr/>
          <a:p>
            <a:pPr>
              <a:lnSpc>
                <a:spcPct val="140000"/>
              </a:lnSpc>
            </a:pPr>
            <a:r>
              <a:rPr lang="zh-CN" altLang="en-US" sz="2800" dirty="0">
                <a:latin typeface="Times New Roman" panose="02020603050405020304" pitchFamily="18" charset="0"/>
              </a:rPr>
              <a:t>家族史</a:t>
            </a:r>
            <a:r>
              <a:rPr lang="zh-CN" altLang="en-US" sz="2800" dirty="0"/>
              <a:t> </a:t>
            </a:r>
            <a:endParaRPr lang="zh-CN" altLang="en-US" sz="2800" dirty="0"/>
          </a:p>
          <a:p>
            <a:pPr>
              <a:lnSpc>
                <a:spcPct val="140000"/>
              </a:lnSpc>
            </a:pPr>
            <a:r>
              <a:rPr lang="zh-CN" altLang="en-US" sz="2800" dirty="0">
                <a:latin typeface="Times New Roman" panose="02020603050405020304" pitchFamily="18" charset="0"/>
              </a:rPr>
              <a:t>发病年龄</a:t>
            </a:r>
            <a:r>
              <a:rPr lang="zh-CN" altLang="en-US" sz="2800" dirty="0"/>
              <a:t> </a:t>
            </a:r>
            <a:endParaRPr lang="zh-CN" altLang="en-US" sz="2800" dirty="0"/>
          </a:p>
          <a:p>
            <a:pPr>
              <a:lnSpc>
                <a:spcPct val="140000"/>
              </a:lnSpc>
            </a:pPr>
            <a:r>
              <a:rPr lang="zh-CN" altLang="en-US" sz="2800" dirty="0">
                <a:latin typeface="Times New Roman" panose="02020603050405020304" pitchFamily="18" charset="0"/>
              </a:rPr>
              <a:t>精神刺激</a:t>
            </a:r>
            <a:r>
              <a:rPr lang="zh-CN" altLang="en-US" sz="2800" dirty="0"/>
              <a:t> </a:t>
            </a:r>
            <a:endParaRPr lang="zh-CN" altLang="en-US" sz="2800" dirty="0"/>
          </a:p>
          <a:p>
            <a:pPr>
              <a:lnSpc>
                <a:spcPct val="140000"/>
              </a:lnSpc>
            </a:pPr>
            <a:r>
              <a:rPr lang="zh-CN" altLang="en-US" sz="2800" dirty="0">
                <a:latin typeface="Times New Roman" panose="02020603050405020304" pitchFamily="18" charset="0"/>
              </a:rPr>
              <a:t>起病形式</a:t>
            </a:r>
            <a:r>
              <a:rPr lang="zh-CN" altLang="en-US" sz="2800" dirty="0"/>
              <a:t> </a:t>
            </a:r>
            <a:endParaRPr lang="zh-CN" altLang="en-US" sz="2800" dirty="0"/>
          </a:p>
          <a:p>
            <a:pPr>
              <a:lnSpc>
                <a:spcPct val="140000"/>
              </a:lnSpc>
            </a:pPr>
            <a:r>
              <a:rPr lang="zh-CN" altLang="en-US" sz="2800" dirty="0">
                <a:latin typeface="Times New Roman" panose="02020603050405020304" pitchFamily="18" charset="0"/>
              </a:rPr>
              <a:t>病前性格</a:t>
            </a:r>
            <a:r>
              <a:rPr lang="zh-CN" altLang="en-US" sz="2800" dirty="0"/>
              <a:t> </a:t>
            </a:r>
            <a:endParaRPr lang="zh-CN" altLang="en-US" sz="2800" dirty="0"/>
          </a:p>
          <a:p>
            <a:pPr>
              <a:lnSpc>
                <a:spcPct val="140000"/>
              </a:lnSpc>
            </a:pPr>
            <a:r>
              <a:rPr lang="zh-CN" altLang="en-US" sz="2800" dirty="0">
                <a:latin typeface="Times New Roman" panose="02020603050405020304" pitchFamily="18" charset="0"/>
              </a:rPr>
              <a:t>分型</a:t>
            </a:r>
            <a:r>
              <a:rPr lang="zh-CN" altLang="en-US" sz="2800" dirty="0"/>
              <a:t> </a:t>
            </a:r>
            <a:endParaRPr lang="zh-CN" altLang="en-US" sz="2800"/>
          </a:p>
        </p:txBody>
      </p:sp>
      <p:sp>
        <p:nvSpPr>
          <p:cNvPr id="360452" name="文本占位符 360451"/>
          <p:cNvSpPr>
            <a:spLocks noGrp="1"/>
          </p:cNvSpPr>
          <p:nvPr>
            <p:ph type="body" sz="half" idx="2"/>
          </p:nvPr>
        </p:nvSpPr>
        <p:spPr>
          <a:xfrm>
            <a:off x="5870575" y="1598613"/>
            <a:ext cx="4041775" cy="4514850"/>
          </a:xfrm>
        </p:spPr>
        <p:txBody>
          <a:bodyPr/>
          <a:p>
            <a:pPr>
              <a:lnSpc>
                <a:spcPct val="130000"/>
              </a:lnSpc>
            </a:pPr>
            <a:r>
              <a:rPr lang="zh-CN" altLang="en-US" sz="2800" dirty="0">
                <a:latin typeface="Times New Roman" panose="02020603050405020304" pitchFamily="18" charset="0"/>
              </a:rPr>
              <a:t>治疗</a:t>
            </a:r>
            <a:r>
              <a:rPr lang="zh-CN" altLang="en-US" sz="2800" dirty="0"/>
              <a:t> </a:t>
            </a:r>
            <a:endParaRPr lang="zh-CN" altLang="en-US" sz="2800" dirty="0"/>
          </a:p>
          <a:p>
            <a:pPr lvl="1">
              <a:lnSpc>
                <a:spcPct val="130000"/>
              </a:lnSpc>
            </a:pPr>
            <a:r>
              <a:rPr lang="zh-CN" altLang="en-US" sz="2400" dirty="0">
                <a:latin typeface="Times New Roman" panose="02020603050405020304" pitchFamily="18" charset="0"/>
              </a:rPr>
              <a:t>治疗是否及时</a:t>
            </a:r>
            <a:r>
              <a:rPr lang="zh-CN" altLang="en-US" sz="2400" dirty="0"/>
              <a:t> </a:t>
            </a:r>
            <a:endParaRPr lang="zh-CN" altLang="en-US" sz="2400" dirty="0"/>
          </a:p>
          <a:p>
            <a:pPr lvl="1">
              <a:lnSpc>
                <a:spcPct val="130000"/>
              </a:lnSpc>
            </a:pPr>
            <a:r>
              <a:rPr lang="zh-CN" altLang="en-US" sz="2400" dirty="0">
                <a:latin typeface="Times New Roman" panose="02020603050405020304" pitchFamily="18" charset="0"/>
              </a:rPr>
              <a:t>对治疗的反应</a:t>
            </a:r>
            <a:r>
              <a:rPr lang="zh-CN" altLang="en-US" sz="2400" dirty="0"/>
              <a:t> </a:t>
            </a:r>
            <a:endParaRPr lang="zh-CN" altLang="en-US" sz="2400" dirty="0"/>
          </a:p>
          <a:p>
            <a:pPr lvl="1">
              <a:lnSpc>
                <a:spcPct val="130000"/>
              </a:lnSpc>
            </a:pPr>
            <a:r>
              <a:rPr lang="zh-CN" altLang="en-US" sz="2400" dirty="0">
                <a:latin typeface="Times New Roman" panose="02020603050405020304" pitchFamily="18" charset="0"/>
              </a:rPr>
              <a:t>维持治疗</a:t>
            </a:r>
            <a:endParaRPr lang="zh-CN" altLang="en-US" sz="2400" dirty="0">
              <a:latin typeface="Times New Roman" panose="02020603050405020304" pitchFamily="18" charset="0"/>
            </a:endParaRPr>
          </a:p>
          <a:p>
            <a:pPr>
              <a:lnSpc>
                <a:spcPct val="130000"/>
              </a:lnSpc>
            </a:pPr>
            <a:r>
              <a:rPr lang="zh-CN" altLang="en-US" sz="2800" dirty="0">
                <a:latin typeface="Times New Roman" panose="02020603050405020304" pitchFamily="18" charset="0"/>
              </a:rPr>
              <a:t>复发次数 </a:t>
            </a:r>
            <a:endParaRPr lang="zh-CN" altLang="en-US" sz="2800" dirty="0">
              <a:latin typeface="Times New Roman" panose="02020603050405020304" pitchFamily="18" charset="0"/>
            </a:endParaRPr>
          </a:p>
          <a:p>
            <a:pPr algn="just">
              <a:lnSpc>
                <a:spcPct val="130000"/>
              </a:lnSpc>
            </a:pPr>
            <a:r>
              <a:rPr lang="zh-CN" altLang="en-US" sz="2800" dirty="0">
                <a:latin typeface="Times New Roman" panose="02020603050405020304" pitchFamily="18" charset="0"/>
              </a:rPr>
              <a:t>病程长短</a:t>
            </a:r>
            <a:endParaRPr lang="zh-CN" altLang="en-US" sz="2800" dirty="0">
              <a:latin typeface="Times New Roman" panose="02020603050405020304" pitchFamily="18" charset="0"/>
            </a:endParaRPr>
          </a:p>
          <a:p>
            <a:pPr>
              <a:lnSpc>
                <a:spcPct val="130000"/>
              </a:lnSpc>
            </a:pPr>
            <a:r>
              <a:rPr lang="zh-CN" altLang="en-US" sz="2800" dirty="0">
                <a:latin typeface="Times New Roman" panose="02020603050405020304" pitchFamily="18" charset="0"/>
              </a:rPr>
              <a:t>家庭和社会支持 </a:t>
            </a:r>
            <a:endParaRPr lang="zh-CN" altLang="en-US" sz="2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t>精神分裂症</a:t>
            </a:r>
            <a:endParaRPr lang="zh-CN" altLang="en-US" dirty="0"/>
          </a:p>
          <a:p>
            <a:pPr lvl="1"/>
            <a:r>
              <a:rPr lang="zh-CN" altLang="en-US" dirty="0">
                <a:solidFill>
                  <a:srgbClr val="FF0000"/>
                </a:solidFill>
              </a:rPr>
              <a:t>防复发</a:t>
            </a:r>
            <a:endParaRPr lang="zh-CN" altLang="en-US" dirty="0"/>
          </a:p>
          <a:p>
            <a:pPr lvl="1"/>
            <a:r>
              <a:rPr lang="zh-CN" altLang="en-US" dirty="0"/>
              <a:t>抗精神病药物治疗</a:t>
            </a:r>
            <a:endParaRPr lang="zh-CN" altLang="en-US" dirty="0"/>
          </a:p>
          <a:p>
            <a:pPr lvl="1"/>
            <a:r>
              <a:rPr lang="zh-CN" altLang="en-US" dirty="0"/>
              <a:t>家庭护理</a:t>
            </a:r>
            <a:endParaRPr lang="zh-CN" altLang="en-US" dirty="0"/>
          </a:p>
          <a:p>
            <a:pPr lvl="1"/>
            <a:r>
              <a:rPr lang="zh-CN" altLang="en-US" dirty="0"/>
              <a:t>精神康复</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2498" name="标题 362497"/>
          <p:cNvSpPr>
            <a:spLocks noGrp="1"/>
          </p:cNvSpPr>
          <p:nvPr>
            <p:ph type="title"/>
          </p:nvPr>
        </p:nvSpPr>
        <p:spPr/>
        <p:txBody>
          <a:bodyPr anchor="ctr"/>
          <a:p>
            <a:r>
              <a:rPr lang="zh-CN" altLang="en-US" dirty="0"/>
              <a:t>精神分裂症是高复发率的疾病</a:t>
            </a:r>
            <a:endParaRPr lang="zh-CN" altLang="en-US" dirty="0"/>
          </a:p>
        </p:txBody>
      </p:sp>
      <p:sp>
        <p:nvSpPr>
          <p:cNvPr id="362499" name="文本占位符 362498"/>
          <p:cNvSpPr>
            <a:spLocks noGrp="1"/>
          </p:cNvSpPr>
          <p:nvPr>
            <p:ph type="body" idx="1"/>
          </p:nvPr>
        </p:nvSpPr>
        <p:spPr>
          <a:xfrm>
            <a:off x="1981200" y="1916113"/>
            <a:ext cx="8229600" cy="4210050"/>
          </a:xfrm>
        </p:spPr>
        <p:txBody>
          <a:bodyPr/>
          <a:p>
            <a:r>
              <a:rPr lang="zh-CN" altLang="en-US" dirty="0"/>
              <a:t>世界卫生组织近期在全球范围内的多中心研究显示，精神分裂症的复发率高达</a:t>
            </a:r>
            <a:r>
              <a:rPr lang="en-US" altLang="zh-CN" dirty="0"/>
              <a:t>50%</a:t>
            </a:r>
            <a:r>
              <a:rPr lang="zh-CN" altLang="en-US" dirty="0"/>
              <a:t>左右。</a:t>
            </a:r>
            <a:endParaRPr lang="zh-CN" altLang="en-US" dirty="0"/>
          </a:p>
          <a:p>
            <a:r>
              <a:rPr lang="zh-CN" altLang="en-US" dirty="0"/>
              <a:t>首次发病治愈后的</a:t>
            </a:r>
            <a:r>
              <a:rPr lang="en-US" altLang="zh-CN" dirty="0"/>
              <a:t>2</a:t>
            </a:r>
            <a:r>
              <a:rPr lang="zh-CN" altLang="en-US" dirty="0"/>
              <a:t>年之内，如果不维持治疗，复发率接近</a:t>
            </a:r>
            <a:r>
              <a:rPr lang="en-US" altLang="zh-CN" dirty="0"/>
              <a:t>80%</a:t>
            </a:r>
            <a:r>
              <a:rPr lang="zh-CN" altLang="en-US" dirty="0"/>
              <a:t>。</a:t>
            </a:r>
            <a:endParaRPr lang="zh-CN" altLang="en-US" dirty="0"/>
          </a:p>
          <a:p>
            <a:r>
              <a:rPr lang="zh-CN" altLang="en-US" dirty="0"/>
              <a:t>相反，经过系统的药物维持治疗，复发率可低于</a:t>
            </a:r>
            <a:r>
              <a:rPr lang="en-US" altLang="zh-CN" dirty="0"/>
              <a:t>20%</a:t>
            </a:r>
            <a:r>
              <a:rPr lang="zh-CN" altLang="en-US" dirty="0"/>
              <a:t>。</a:t>
            </a:r>
            <a:endParaRPr lang="zh-CN" altLang="en-US" sz="3600" dirty="0"/>
          </a:p>
          <a:p>
            <a:pPr>
              <a:buNone/>
            </a:pP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3522" name="标题 363521"/>
          <p:cNvSpPr>
            <a:spLocks noGrp="1"/>
          </p:cNvSpPr>
          <p:nvPr>
            <p:ph type="title"/>
          </p:nvPr>
        </p:nvSpPr>
        <p:spPr/>
        <p:txBody>
          <a:bodyPr anchor="ctr"/>
          <a:p>
            <a:r>
              <a:rPr lang="zh-CN" altLang="en-US" dirty="0"/>
              <a:t>病情复发的十大危险因素</a:t>
            </a:r>
            <a:endParaRPr lang="zh-CN" altLang="en-US" dirty="0"/>
          </a:p>
        </p:txBody>
      </p:sp>
      <p:sp>
        <p:nvSpPr>
          <p:cNvPr id="363523" name="文本占位符 363522"/>
          <p:cNvSpPr>
            <a:spLocks noGrp="1"/>
          </p:cNvSpPr>
          <p:nvPr>
            <p:ph type="body" idx="1"/>
          </p:nvPr>
        </p:nvSpPr>
        <p:spPr>
          <a:xfrm>
            <a:off x="2424113" y="1600200"/>
            <a:ext cx="7559675" cy="4525963"/>
          </a:xfrm>
        </p:spPr>
        <p:txBody>
          <a:bodyPr/>
          <a:p>
            <a:pPr marL="533400" indent="-533400">
              <a:lnSpc>
                <a:spcPct val="130000"/>
              </a:lnSpc>
              <a:buAutoNum type="arabicPeriod"/>
            </a:pPr>
            <a:r>
              <a:rPr lang="zh-CN" altLang="en-US" dirty="0"/>
              <a:t>阳性精神病家族史 </a:t>
            </a:r>
            <a:endParaRPr lang="zh-CN" altLang="en-US" dirty="0"/>
          </a:p>
          <a:p>
            <a:pPr marL="533400" indent="-533400">
              <a:lnSpc>
                <a:spcPct val="130000"/>
              </a:lnSpc>
              <a:buAutoNum type="arabicPeriod"/>
            </a:pPr>
            <a:r>
              <a:rPr lang="en-US" altLang="zh-CN" dirty="0"/>
              <a:t>16</a:t>
            </a:r>
            <a:r>
              <a:rPr lang="zh-CN" altLang="en-US" dirty="0"/>
              <a:t>岁之前起病</a:t>
            </a:r>
            <a:endParaRPr lang="zh-CN" altLang="en-US" dirty="0"/>
          </a:p>
          <a:p>
            <a:pPr marL="533400" indent="-533400">
              <a:lnSpc>
                <a:spcPct val="130000"/>
              </a:lnSpc>
              <a:buAutoNum type="arabicPeriod"/>
            </a:pPr>
            <a:r>
              <a:rPr lang="zh-CN" altLang="en-US" dirty="0"/>
              <a:t>起病前无明显精神刺激 </a:t>
            </a:r>
            <a:endParaRPr lang="zh-CN" altLang="en-US" dirty="0"/>
          </a:p>
          <a:p>
            <a:pPr marL="533400" indent="-533400">
              <a:lnSpc>
                <a:spcPct val="130000"/>
              </a:lnSpc>
              <a:buAutoNum type="arabicPeriod"/>
            </a:pPr>
            <a:r>
              <a:rPr lang="zh-CN" altLang="en-US" dirty="0"/>
              <a:t>缓慢起病 </a:t>
            </a:r>
            <a:endParaRPr lang="zh-CN" altLang="en-US" dirty="0"/>
          </a:p>
          <a:p>
            <a:pPr marL="533400" indent="-533400">
              <a:lnSpc>
                <a:spcPct val="130000"/>
              </a:lnSpc>
              <a:buAutoNum type="arabicPeriod"/>
            </a:pPr>
            <a:r>
              <a:rPr lang="zh-CN" altLang="en-US" dirty="0"/>
              <a:t>病前性格有缺陷</a:t>
            </a:r>
            <a:r>
              <a:rPr lang="zh-CN" altLang="en-US" b="0" dirty="0"/>
              <a:t> </a:t>
            </a:r>
            <a:endParaRPr lang="zh-CN" altLang="en-US" b="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4546" name="标题 364545"/>
          <p:cNvSpPr>
            <a:spLocks noGrp="1"/>
          </p:cNvSpPr>
          <p:nvPr>
            <p:ph type="title"/>
          </p:nvPr>
        </p:nvSpPr>
        <p:spPr/>
        <p:txBody>
          <a:bodyPr anchor="ctr"/>
          <a:p>
            <a:r>
              <a:rPr lang="zh-CN" altLang="en-US" dirty="0"/>
              <a:t>病情复发的十大危险因素</a:t>
            </a:r>
            <a:endParaRPr lang="zh-CN" altLang="en-US" dirty="0"/>
          </a:p>
        </p:txBody>
      </p:sp>
      <p:sp>
        <p:nvSpPr>
          <p:cNvPr id="364547" name="文本占位符 364546"/>
          <p:cNvSpPr>
            <a:spLocks noGrp="1"/>
          </p:cNvSpPr>
          <p:nvPr>
            <p:ph type="body" idx="1"/>
          </p:nvPr>
        </p:nvSpPr>
        <p:spPr>
          <a:xfrm>
            <a:off x="2351088" y="1600200"/>
            <a:ext cx="7489825" cy="4525963"/>
          </a:xfrm>
        </p:spPr>
        <p:txBody>
          <a:bodyPr/>
          <a:p>
            <a:pPr marL="609600" indent="-609600">
              <a:lnSpc>
                <a:spcPct val="130000"/>
              </a:lnSpc>
              <a:buClr>
                <a:schemeClr val="tx1"/>
              </a:buClr>
              <a:buAutoNum type="arabicPeriod" startAt="6"/>
            </a:pPr>
            <a:r>
              <a:rPr lang="zh-CN" altLang="en-US" dirty="0"/>
              <a:t>治疗不及时 </a:t>
            </a:r>
            <a:endParaRPr lang="zh-CN" altLang="en-US" dirty="0"/>
          </a:p>
          <a:p>
            <a:pPr marL="609600" indent="-609600">
              <a:lnSpc>
                <a:spcPct val="130000"/>
              </a:lnSpc>
              <a:buClr>
                <a:schemeClr val="tx1"/>
              </a:buClr>
              <a:buAutoNum type="arabicPeriod" startAt="6"/>
            </a:pPr>
            <a:r>
              <a:rPr lang="zh-CN" altLang="en-US" dirty="0"/>
              <a:t>对治疗药物不敏感 </a:t>
            </a:r>
            <a:endParaRPr lang="zh-CN" altLang="en-US" dirty="0"/>
          </a:p>
          <a:p>
            <a:pPr marL="609600" indent="-609600">
              <a:lnSpc>
                <a:spcPct val="130000"/>
              </a:lnSpc>
              <a:buClr>
                <a:schemeClr val="tx1"/>
              </a:buClr>
              <a:buAutoNum type="arabicPeriod" startAt="6"/>
            </a:pPr>
            <a:r>
              <a:rPr lang="zh-CN" altLang="en-US" dirty="0"/>
              <a:t>未坚持系统的维持治疗</a:t>
            </a:r>
            <a:endParaRPr lang="zh-CN" altLang="en-US" dirty="0"/>
          </a:p>
          <a:p>
            <a:pPr marL="609600" indent="-609600">
              <a:lnSpc>
                <a:spcPct val="130000"/>
              </a:lnSpc>
              <a:buClr>
                <a:schemeClr val="tx1"/>
              </a:buClr>
              <a:buAutoNum type="arabicPeriod" startAt="6"/>
            </a:pPr>
            <a:r>
              <a:rPr lang="zh-CN" altLang="en-US" dirty="0"/>
              <a:t>以往有过复发 </a:t>
            </a:r>
            <a:endParaRPr lang="zh-CN" altLang="en-US" dirty="0"/>
          </a:p>
          <a:p>
            <a:pPr marL="609600" indent="-609600">
              <a:lnSpc>
                <a:spcPct val="130000"/>
              </a:lnSpc>
              <a:buClr>
                <a:schemeClr val="tx1"/>
              </a:buClr>
              <a:buAutoNum type="arabicPeriod" startAt="6"/>
            </a:pPr>
            <a:r>
              <a:rPr lang="zh-CN" altLang="en-US" dirty="0"/>
              <a:t>家庭和社会支持不良</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5570" name="标题 365569"/>
          <p:cNvSpPr>
            <a:spLocks noGrp="1"/>
          </p:cNvSpPr>
          <p:nvPr>
            <p:ph type="title"/>
          </p:nvPr>
        </p:nvSpPr>
        <p:spPr/>
        <p:txBody>
          <a:bodyPr anchor="ctr"/>
          <a:p>
            <a:r>
              <a:rPr lang="zh-CN" altLang="en-US" dirty="0"/>
              <a:t>复发的危害</a:t>
            </a:r>
            <a:endParaRPr lang="zh-CN" altLang="en-US" dirty="0"/>
          </a:p>
        </p:txBody>
      </p:sp>
      <p:sp>
        <p:nvSpPr>
          <p:cNvPr id="365571" name="文本占位符 365570"/>
          <p:cNvSpPr>
            <a:spLocks noGrp="1"/>
          </p:cNvSpPr>
          <p:nvPr>
            <p:ph type="body" idx="1"/>
          </p:nvPr>
        </p:nvSpPr>
        <p:spPr/>
        <p:txBody>
          <a:bodyPr/>
          <a:p>
            <a:r>
              <a:rPr lang="zh-CN" altLang="en-US" sz="2800" dirty="0"/>
              <a:t>复发次数越多，治愈的可能性越小</a:t>
            </a:r>
            <a:endParaRPr lang="zh-CN" altLang="en-US" sz="2800" dirty="0"/>
          </a:p>
          <a:p>
            <a:r>
              <a:rPr lang="zh-CN" altLang="en-US" sz="2800" dirty="0"/>
              <a:t>病情逐渐呈现慢性化，最终导致精神衰退，表现为：</a:t>
            </a:r>
            <a:endParaRPr lang="zh-CN" altLang="en-US" sz="2800" dirty="0"/>
          </a:p>
          <a:p>
            <a:pPr lvl="1">
              <a:lnSpc>
                <a:spcPct val="120000"/>
              </a:lnSpc>
            </a:pPr>
            <a:r>
              <a:rPr lang="zh-CN" altLang="en-US" sz="2400" dirty="0"/>
              <a:t>生活懒散，不讲卫生</a:t>
            </a:r>
            <a:endParaRPr lang="zh-CN" altLang="en-US" sz="2400" dirty="0"/>
          </a:p>
          <a:p>
            <a:pPr lvl="1">
              <a:lnSpc>
                <a:spcPct val="120000"/>
              </a:lnSpc>
            </a:pPr>
            <a:r>
              <a:rPr lang="zh-CN" altLang="en-US" sz="2400" dirty="0"/>
              <a:t>思维贫乏，缺乏内心感受</a:t>
            </a:r>
            <a:endParaRPr lang="zh-CN" altLang="en-US" sz="2400" dirty="0"/>
          </a:p>
          <a:p>
            <a:pPr lvl="1">
              <a:lnSpc>
                <a:spcPct val="120000"/>
              </a:lnSpc>
            </a:pPr>
            <a:r>
              <a:rPr lang="zh-CN" altLang="en-US" sz="2400" dirty="0"/>
              <a:t>情感淡漠，对他人漠不关心</a:t>
            </a:r>
            <a:endParaRPr lang="zh-CN" altLang="en-US" sz="2400" dirty="0"/>
          </a:p>
          <a:p>
            <a:pPr lvl="1">
              <a:lnSpc>
                <a:spcPct val="120000"/>
              </a:lnSpc>
            </a:pPr>
            <a:r>
              <a:rPr lang="zh-CN" altLang="en-US" sz="2400" dirty="0"/>
              <a:t>对生活、事业无所追求</a:t>
            </a:r>
            <a:endParaRPr lang="zh-CN" altLang="en-US" sz="2400" dirty="0"/>
          </a:p>
          <a:p>
            <a:pPr>
              <a:lnSpc>
                <a:spcPct val="120000"/>
              </a:lnSpc>
            </a:pPr>
            <a:r>
              <a:rPr lang="zh-CN" altLang="en-US" sz="2800" dirty="0"/>
              <a:t>成为家庭和社会的负担</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6594" name="标题 366593"/>
          <p:cNvSpPr>
            <a:spLocks noGrp="1"/>
          </p:cNvSpPr>
          <p:nvPr>
            <p:ph type="title"/>
          </p:nvPr>
        </p:nvSpPr>
        <p:spPr/>
        <p:txBody>
          <a:bodyPr anchor="ctr"/>
          <a:p>
            <a:pPr marL="1219200" indent="-1219200"/>
            <a:r>
              <a:rPr lang="zh-CN" altLang="en-US" dirty="0"/>
              <a:t>综合措施防复发</a:t>
            </a:r>
            <a:endParaRPr lang="zh-CN" altLang="en-US" dirty="0"/>
          </a:p>
        </p:txBody>
      </p:sp>
      <p:sp>
        <p:nvSpPr>
          <p:cNvPr id="366595" name="文本占位符 366594"/>
          <p:cNvSpPr>
            <a:spLocks noGrp="1"/>
          </p:cNvSpPr>
          <p:nvPr>
            <p:ph type="body" idx="1"/>
          </p:nvPr>
        </p:nvSpPr>
        <p:spPr>
          <a:xfrm>
            <a:off x="2693988" y="1628775"/>
            <a:ext cx="7772400" cy="4824413"/>
          </a:xfrm>
        </p:spPr>
        <p:txBody>
          <a:bodyPr/>
          <a:p>
            <a:pPr marL="533400" indent="-533400">
              <a:lnSpc>
                <a:spcPct val="130000"/>
              </a:lnSpc>
            </a:pPr>
            <a:r>
              <a:rPr lang="zh-CN" altLang="en-US" sz="2400" dirty="0"/>
              <a:t>家属要定期带患者门诊复查 </a:t>
            </a:r>
            <a:endParaRPr lang="zh-CN" altLang="en-US" sz="2400" dirty="0"/>
          </a:p>
          <a:p>
            <a:pPr marL="533400" indent="-533400">
              <a:lnSpc>
                <a:spcPct val="130000"/>
              </a:lnSpc>
            </a:pPr>
            <a:r>
              <a:rPr lang="zh-CN" altLang="en-US" sz="2400" dirty="0"/>
              <a:t>坚持维持治疗 </a:t>
            </a:r>
            <a:endParaRPr lang="zh-CN" altLang="en-US" sz="2400" dirty="0"/>
          </a:p>
          <a:p>
            <a:pPr marL="533400" indent="-533400">
              <a:lnSpc>
                <a:spcPct val="130000"/>
              </a:lnSpc>
            </a:pPr>
            <a:r>
              <a:rPr lang="zh-CN" altLang="en-US" sz="2400" dirty="0"/>
              <a:t>帮助患者客观认识疾病，理解复发的危害</a:t>
            </a:r>
            <a:endParaRPr lang="zh-CN" altLang="en-US" sz="2400" dirty="0"/>
          </a:p>
          <a:p>
            <a:pPr marL="533400" indent="-533400">
              <a:lnSpc>
                <a:spcPct val="130000"/>
              </a:lnSpc>
            </a:pPr>
            <a:r>
              <a:rPr lang="zh-CN" altLang="en-US" sz="2400" dirty="0"/>
              <a:t>去除诱因，及时疏导患者的心理问题</a:t>
            </a:r>
            <a:endParaRPr lang="zh-CN" altLang="en-US" sz="2400" dirty="0"/>
          </a:p>
          <a:p>
            <a:pPr marL="533400" indent="-533400">
              <a:lnSpc>
                <a:spcPct val="130000"/>
              </a:lnSpc>
            </a:pPr>
            <a:r>
              <a:rPr lang="zh-CN" altLang="en-US" sz="2400" dirty="0"/>
              <a:t>矫正人格缺陷</a:t>
            </a:r>
            <a:endParaRPr lang="zh-CN" altLang="en-US" sz="2400" dirty="0"/>
          </a:p>
          <a:p>
            <a:pPr marL="533400" indent="-533400">
              <a:lnSpc>
                <a:spcPct val="130000"/>
              </a:lnSpc>
            </a:pPr>
            <a:r>
              <a:rPr lang="zh-CN" altLang="en-US" sz="2400" dirty="0"/>
              <a:t>建立良好的家庭支持系统</a:t>
            </a:r>
            <a:endParaRPr lang="zh-CN" altLang="en-US" sz="2400" dirty="0"/>
          </a:p>
          <a:p>
            <a:pPr marL="533400" indent="-533400">
              <a:lnSpc>
                <a:spcPct val="130000"/>
              </a:lnSpc>
            </a:pPr>
            <a:r>
              <a:rPr lang="zh-CN" altLang="en-US" sz="2400" dirty="0"/>
              <a:t>营造宽松的生活环境</a:t>
            </a:r>
            <a:endParaRPr lang="zh-CN" altLang="en-US" sz="2400" dirty="0"/>
          </a:p>
          <a:p>
            <a:pPr marL="533400" indent="-533400">
              <a:lnSpc>
                <a:spcPct val="90000"/>
              </a:lnSpc>
            </a:pPr>
            <a:endParaRPr lang="zh-CN" altLang="en-US" sz="24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7618" name="标题 367617"/>
          <p:cNvSpPr>
            <a:spLocks noGrp="1"/>
          </p:cNvSpPr>
          <p:nvPr>
            <p:ph type="title"/>
          </p:nvPr>
        </p:nvSpPr>
        <p:spPr/>
        <p:txBody>
          <a:bodyPr anchor="ctr"/>
          <a:p>
            <a:r>
              <a:rPr lang="zh-CN" altLang="en-US" dirty="0"/>
              <a:t>识别复发先兆</a:t>
            </a:r>
            <a:endParaRPr lang="zh-CN" altLang="en-US" dirty="0"/>
          </a:p>
        </p:txBody>
      </p:sp>
      <p:sp>
        <p:nvSpPr>
          <p:cNvPr id="367619" name="文本占位符 367618"/>
          <p:cNvSpPr>
            <a:spLocks noGrp="1"/>
          </p:cNvSpPr>
          <p:nvPr>
            <p:ph type="body" idx="1"/>
          </p:nvPr>
        </p:nvSpPr>
        <p:spPr/>
        <p:txBody>
          <a:bodyPr/>
          <a:p>
            <a:r>
              <a:rPr lang="zh-CN" altLang="en-US" dirty="0"/>
              <a:t>自知力丧失</a:t>
            </a:r>
            <a:r>
              <a:rPr lang="en-US" altLang="zh-CN" dirty="0"/>
              <a:t>──</a:t>
            </a:r>
            <a:r>
              <a:rPr lang="zh-CN" altLang="en-US" dirty="0"/>
              <a:t>拒绝服药</a:t>
            </a:r>
            <a:endParaRPr lang="zh-CN" altLang="en-US" dirty="0"/>
          </a:p>
          <a:p>
            <a:r>
              <a:rPr lang="zh-CN" altLang="en-US" dirty="0"/>
              <a:t>失眠</a:t>
            </a:r>
            <a:r>
              <a:rPr lang="en-US" altLang="zh-CN" dirty="0"/>
              <a:t>──</a:t>
            </a:r>
            <a:r>
              <a:rPr lang="zh-CN" altLang="en-US" dirty="0"/>
              <a:t>昼夜节律颠倒</a:t>
            </a:r>
            <a:endParaRPr lang="zh-CN" altLang="en-US" dirty="0"/>
          </a:p>
          <a:p>
            <a:r>
              <a:rPr lang="zh-CN" altLang="en-US" dirty="0"/>
              <a:t>情绪波动</a:t>
            </a:r>
            <a:endParaRPr lang="zh-CN" altLang="en-US" dirty="0"/>
          </a:p>
          <a:p>
            <a:r>
              <a:rPr lang="zh-CN" altLang="en-US" dirty="0"/>
              <a:t>猜疑</a:t>
            </a:r>
            <a:endParaRPr lang="zh-CN" altLang="en-US" dirty="0"/>
          </a:p>
          <a:p>
            <a:r>
              <a:rPr lang="zh-CN" altLang="en-US" dirty="0"/>
              <a:t>发呆发楞，问话不答</a:t>
            </a:r>
            <a:endParaRPr lang="zh-CN" altLang="en-US" dirty="0"/>
          </a:p>
          <a:p>
            <a:r>
              <a:rPr lang="zh-CN" altLang="en-US" dirty="0"/>
              <a:t>注意复写症状</a:t>
            </a:r>
            <a:endParaRPr lang="zh-CN" altLang="en-US" dirty="0"/>
          </a:p>
          <a:p>
            <a:r>
              <a:rPr lang="zh-CN" altLang="en-US" dirty="0"/>
              <a:t>季节因素</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42" name="标题 368641"/>
          <p:cNvSpPr>
            <a:spLocks noGrp="1"/>
          </p:cNvSpPr>
          <p:nvPr>
            <p:ph type="title"/>
          </p:nvPr>
        </p:nvSpPr>
        <p:spPr/>
        <p:txBody>
          <a:bodyPr anchor="ctr"/>
          <a:p>
            <a:r>
              <a:rPr lang="zh-CN" altLang="en-US" dirty="0"/>
              <a:t>关于药物维持治疗 </a:t>
            </a:r>
            <a:endParaRPr lang="zh-CN" altLang="en-US" dirty="0"/>
          </a:p>
        </p:txBody>
      </p:sp>
      <p:sp>
        <p:nvSpPr>
          <p:cNvPr id="368643" name="文本占位符 368642"/>
          <p:cNvSpPr>
            <a:spLocks noGrp="1"/>
          </p:cNvSpPr>
          <p:nvPr>
            <p:ph type="body" idx="1"/>
          </p:nvPr>
        </p:nvSpPr>
        <p:spPr/>
        <p:txBody>
          <a:bodyPr/>
          <a:p>
            <a:pPr>
              <a:lnSpc>
                <a:spcPct val="120000"/>
              </a:lnSpc>
            </a:pPr>
            <a:r>
              <a:rPr lang="zh-CN" altLang="en-US" sz="2800" dirty="0"/>
              <a:t>目的：降低复发率和再住院率</a:t>
            </a:r>
            <a:endParaRPr lang="zh-CN" altLang="en-US" sz="2800" dirty="0"/>
          </a:p>
          <a:p>
            <a:pPr>
              <a:lnSpc>
                <a:spcPct val="120000"/>
              </a:lnSpc>
            </a:pPr>
            <a:r>
              <a:rPr lang="zh-CN" altLang="en-US" sz="2800" dirty="0"/>
              <a:t>维持用药的时间：首次发作</a:t>
            </a:r>
            <a:r>
              <a:rPr lang="en-US" altLang="zh-CN" sz="2800" dirty="0"/>
              <a:t>1-2</a:t>
            </a:r>
            <a:r>
              <a:rPr lang="zh-CN" altLang="en-US" sz="2800" dirty="0"/>
              <a:t>年，复发者 </a:t>
            </a:r>
            <a:r>
              <a:rPr lang="en-US" altLang="zh-CN" sz="2800" dirty="0"/>
              <a:t>2-5</a:t>
            </a:r>
            <a:r>
              <a:rPr lang="zh-CN" altLang="en-US" sz="2800" dirty="0"/>
              <a:t>年</a:t>
            </a:r>
            <a:endParaRPr lang="zh-CN" altLang="en-US" sz="2800" dirty="0"/>
          </a:p>
          <a:p>
            <a:pPr>
              <a:lnSpc>
                <a:spcPct val="120000"/>
              </a:lnSpc>
            </a:pPr>
            <a:r>
              <a:rPr lang="zh-CN" altLang="en-US" sz="2800" dirty="0"/>
              <a:t>终生服药的一般标准：</a:t>
            </a:r>
            <a:endParaRPr lang="zh-CN" altLang="en-US" sz="2800" dirty="0"/>
          </a:p>
          <a:p>
            <a:pPr lvl="1">
              <a:lnSpc>
                <a:spcPct val="120000"/>
              </a:lnSpc>
            </a:pPr>
            <a:r>
              <a:rPr lang="zh-CN" altLang="en-US" sz="2400" dirty="0"/>
              <a:t>病程持续</a:t>
            </a:r>
            <a:r>
              <a:rPr lang="en-US" altLang="zh-CN" sz="2400" dirty="0"/>
              <a:t>5</a:t>
            </a:r>
            <a:r>
              <a:rPr lang="zh-CN" altLang="en-US" sz="2400" dirty="0"/>
              <a:t>年以上未治愈</a:t>
            </a:r>
            <a:endParaRPr lang="zh-CN" altLang="en-US" sz="2400" dirty="0"/>
          </a:p>
          <a:p>
            <a:pPr lvl="1">
              <a:lnSpc>
                <a:spcPct val="120000"/>
              </a:lnSpc>
            </a:pPr>
            <a:r>
              <a:rPr lang="zh-CN" altLang="en-US" sz="2400" dirty="0"/>
              <a:t>复发次数 </a:t>
            </a:r>
            <a:r>
              <a:rPr lang="en-US" altLang="zh-CN" sz="2400" dirty="0"/>
              <a:t>&gt; 3</a:t>
            </a:r>
            <a:r>
              <a:rPr lang="zh-CN" altLang="en-US" sz="2400" dirty="0"/>
              <a:t>次</a:t>
            </a:r>
            <a:endParaRPr lang="zh-CN" altLang="en-US" sz="2400" dirty="0"/>
          </a:p>
          <a:p>
            <a:pPr>
              <a:lnSpc>
                <a:spcPct val="120000"/>
              </a:lnSpc>
            </a:pPr>
            <a:r>
              <a:rPr lang="zh-CN" altLang="en-US" sz="2800" dirty="0"/>
              <a:t>维持用药的剂量：因人而异，病情稳定的时间越长，维持剂量越小。</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9666" name="标题 369665"/>
          <p:cNvSpPr>
            <a:spLocks noGrp="1"/>
          </p:cNvSpPr>
          <p:nvPr>
            <p:ph type="title"/>
          </p:nvPr>
        </p:nvSpPr>
        <p:spPr/>
        <p:txBody>
          <a:bodyPr anchor="ctr"/>
          <a:p>
            <a:r>
              <a:rPr lang="zh-CN" altLang="en-US" dirty="0"/>
              <a:t>复发对策</a:t>
            </a:r>
            <a:endParaRPr lang="zh-CN" altLang="en-US" dirty="0"/>
          </a:p>
        </p:txBody>
      </p:sp>
      <p:sp>
        <p:nvSpPr>
          <p:cNvPr id="369667" name="文本占位符 369666"/>
          <p:cNvSpPr>
            <a:spLocks noGrp="1"/>
          </p:cNvSpPr>
          <p:nvPr>
            <p:ph type="body" idx="1"/>
          </p:nvPr>
        </p:nvSpPr>
        <p:spPr/>
        <p:txBody>
          <a:bodyPr/>
          <a:p>
            <a:r>
              <a:rPr lang="zh-CN" altLang="en-US" dirty="0"/>
              <a:t>尽快就医</a:t>
            </a:r>
            <a:endParaRPr lang="zh-CN" altLang="en-US" dirty="0"/>
          </a:p>
          <a:p>
            <a:r>
              <a:rPr lang="zh-CN" altLang="en-US" dirty="0"/>
              <a:t>增加药量</a:t>
            </a:r>
            <a:endParaRPr lang="zh-CN" altLang="en-US" dirty="0"/>
          </a:p>
          <a:p>
            <a:r>
              <a:rPr lang="zh-CN" altLang="en-US" dirty="0"/>
              <a:t>评估危险行为发生的风险</a:t>
            </a:r>
            <a:endParaRPr lang="zh-CN" altLang="en-US" dirty="0"/>
          </a:p>
          <a:p>
            <a:r>
              <a:rPr lang="zh-CN" altLang="en-US" dirty="0"/>
              <a:t>保证患者和家人的安全</a:t>
            </a:r>
            <a:endParaRPr lang="zh-CN" altLang="en-US" dirty="0"/>
          </a:p>
          <a:p>
            <a:r>
              <a:rPr lang="zh-CN" altLang="en-US" dirty="0"/>
              <a:t>必要时住院治疗</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8706" name="标题 328705"/>
          <p:cNvSpPr>
            <a:spLocks noGrp="1"/>
          </p:cNvSpPr>
          <p:nvPr>
            <p:ph type="ctrTitle"/>
          </p:nvPr>
        </p:nvSpPr>
        <p:spPr/>
        <p:txBody>
          <a:bodyPr anchor="ctr">
            <a:normAutofit fontScale="90000"/>
          </a:bodyPr>
          <a:p>
            <a:pPr defTabSz="914400">
              <a:lnSpc>
                <a:spcPct val="150000"/>
              </a:lnSpc>
              <a:buSzPct val="100000"/>
            </a:pPr>
            <a:r>
              <a:rPr lang="zh-CN" altLang="en-US" sz="4000" b="1" kern="1200" baseline="0" dirty="0">
                <a:latin typeface="Arial" panose="020B0604020202020204" pitchFamily="34" charset="0"/>
                <a:ea typeface="楷体_GB2312" panose="02010609030101010101" pitchFamily="49" charset="-122"/>
              </a:rPr>
              <a:t>社区卫生服务机构管理的精神分裂症对象</a:t>
            </a:r>
            <a:r>
              <a:rPr lang="en-US" altLang="zh-CN" sz="4000" b="1" kern="1200" baseline="0">
                <a:latin typeface="Arial" panose="020B0604020202020204" pitchFamily="34" charset="0"/>
                <a:ea typeface="楷体_GB2312" panose="02010609030101010101" pitchFamily="49" charset="-122"/>
              </a:rPr>
              <a:t>——</a:t>
            </a:r>
            <a:r>
              <a:rPr lang="zh-CN" altLang="en-US" sz="4000" b="1" kern="1200" baseline="0" dirty="0">
                <a:latin typeface="Arial" panose="020B0604020202020204" pitchFamily="34" charset="0"/>
                <a:ea typeface="楷体_GB2312" panose="02010609030101010101" pitchFamily="49" charset="-122"/>
              </a:rPr>
              <a:t>在精神病专科医院</a:t>
            </a:r>
            <a:r>
              <a:rPr lang="zh-CN" altLang="en-US" sz="4000" b="1" u="sng" kern="1200" baseline="0" dirty="0">
                <a:latin typeface="Arial" panose="020B0604020202020204" pitchFamily="34" charset="0"/>
                <a:ea typeface="楷体_GB2312" panose="02010609030101010101" pitchFamily="49" charset="-122"/>
              </a:rPr>
              <a:t>确诊并有明确治疗方案</a:t>
            </a:r>
            <a:r>
              <a:rPr lang="zh-CN" altLang="en-US" sz="4000" b="1" kern="1200" baseline="0" dirty="0">
                <a:latin typeface="Arial" panose="020B0604020202020204" pitchFamily="34" charset="0"/>
                <a:ea typeface="楷体_GB2312" panose="02010609030101010101" pitchFamily="49" charset="-122"/>
              </a:rPr>
              <a:t>的患者</a:t>
            </a:r>
            <a:endParaRPr lang="zh-CN" altLang="en-US" sz="4000" b="1"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t>精神分裂症</a:t>
            </a:r>
            <a:endParaRPr lang="zh-CN" altLang="en-US" dirty="0"/>
          </a:p>
          <a:p>
            <a:pPr lvl="1"/>
            <a:r>
              <a:rPr lang="zh-CN" altLang="en-US" dirty="0"/>
              <a:t>防复发</a:t>
            </a:r>
            <a:endParaRPr lang="zh-CN" altLang="en-US" dirty="0"/>
          </a:p>
          <a:p>
            <a:pPr lvl="1"/>
            <a:r>
              <a:rPr lang="zh-CN" altLang="en-US" dirty="0">
                <a:solidFill>
                  <a:srgbClr val="FF0000"/>
                </a:solidFill>
              </a:rPr>
              <a:t>抗精神病药物治疗</a:t>
            </a:r>
            <a:endParaRPr lang="zh-CN" altLang="en-US" dirty="0"/>
          </a:p>
          <a:p>
            <a:pPr lvl="1"/>
            <a:r>
              <a:rPr lang="zh-CN" altLang="en-US" dirty="0"/>
              <a:t>家庭护理</a:t>
            </a:r>
            <a:endParaRPr lang="zh-CN" altLang="en-US" dirty="0"/>
          </a:p>
          <a:p>
            <a:pPr lvl="1"/>
            <a:r>
              <a:rPr lang="zh-CN" altLang="en-US" dirty="0"/>
              <a:t>精神康复</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72738" name="图片 372737"/>
          <p:cNvPicPr>
            <a:picLocks noChangeAspect="1"/>
          </p:cNvPicPr>
          <p:nvPr/>
        </p:nvPicPr>
        <p:blipFill>
          <a:blip r:embed="rId1"/>
          <a:stretch>
            <a:fillRect/>
          </a:stretch>
        </p:blipFill>
        <p:spPr>
          <a:xfrm>
            <a:off x="1066800" y="-723900"/>
            <a:ext cx="10134600" cy="7600950"/>
          </a:xfrm>
          <a:prstGeom prst="rect">
            <a:avLst/>
          </a:prstGeom>
          <a:noFill/>
          <a:ln w="9525">
            <a:noFill/>
          </a:ln>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3762" name="标题 373761"/>
          <p:cNvSpPr>
            <a:spLocks noGrp="1"/>
          </p:cNvSpPr>
          <p:nvPr>
            <p:ph type="title"/>
          </p:nvPr>
        </p:nvSpPr>
        <p:spPr>
          <a:xfrm>
            <a:off x="4321175" y="274638"/>
            <a:ext cx="4033838" cy="1143000"/>
          </a:xfrm>
        </p:spPr>
        <p:txBody>
          <a:bodyPr anchor="ctr"/>
          <a:p>
            <a:r>
              <a:rPr lang="zh-CN" altLang="en-US" sz="5400" dirty="0"/>
              <a:t>仨饱倆倒</a:t>
            </a:r>
            <a:endParaRPr lang="zh-CN" altLang="en-US" dirty="0"/>
          </a:p>
        </p:txBody>
      </p:sp>
      <p:sp>
        <p:nvSpPr>
          <p:cNvPr id="373763" name="文本占位符 373762"/>
          <p:cNvSpPr>
            <a:spLocks noGrp="1"/>
          </p:cNvSpPr>
          <p:nvPr>
            <p:ph type="body" sz="half" idx="1"/>
          </p:nvPr>
        </p:nvSpPr>
        <p:spPr>
          <a:xfrm>
            <a:off x="2057400" y="1295400"/>
            <a:ext cx="990600" cy="4800600"/>
          </a:xfrm>
        </p:spPr>
        <p:txBody>
          <a:bodyPr/>
          <a:p>
            <a:pPr>
              <a:lnSpc>
                <a:spcPct val="90000"/>
              </a:lnSpc>
              <a:buNone/>
            </a:pPr>
            <a:r>
              <a:rPr lang="en-US" altLang="zh-CN" dirty="0"/>
              <a:t>     </a:t>
            </a:r>
            <a:r>
              <a:rPr lang="zh-CN" altLang="en-US" sz="4400" dirty="0">
                <a:ea typeface="隶书" panose="02010509060101010101" pitchFamily="49" charset="-122"/>
              </a:rPr>
              <a:t>盐酸氯丙嗪治疗</a:t>
            </a:r>
            <a:endParaRPr lang="zh-CN" altLang="en-US" sz="4400" dirty="0"/>
          </a:p>
        </p:txBody>
      </p:sp>
      <p:sp>
        <p:nvSpPr>
          <p:cNvPr id="373764" name="文本占位符 373763"/>
          <p:cNvSpPr>
            <a:spLocks noGrp="1"/>
          </p:cNvSpPr>
          <p:nvPr>
            <p:ph type="body" sz="half" idx="2"/>
          </p:nvPr>
        </p:nvSpPr>
        <p:spPr>
          <a:xfrm>
            <a:off x="9067800" y="1371600"/>
            <a:ext cx="1066800" cy="4648200"/>
          </a:xfrm>
        </p:spPr>
        <p:txBody>
          <a:bodyPr/>
          <a:p>
            <a:pPr>
              <a:lnSpc>
                <a:spcPct val="90000"/>
              </a:lnSpc>
              <a:buNone/>
            </a:pPr>
            <a:r>
              <a:rPr lang="en-US" altLang="zh-CN" sz="3600" dirty="0"/>
              <a:t>   </a:t>
            </a:r>
            <a:r>
              <a:rPr lang="zh-CN" altLang="en-US" sz="4400" dirty="0">
                <a:ea typeface="隶书" panose="02010509060101010101" pitchFamily="49" charset="-122"/>
              </a:rPr>
              <a:t>精神分裂症医院</a:t>
            </a:r>
            <a:endParaRPr lang="zh-CN" altLang="en-US" sz="2400" dirty="0"/>
          </a:p>
        </p:txBody>
      </p:sp>
      <p:pic>
        <p:nvPicPr>
          <p:cNvPr id="373765" name="图片 373764" descr="j0185604"/>
          <p:cNvPicPr>
            <a:picLocks noChangeAspect="1"/>
          </p:cNvPicPr>
          <p:nvPr/>
        </p:nvPicPr>
        <p:blipFill>
          <a:blip r:embed="rId1"/>
          <a:stretch>
            <a:fillRect/>
          </a:stretch>
        </p:blipFill>
        <p:spPr>
          <a:xfrm>
            <a:off x="3657600" y="1700213"/>
            <a:ext cx="5257800" cy="4495800"/>
          </a:xfrm>
          <a:prstGeom prst="rect">
            <a:avLst/>
          </a:prstGeom>
          <a:noFill/>
          <a:ln w="9525">
            <a:noFill/>
          </a:ln>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
          <p:cNvSpPr>
            <a:spLocks noGrp="1"/>
          </p:cNvSpPr>
          <p:nvPr>
            <p:ph type="title"/>
          </p:nvPr>
        </p:nvSpPr>
        <p:spPr>
          <a:xfrm>
            <a:off x="1981200" y="290513"/>
            <a:ext cx="8229600" cy="1371600"/>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药物使用原则（</a:t>
            </a:r>
            <a:r>
              <a:rPr lang="en-US" altLang="zh-CN" dirty="0">
                <a:latin typeface="黑体" panose="02010609060101010101" pitchFamily="49" charset="-122"/>
                <a:ea typeface="黑体" panose="02010609060101010101" pitchFamily="49" charset="-122"/>
                <a:cs typeface="+mj-cs"/>
              </a:rPr>
              <a:t>1</a:t>
            </a:r>
            <a:r>
              <a:rPr lang="zh-CN" altLang="en-US" dirty="0">
                <a:latin typeface="黑体" panose="02010609060101010101" pitchFamily="49" charset="-122"/>
                <a:ea typeface="黑体" panose="02010609060101010101" pitchFamily="49" charset="-122"/>
                <a:cs typeface="+mj-cs"/>
              </a:rPr>
              <a:t>）</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noChangeArrowheads="1"/>
          </p:cNvSpPr>
          <p:nvPr>
            <p:ph idx="1"/>
          </p:nvPr>
        </p:nvSpPr>
        <p:spPr>
          <a:xfrm>
            <a:off x="1890713" y="1627188"/>
            <a:ext cx="8229600" cy="2708275"/>
          </a:xfrm>
        </p:spPr>
        <p:txBody>
          <a:bodyPr vert="horz" wrap="square" lIns="91440" tIns="45720" rIns="91440" bIns="45720" numCol="1" anchor="t" anchorCtr="0" compatLnSpc="1"/>
          <a:lstStyle/>
          <a:p>
            <a:pPr marL="514350" marR="0" lvl="0" indent="-457200" algn="l" defTabSz="914400" rtl="0" eaLnBrk="0" fontAlgn="base" latinLnBrk="0" hangingPunct="0">
              <a:lnSpc>
                <a:spcPct val="13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安全、早期、适量、全程、有效、</a:t>
            </a:r>
            <a:r>
              <a:rPr kumimoji="0" lang="zh-CN" altLang="en-US" sz="2400" b="1" i="0" u="none" strike="noStrike" kern="0" cap="none" spc="0" normalizeH="0" baseline="0" noProof="0" dirty="0" smtClean="0">
                <a:ln>
                  <a:noFill/>
                </a:ln>
                <a:solidFill>
                  <a:schemeClr val="tx1"/>
                </a:solidFill>
                <a:effectLst/>
                <a:uLnTx/>
                <a:uFillTx/>
                <a:latin typeface="+mn-ea"/>
                <a:ea typeface="+mn-ea"/>
                <a:cs typeface="+mn-cs"/>
              </a:rPr>
              <a:t>个体化</a:t>
            </a:r>
            <a:endParaRPr kumimoji="0" lang="en-US" altLang="zh-CN" sz="2400" b="1" i="0" u="none" strike="noStrike" kern="0" cap="none" spc="0" normalizeH="0" baseline="0" noProof="0" dirty="0" smtClean="0">
              <a:ln>
                <a:noFill/>
              </a:ln>
              <a:solidFill>
                <a:schemeClr val="tx1"/>
              </a:solidFill>
              <a:effectLst/>
              <a:uLnTx/>
              <a:uFillTx/>
              <a:latin typeface="+mn-ea"/>
              <a:ea typeface="+mn-ea"/>
              <a:cs typeface="+mn-cs"/>
            </a:endParaRPr>
          </a:p>
          <a:p>
            <a:pPr marL="914400" marR="0" lvl="1" indent="-45720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smtClean="0">
                <a:ln>
                  <a:noFill/>
                </a:ln>
                <a:solidFill>
                  <a:schemeClr val="tx1"/>
                </a:solidFill>
                <a:effectLst/>
                <a:uLnTx/>
                <a:uFillTx/>
                <a:latin typeface="+mn-ea"/>
                <a:ea typeface="+mn-ea"/>
              </a:rPr>
              <a:t>一旦确诊立即开始药物治疗</a:t>
            </a:r>
            <a:endParaRPr kumimoji="0" lang="en-US" altLang="zh-CN" sz="2000" b="1" i="0" u="none" strike="noStrike" kern="0" cap="none" spc="0" normalizeH="0" baseline="0" noProof="0" dirty="0" smtClean="0">
              <a:ln>
                <a:noFill/>
              </a:ln>
              <a:solidFill>
                <a:schemeClr val="tx1"/>
              </a:solidFill>
              <a:effectLst/>
              <a:uLnTx/>
              <a:uFillTx/>
              <a:latin typeface="+mn-ea"/>
              <a:ea typeface="+mn-ea"/>
            </a:endParaRPr>
          </a:p>
          <a:p>
            <a:pPr marL="914400" marR="0" lvl="1" indent="-45720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smtClean="0">
                <a:ln>
                  <a:noFill/>
                </a:ln>
                <a:solidFill>
                  <a:schemeClr val="tx1"/>
                </a:solidFill>
                <a:effectLst/>
                <a:uLnTx/>
                <a:uFillTx/>
                <a:latin typeface="+mn-ea"/>
                <a:ea typeface="+mn-ea"/>
              </a:rPr>
              <a:t>单一用药、小剂量起始，逐渐加至有效治疗剂量</a:t>
            </a: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914400" marR="0" lvl="1" indent="-45720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ea"/>
                <a:ea typeface="+mn-ea"/>
              </a:rPr>
              <a:t>足</a:t>
            </a:r>
            <a:r>
              <a:rPr kumimoji="0" lang="zh-CN" altLang="en-US" sz="2000" b="1" i="0" u="none" strike="noStrike" kern="0" cap="none" spc="0" normalizeH="0" baseline="0" noProof="0" dirty="0" smtClean="0">
                <a:ln>
                  <a:noFill/>
                </a:ln>
                <a:solidFill>
                  <a:schemeClr val="tx1"/>
                </a:solidFill>
                <a:effectLst/>
                <a:uLnTx/>
                <a:uFillTx/>
                <a:latin typeface="+mn-ea"/>
                <a:ea typeface="+mn-ea"/>
              </a:rPr>
              <a:t>量足疗程，巩固</a:t>
            </a:r>
            <a:r>
              <a:rPr kumimoji="0" lang="zh-CN" altLang="en-US" sz="2000" b="1" i="0" u="none" strike="noStrike" kern="0" cap="none" spc="0" normalizeH="0" baseline="0" noProof="0" dirty="0">
                <a:ln>
                  <a:noFill/>
                </a:ln>
                <a:solidFill>
                  <a:schemeClr val="tx1"/>
                </a:solidFill>
                <a:effectLst/>
                <a:uLnTx/>
                <a:uFillTx/>
                <a:latin typeface="+mn-ea"/>
                <a:ea typeface="+mn-ea"/>
              </a:rPr>
              <a:t>期</a:t>
            </a:r>
            <a:r>
              <a:rPr kumimoji="0" lang="zh-CN" altLang="en-US" sz="2000" b="1" i="0" u="none" strike="noStrike" kern="0" cap="none" spc="0" normalizeH="0" baseline="0" noProof="0" dirty="0" smtClean="0">
                <a:ln>
                  <a:noFill/>
                </a:ln>
                <a:solidFill>
                  <a:schemeClr val="tx1"/>
                </a:solidFill>
                <a:effectLst/>
                <a:uLnTx/>
                <a:uFillTx/>
                <a:latin typeface="+mn-ea"/>
                <a:ea typeface="+mn-ea"/>
              </a:rPr>
              <a:t>和药物</a:t>
            </a:r>
            <a:r>
              <a:rPr kumimoji="0" lang="zh-CN" altLang="en-US" sz="2000" b="1" i="0" u="none" strike="noStrike" kern="0" cap="none" spc="0" normalizeH="0" baseline="0" noProof="0" dirty="0">
                <a:ln>
                  <a:noFill/>
                </a:ln>
                <a:solidFill>
                  <a:schemeClr val="tx1"/>
                </a:solidFill>
                <a:effectLst/>
                <a:uLnTx/>
                <a:uFillTx/>
                <a:latin typeface="+mn-ea"/>
                <a:ea typeface="+mn-ea"/>
              </a:rPr>
              <a:t>剂量尽量</a:t>
            </a:r>
            <a:r>
              <a:rPr kumimoji="0" lang="zh-CN" altLang="en-US" sz="2000" b="1" i="0" u="none" strike="noStrike" kern="0" cap="none" spc="0" normalizeH="0" baseline="0" noProof="0" dirty="0" smtClean="0">
                <a:ln>
                  <a:noFill/>
                </a:ln>
                <a:solidFill>
                  <a:schemeClr val="tx1"/>
                </a:solidFill>
                <a:effectLst/>
                <a:uLnTx/>
                <a:uFillTx/>
                <a:latin typeface="+mn-ea"/>
                <a:ea typeface="+mn-ea"/>
              </a:rPr>
              <a:t>与急性期治疗</a:t>
            </a:r>
            <a:r>
              <a:rPr kumimoji="0" lang="zh-CN" altLang="en-US" sz="2000" b="1" i="0" u="none" strike="noStrike" kern="0" cap="none" spc="0" normalizeH="0" baseline="0" noProof="0" dirty="0">
                <a:ln>
                  <a:noFill/>
                </a:ln>
                <a:solidFill>
                  <a:schemeClr val="tx1"/>
                </a:solidFill>
                <a:effectLst/>
                <a:uLnTx/>
                <a:uFillTx/>
                <a:latin typeface="+mn-ea"/>
                <a:ea typeface="+mn-ea"/>
              </a:rPr>
              <a:t>剂量</a:t>
            </a:r>
            <a:r>
              <a:rPr kumimoji="0" lang="zh-CN" altLang="en-US" sz="2000" b="1" i="0" u="none" strike="noStrike" kern="0" cap="none" spc="0" normalizeH="0" baseline="0" noProof="0" dirty="0" smtClean="0">
                <a:ln>
                  <a:noFill/>
                </a:ln>
                <a:solidFill>
                  <a:schemeClr val="tx1"/>
                </a:solidFill>
                <a:effectLst/>
                <a:uLnTx/>
                <a:uFillTx/>
                <a:latin typeface="+mn-ea"/>
                <a:ea typeface="+mn-ea"/>
              </a:rPr>
              <a:t>相同</a:t>
            </a:r>
            <a:endParaRPr kumimoji="0" lang="en-US" altLang="zh-CN" sz="2000" b="1" i="0" u="none" strike="noStrike" kern="0" cap="none" spc="0" normalizeH="0" baseline="0" noProof="0" dirty="0" smtClean="0">
              <a:ln>
                <a:noFill/>
              </a:ln>
              <a:solidFill>
                <a:schemeClr val="tx1"/>
              </a:solidFill>
              <a:effectLst/>
              <a:uLnTx/>
              <a:uFillTx/>
              <a:latin typeface="+mn-ea"/>
              <a:ea typeface="+mn-ea"/>
            </a:endParaRPr>
          </a:p>
          <a:p>
            <a:pPr marL="914400" marR="0" lvl="1" indent="-45720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ea"/>
                <a:ea typeface="+mn-ea"/>
              </a:rPr>
              <a:t>维持期不提倡联合用药</a:t>
            </a:r>
            <a:endParaRPr kumimoji="0" lang="zh-CN" altLang="en-US" sz="2000" b="1" i="0" u="none" strike="noStrike" kern="0" cap="none" spc="0" normalizeH="0" baseline="0" noProof="0" dirty="0">
              <a:ln>
                <a:noFill/>
              </a:ln>
              <a:solidFill>
                <a:schemeClr val="tx1"/>
              </a:solidFill>
              <a:effectLst/>
              <a:uLnTx/>
              <a:uFillTx/>
              <a:latin typeface="+mn-ea"/>
              <a:ea typeface="+mn-ea"/>
            </a:endParaRPr>
          </a:p>
        </p:txBody>
      </p:sp>
      <p:sp>
        <p:nvSpPr>
          <p:cNvPr id="2" name="云形 1"/>
          <p:cNvSpPr/>
          <p:nvPr/>
        </p:nvSpPr>
        <p:spPr>
          <a:xfrm>
            <a:off x="7896225" y="721156"/>
            <a:ext cx="2665413" cy="1270727"/>
          </a:xfrm>
          <a:prstGeom prst="cloud">
            <a:avLst/>
          </a:prstGeom>
          <a:solidFill>
            <a:schemeClr val="accent5"/>
          </a:solidFill>
          <a:ln w="9525" cap="sq" cmpd="sng">
            <a:solidFill>
              <a:schemeClr val="bg1"/>
            </a:solidFill>
            <a:prstDash val="solid"/>
            <a:round/>
            <a:headEnd type="none" w="med" len="med"/>
            <a:tailEnd type="none" w="med" len="med"/>
          </a:ln>
          <a:effectLst>
            <a:outerShdw dist="53882" dir="13499999" algn="ctr" rotWithShape="0">
              <a:schemeClr val="bg2">
                <a:alpha val="50000"/>
              </a:schemeClr>
            </a:outerShdw>
          </a:effectLst>
        </p:spPr>
        <p:txBody>
          <a:bodyPr anchor="ctr">
            <a:sp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2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2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graphicFrame>
        <p:nvGraphicFramePr>
          <p:cNvPr id="5" name="图示 4"/>
          <p:cNvGraphicFramePr/>
          <p:nvPr/>
        </p:nvGraphicFramePr>
        <p:xfrm>
          <a:off x="2567607" y="4577331"/>
          <a:ext cx="7798953" cy="40402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8" name="立方体 7"/>
          <p:cNvSpPr/>
          <p:nvPr/>
        </p:nvSpPr>
        <p:spPr>
          <a:xfrm>
            <a:off x="2589213" y="5013325"/>
            <a:ext cx="2044700" cy="1471613"/>
          </a:xfrm>
          <a:prstGeom prst="cube">
            <a:avLst>
              <a:gd name="adj" fmla="val 2843"/>
            </a:avLst>
          </a:prstGeom>
          <a:solidFill>
            <a:schemeClr val="accent5">
              <a:alpha val="85000"/>
            </a:schemeClr>
          </a:solidFill>
          <a:ln w="9525">
            <a:noFill/>
          </a:ln>
        </p:spPr>
        <p:txBody>
          <a:bodyPr wrap="none" lIns="0" tIns="0" rIns="0" bIns="0" anchorCtr="1"/>
          <a:lst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9pPr>
          </a:lstStyle>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快速</a:t>
            </a:r>
            <a:r>
              <a:rPr kumimoji="0" lang="zh-CN"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缓解症状</a:t>
            </a:r>
            <a:endParaRPr kumimoji="0" lang="zh-CN"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减少伤害</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尽快恢复功能</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p:txBody>
      </p:sp>
      <p:sp>
        <p:nvSpPr>
          <p:cNvPr id="9" name="立方体 8"/>
          <p:cNvSpPr/>
          <p:nvPr/>
        </p:nvSpPr>
        <p:spPr>
          <a:xfrm>
            <a:off x="5448300" y="5013325"/>
            <a:ext cx="2036763" cy="1471613"/>
          </a:xfrm>
          <a:prstGeom prst="cube">
            <a:avLst>
              <a:gd name="adj" fmla="val 2843"/>
            </a:avLst>
          </a:prstGeom>
          <a:solidFill>
            <a:schemeClr val="accent5">
              <a:alpha val="85000"/>
            </a:schemeClr>
          </a:solidFill>
          <a:ln w="9525">
            <a:noFill/>
          </a:ln>
        </p:spPr>
        <p:txBody>
          <a:bodyPr wrap="none" lIns="0" tIns="0" rIns="0" bIns="0" anchorCtr="1"/>
          <a:lst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9pPr>
          </a:lstStyle>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巩固</a:t>
            </a: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疗效</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预防复发</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维持社会功能</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p:txBody>
      </p:sp>
      <p:sp>
        <p:nvSpPr>
          <p:cNvPr id="10" name="立方体 9"/>
          <p:cNvSpPr/>
          <p:nvPr/>
        </p:nvSpPr>
        <p:spPr>
          <a:xfrm>
            <a:off x="8299450" y="5013325"/>
            <a:ext cx="2066925" cy="1471613"/>
          </a:xfrm>
          <a:prstGeom prst="cube">
            <a:avLst>
              <a:gd name="adj" fmla="val 2843"/>
            </a:avLst>
          </a:prstGeom>
          <a:solidFill>
            <a:schemeClr val="accent5">
              <a:alpha val="85000"/>
            </a:schemeClr>
          </a:solidFill>
          <a:ln w="9525">
            <a:noFill/>
          </a:ln>
        </p:spPr>
        <p:txBody>
          <a:bodyPr wrap="none" lIns="0" tIns="0" rIns="0" bIns="0" anchorCtr="1"/>
          <a:lst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2000" b="1" i="0" u="none" kern="1200" baseline="0">
                <a:solidFill>
                  <a:schemeClr val="tx1"/>
                </a:solidFill>
                <a:latin typeface="+mn-lt"/>
                <a:ea typeface="+mn-ea"/>
                <a:cs typeface="+mn-cs"/>
              </a:defRPr>
            </a:lvl9pPr>
          </a:lstStyle>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预防复发</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维持正常生活</a:t>
            </a:r>
            <a:endParaRPr kumimoji="0" lang="en-US" altLang="zh-CN"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促进康复</a:t>
            </a:r>
            <a:endParaRPr kumimoji="0" lang="zh-CN" alt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云形标注 10"/>
          <p:cNvSpPr/>
          <p:nvPr/>
        </p:nvSpPr>
        <p:spPr>
          <a:xfrm>
            <a:off x="8112125" y="3644125"/>
            <a:ext cx="2308225" cy="611151"/>
          </a:xfrm>
          <a:prstGeom prst="cloudCallout">
            <a:avLst>
              <a:gd name="adj1" fmla="val -13016"/>
              <a:gd name="adj2" fmla="val 85946"/>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sp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2000" b="1" i="0" u="none" strike="noStrike" kern="1200" cap="none" spc="0" normalizeH="0" baseline="0" noProof="0" dirty="0">
              <a:ln>
                <a:noFill/>
              </a:ln>
              <a:solidFill>
                <a:schemeClr val="dk1"/>
              </a:solidFill>
              <a:effectLst/>
              <a:uLnTx/>
              <a:uFillTx/>
              <a:latin typeface="+mn-lt"/>
              <a:ea typeface="+mn-ea"/>
              <a:cs typeface="+mn-cs"/>
            </a:endParaRPr>
          </a:p>
        </p:txBody>
      </p:sp>
      <p:sp>
        <p:nvSpPr>
          <p:cNvPr id="17418" name="矩形 2"/>
          <p:cNvSpPr/>
          <p:nvPr/>
        </p:nvSpPr>
        <p:spPr>
          <a:xfrm>
            <a:off x="1858963" y="4581525"/>
            <a:ext cx="576262" cy="1863725"/>
          </a:xfrm>
          <a:prstGeom prst="rect">
            <a:avLst/>
          </a:prstGeom>
          <a:solidFill>
            <a:srgbClr val="FFC000"/>
          </a:solidFill>
          <a:ln w="9525" cap="flat" cmpd="sng">
            <a:solidFill>
              <a:srgbClr val="FF9900"/>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57150" lvl="0" indent="0" algn="ctr">
              <a:lnSpc>
                <a:spcPct val="120000"/>
              </a:lnSpc>
              <a:spcBef>
                <a:spcPct val="0"/>
              </a:spcBef>
              <a:buClrTx/>
              <a:buSzPct val="100000"/>
              <a:buNone/>
            </a:pPr>
            <a:r>
              <a:rPr lang="zh-CN" altLang="en-US" sz="2400" b="1" dirty="0"/>
              <a:t>全程治疗</a:t>
            </a:r>
            <a:endParaRPr lang="zh-CN" altLang="en-US" sz="2400" b="1" dirty="0"/>
          </a:p>
        </p:txBody>
      </p:sp>
      <p:sp>
        <p:nvSpPr>
          <p:cNvPr id="17419" name="矩形 2"/>
          <p:cNvSpPr/>
          <p:nvPr/>
        </p:nvSpPr>
        <p:spPr>
          <a:xfrm>
            <a:off x="8119269" y="915988"/>
            <a:ext cx="2019300" cy="82994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a:spcBef>
                <a:spcPct val="0"/>
              </a:spcBef>
              <a:buClrTx/>
              <a:buSzPct val="100000"/>
              <a:buNone/>
            </a:pPr>
            <a:r>
              <a:rPr lang="zh-CN" altLang="en-US" sz="2400" b="1" dirty="0"/>
              <a:t>处方由精神科</a:t>
            </a:r>
            <a:endParaRPr lang="en-US" altLang="zh-CN" sz="2400" b="1" dirty="0"/>
          </a:p>
          <a:p>
            <a:pPr marL="0" lvl="0" indent="0" algn="ctr">
              <a:spcBef>
                <a:spcPct val="0"/>
              </a:spcBef>
              <a:buClrTx/>
              <a:buSzPct val="100000"/>
              <a:buNone/>
            </a:pPr>
            <a:r>
              <a:rPr lang="zh-CN" altLang="en-US" sz="2400" b="1" dirty="0"/>
              <a:t>执业医师出具</a:t>
            </a:r>
            <a:endParaRPr lang="en-US" altLang="zh-CN" sz="2400" b="1" dirty="0"/>
          </a:p>
        </p:txBody>
      </p:sp>
      <p:sp>
        <p:nvSpPr>
          <p:cNvPr id="17420" name="矩形 3"/>
          <p:cNvSpPr/>
          <p:nvPr/>
        </p:nvSpPr>
        <p:spPr>
          <a:xfrm>
            <a:off x="8281353" y="3711575"/>
            <a:ext cx="1969770" cy="39878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a:spcBef>
                <a:spcPct val="0"/>
              </a:spcBef>
              <a:buClrTx/>
              <a:buSzPct val="100000"/>
              <a:buNone/>
            </a:pPr>
            <a:r>
              <a:rPr lang="zh-CN" altLang="en-US" sz="2000" b="1" dirty="0"/>
              <a:t>持续数月至数年</a:t>
            </a:r>
            <a:endParaRPr lang="en-US" altLang="zh-CN" sz="2000" b="1"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
          <p:cNvSpPr>
            <a:spLocks noGrp="1" noChangeArrowheads="1"/>
          </p:cNvSpPr>
          <p:nvPr>
            <p:ph type="title"/>
          </p:nvPr>
        </p:nvSpPr>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000" b="0" i="0" u="none" strike="noStrike" kern="0" cap="none" spc="0" normalizeH="0" baseline="0" noProof="0" dirty="0" smtClean="0">
                <a:ln>
                  <a:noFill/>
                </a:ln>
                <a:solidFill>
                  <a:schemeClr val="tx1"/>
                </a:solidFill>
                <a:effectLst/>
                <a:uLnTx/>
                <a:uFillTx/>
                <a:latin typeface="+mj-ea"/>
                <a:ea typeface="黑体" panose="02010609060101010101" pitchFamily="49" charset="-122"/>
                <a:cs typeface="+mj-cs"/>
              </a:rPr>
              <a:t>药物使用原则（</a:t>
            </a:r>
            <a:r>
              <a:rPr kumimoji="0" lang="en-US" altLang="zh-CN" sz="4000" b="0" i="0" u="none" strike="noStrike" kern="0" cap="none" spc="0" normalizeH="0" baseline="0" noProof="0" dirty="0" smtClean="0">
                <a:ln>
                  <a:noFill/>
                </a:ln>
                <a:solidFill>
                  <a:schemeClr val="tx1"/>
                </a:solidFill>
                <a:effectLst/>
                <a:uLnTx/>
                <a:uFillTx/>
                <a:latin typeface="+mj-ea"/>
                <a:ea typeface="黑体" panose="02010609060101010101" pitchFamily="49" charset="-122"/>
                <a:cs typeface="+mj-cs"/>
              </a:rPr>
              <a:t>2</a:t>
            </a:r>
            <a:r>
              <a:rPr kumimoji="0" lang="zh-CN" altLang="en-US" sz="4000" b="0" i="0" u="none" strike="noStrike" kern="0" cap="none" spc="0" normalizeH="0" baseline="0" noProof="0" dirty="0" smtClean="0">
                <a:ln>
                  <a:noFill/>
                </a:ln>
                <a:solidFill>
                  <a:schemeClr val="tx1"/>
                </a:solidFill>
                <a:effectLst/>
                <a:uLnTx/>
                <a:uFillTx/>
                <a:latin typeface="+mj-ea"/>
                <a:ea typeface="黑体" panose="02010609060101010101" pitchFamily="49" charset="-122"/>
                <a:cs typeface="+mj-cs"/>
              </a:rPr>
              <a:t>）</a:t>
            </a:r>
            <a:endParaRPr kumimoji="0" lang="zh-CN" altLang="en-US" sz="4000" b="0" i="0" u="none" strike="noStrike" kern="0" cap="none" spc="0" normalizeH="0" baseline="0" noProof="0" dirty="0" smtClean="0">
              <a:ln>
                <a:noFill/>
              </a:ln>
              <a:solidFill>
                <a:schemeClr val="tx1"/>
              </a:solidFill>
              <a:effectLst/>
              <a:uLnTx/>
              <a:uFillTx/>
              <a:latin typeface="+mj-ea"/>
              <a:ea typeface="黑体" panose="02010609060101010101" pitchFamily="49" charset="-122"/>
              <a:cs typeface="+mj-cs"/>
            </a:endParaRPr>
          </a:p>
        </p:txBody>
      </p:sp>
      <p:sp>
        <p:nvSpPr>
          <p:cNvPr id="5" name="内容占位符 2"/>
          <p:cNvSpPr>
            <a:spLocks noGrp="1"/>
          </p:cNvSpPr>
          <p:nvPr>
            <p:ph idx="1"/>
          </p:nvPr>
        </p:nvSpPr>
        <p:spPr>
          <a:xfrm>
            <a:off x="1952625" y="1628775"/>
            <a:ext cx="8229600" cy="5016500"/>
          </a:xfrm>
        </p:spPr>
        <p:txBody>
          <a:bodyPr vert="horz" wrap="square" lIns="91440" tIns="45720" rIns="91440" bIns="45720" numCol="1" anchor="t" anchorCtr="0" compatLnSpc="1">
            <a:normAutofit lnSpcReduction="20000"/>
          </a:bodyPr>
          <a:lstStyle/>
          <a:p>
            <a:pPr marL="627380" marR="0" lvl="0" indent="-284480" algn="l" defTabSz="914400" rtl="0" eaLnBrk="0" fontAlgn="base" latinLnBrk="0" hangingPunct="0">
              <a:lnSpc>
                <a:spcPct val="200000"/>
              </a:lnSpc>
              <a:spcBef>
                <a:spcPts val="0"/>
              </a:spcBef>
              <a:spcAft>
                <a:spcPct val="0"/>
              </a:spcAft>
              <a:buClr>
                <a:schemeClr val="bg2"/>
              </a:buClr>
              <a:buSzPct val="75000"/>
              <a:buFont typeface="Wingdings" panose="05000000000000000000" pitchFamily="2" charset="2"/>
              <a:buChar char="n"/>
              <a:defRPr/>
            </a:pPr>
            <a:r>
              <a:rPr kumimoji="0" lang="zh-CN" altLang="en-US" sz="2800" b="1" i="0" u="none" strike="noStrike" kern="0" cap="none" spc="0" normalizeH="0" baseline="0" noProof="1" smtClean="0">
                <a:ln>
                  <a:noFill/>
                </a:ln>
                <a:solidFill>
                  <a:schemeClr val="tx1"/>
                </a:solidFill>
                <a:effectLst/>
                <a:uLnTx/>
                <a:uFillTx/>
                <a:latin typeface="宋体" panose="02010600030101010101" pitchFamily="2" charset="-122"/>
                <a:ea typeface="+mn-ea"/>
                <a:cs typeface="+mn-cs"/>
              </a:rPr>
              <a:t>有条件地区推荐使用第二</a:t>
            </a:r>
            <a:r>
              <a:rPr kumimoji="0" lang="zh-CN" altLang="en-US" sz="2800" b="1" i="0" u="none" strike="noStrike" kern="0" cap="none" spc="0" normalizeH="0" baseline="0" noProof="1">
                <a:ln>
                  <a:noFill/>
                </a:ln>
                <a:solidFill>
                  <a:schemeClr val="tx1"/>
                </a:solidFill>
                <a:effectLst/>
                <a:uLnTx/>
                <a:uFillTx/>
                <a:latin typeface="宋体" panose="02010600030101010101" pitchFamily="2" charset="-122"/>
                <a:ea typeface="+mn-ea"/>
                <a:cs typeface="+mn-cs"/>
              </a:rPr>
              <a:t>代抗精神病药</a:t>
            </a:r>
            <a:r>
              <a:rPr kumimoji="0" lang="zh-CN" altLang="en-US" sz="2800" b="1" i="0" u="none" strike="noStrike" kern="0" cap="none" spc="0" normalizeH="0" baseline="0" noProof="1" smtClean="0">
                <a:ln>
                  <a:noFill/>
                </a:ln>
                <a:solidFill>
                  <a:schemeClr val="tx1"/>
                </a:solidFill>
                <a:effectLst/>
                <a:uLnTx/>
                <a:uFillTx/>
                <a:latin typeface="宋体" panose="02010600030101010101" pitchFamily="2" charset="-122"/>
                <a:ea typeface="+mn-ea"/>
                <a:cs typeface="+mn-cs"/>
              </a:rPr>
              <a:t>物</a:t>
            </a:r>
            <a:endParaRPr kumimoji="0" lang="en-US" altLang="zh-CN" sz="2800" b="1" i="0" u="none" strike="noStrike" kern="0" cap="none" spc="0" normalizeH="0" baseline="0" noProof="1" smtClean="0">
              <a:ln>
                <a:noFill/>
              </a:ln>
              <a:solidFill>
                <a:schemeClr val="tx1"/>
              </a:solidFill>
              <a:effectLst/>
              <a:uLnTx/>
              <a:uFillTx/>
              <a:latin typeface="宋体" panose="02010600030101010101" pitchFamily="2" charset="-122"/>
              <a:ea typeface="+mn-ea"/>
              <a:cs typeface="+mn-cs"/>
            </a:endParaRPr>
          </a:p>
          <a:p>
            <a:pPr marL="1027430" marR="0" lvl="1" indent="-284480" algn="l" defTabSz="914400" rtl="0" eaLnBrk="0" fontAlgn="base" latinLnBrk="0" hangingPunct="0">
              <a:lnSpc>
                <a:spcPct val="200000"/>
              </a:lnSpc>
              <a:spcBef>
                <a:spcPts val="0"/>
              </a:spcBef>
              <a:spcAft>
                <a:spcPct val="0"/>
              </a:spcAft>
              <a:buClr>
                <a:schemeClr val="accent2"/>
              </a:buClr>
              <a:buSzPct val="80000"/>
              <a:buFont typeface="Wingdings" panose="05000000000000000000" pitchFamily="2" charset="2"/>
              <a:buChar char="¨"/>
              <a:defRPr/>
            </a:pP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减轻药物不良反应，提高长期服药依从性</a:t>
            </a:r>
            <a:endParaRPr kumimoji="0" lang="en-US" altLang="zh-CN" sz="2400" b="1" i="0" u="none" strike="noStrike" kern="0" cap="none" spc="0" normalizeH="0" baseline="0" noProof="1" smtClean="0">
              <a:ln>
                <a:noFill/>
              </a:ln>
              <a:solidFill>
                <a:schemeClr val="tx1"/>
              </a:solidFill>
              <a:effectLst/>
              <a:uLnTx/>
              <a:uFillTx/>
              <a:latin typeface="宋体" panose="02010600030101010101" pitchFamily="2" charset="-122"/>
              <a:ea typeface="+mn-ea"/>
            </a:endParaRPr>
          </a:p>
          <a:p>
            <a:pPr marL="627380" marR="0" lvl="0" indent="-284480" algn="l" defTabSz="914400" rtl="0" eaLnBrk="0" fontAlgn="base" latinLnBrk="0" hangingPunct="0">
              <a:lnSpc>
                <a:spcPct val="200000"/>
              </a:lnSpc>
              <a:spcBef>
                <a:spcPts val="0"/>
              </a:spcBef>
              <a:spcAft>
                <a:spcPct val="0"/>
              </a:spcAft>
              <a:buClr>
                <a:schemeClr val="bg2"/>
              </a:buClr>
              <a:buSzPct val="75000"/>
              <a:buFont typeface="Wingdings" panose="05000000000000000000" pitchFamily="2" charset="2"/>
              <a:buChar char="n"/>
              <a:defRPr/>
            </a:pPr>
            <a:r>
              <a:rPr kumimoji="0" lang="zh-CN" altLang="en-US" sz="2800" b="1" i="0" u="none" strike="noStrike" kern="0" cap="none" spc="0" normalizeH="0" baseline="0" noProof="1" smtClean="0">
                <a:ln>
                  <a:noFill/>
                </a:ln>
                <a:solidFill>
                  <a:schemeClr val="tx1"/>
                </a:solidFill>
                <a:effectLst/>
                <a:uLnTx/>
                <a:uFillTx/>
                <a:latin typeface="宋体" panose="02010600030101010101" pitchFamily="2" charset="-122"/>
                <a:ea typeface="+mn-ea"/>
                <a:cs typeface="+mn-cs"/>
              </a:rPr>
              <a:t>特殊情况推荐采用长效针剂</a:t>
            </a:r>
            <a:endParaRPr kumimoji="0" lang="en-US" altLang="zh-CN" sz="2800" b="1" i="0" u="none" strike="noStrike" kern="0" cap="none" spc="0" normalizeH="0" baseline="0" noProof="1" smtClean="0">
              <a:ln>
                <a:noFill/>
              </a:ln>
              <a:solidFill>
                <a:schemeClr val="tx1"/>
              </a:solidFill>
              <a:effectLst/>
              <a:uLnTx/>
              <a:uFillTx/>
              <a:latin typeface="宋体" panose="02010600030101010101" pitchFamily="2" charset="-122"/>
              <a:ea typeface="+mn-ea"/>
              <a:cs typeface="+mn-cs"/>
            </a:endParaRPr>
          </a:p>
          <a:p>
            <a:pPr marL="1027430" marR="0" lvl="1" indent="-284480" algn="l" defTabSz="914400" rtl="0" eaLnBrk="0" fontAlgn="base" latinLnBrk="0" hangingPunct="0">
              <a:lnSpc>
                <a:spcPct val="200000"/>
              </a:lnSpc>
              <a:spcBef>
                <a:spcPts val="0"/>
              </a:spcBef>
              <a:spcAft>
                <a:spcPct val="0"/>
              </a:spcAft>
              <a:buClr>
                <a:schemeClr val="accent2"/>
              </a:buClr>
              <a:buSzPct val="80000"/>
              <a:buFont typeface="Wingdings" panose="05000000000000000000" pitchFamily="2" charset="2"/>
              <a:buChar char="¨"/>
              <a:defRPr/>
            </a:pP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治疗</a:t>
            </a:r>
            <a:r>
              <a:rPr kumimoji="0" lang="zh-CN" altLang="en-US" sz="2400" b="1" i="0" u="none" strike="noStrike" kern="0" cap="none" spc="0" normalizeH="0" baseline="0" noProof="1">
                <a:ln>
                  <a:noFill/>
                </a:ln>
                <a:solidFill>
                  <a:schemeClr val="tx1"/>
                </a:solidFill>
                <a:effectLst/>
                <a:uLnTx/>
                <a:uFillTx/>
                <a:latin typeface="宋体" panose="02010600030101010101" pitchFamily="2" charset="-122"/>
                <a:ea typeface="+mn-ea"/>
              </a:rPr>
              <a:t>依从</a:t>
            </a: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性差</a:t>
            </a:r>
            <a:endParaRPr kumimoji="0" lang="en-US" altLang="zh-CN" sz="2400" b="1" i="0" u="none" strike="noStrike" kern="0" cap="none" spc="0" normalizeH="0" baseline="0" noProof="1" smtClean="0">
              <a:ln>
                <a:noFill/>
              </a:ln>
              <a:solidFill>
                <a:schemeClr val="tx1"/>
              </a:solidFill>
              <a:effectLst/>
              <a:uLnTx/>
              <a:uFillTx/>
              <a:latin typeface="宋体" panose="02010600030101010101" pitchFamily="2" charset="-122"/>
              <a:ea typeface="+mn-ea"/>
            </a:endParaRPr>
          </a:p>
          <a:p>
            <a:pPr marL="1027430" marR="0" lvl="1" indent="-284480" algn="l" defTabSz="914400" rtl="0" eaLnBrk="0" fontAlgn="base" latinLnBrk="0" hangingPunct="0">
              <a:lnSpc>
                <a:spcPct val="200000"/>
              </a:lnSpc>
              <a:spcBef>
                <a:spcPts val="0"/>
              </a:spcBef>
              <a:spcAft>
                <a:spcPct val="0"/>
              </a:spcAft>
              <a:buClr>
                <a:schemeClr val="accent2"/>
              </a:buClr>
              <a:buSzPct val="80000"/>
              <a:buFont typeface="Wingdings" panose="05000000000000000000" pitchFamily="2" charset="2"/>
              <a:buChar char="¨"/>
              <a:defRPr/>
            </a:pP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家庭监护能力弱或无监护的</a:t>
            </a:r>
            <a:endParaRPr kumimoji="0" lang="en-US" altLang="zh-CN" sz="2400" b="1" i="0" u="none" strike="noStrike" kern="0" cap="none" spc="0" normalizeH="0" baseline="0" noProof="1" smtClean="0">
              <a:ln>
                <a:noFill/>
              </a:ln>
              <a:solidFill>
                <a:schemeClr val="tx1"/>
              </a:solidFill>
              <a:effectLst/>
              <a:uLnTx/>
              <a:uFillTx/>
              <a:latin typeface="宋体" panose="02010600030101010101" pitchFamily="2" charset="-122"/>
              <a:ea typeface="+mn-ea"/>
            </a:endParaRPr>
          </a:p>
          <a:p>
            <a:pPr marL="1027430" marR="0" lvl="1" indent="-284480" algn="l" defTabSz="914400" rtl="0" eaLnBrk="0" fontAlgn="base" latinLnBrk="0" hangingPunct="0">
              <a:lnSpc>
                <a:spcPct val="200000"/>
              </a:lnSpc>
              <a:spcBef>
                <a:spcPts val="0"/>
              </a:spcBef>
              <a:spcAft>
                <a:spcPct val="0"/>
              </a:spcAft>
              <a:buClr>
                <a:schemeClr val="accent2"/>
              </a:buClr>
              <a:buSzPct val="80000"/>
              <a:buFont typeface="Wingdings" panose="05000000000000000000" pitchFamily="2" charset="2"/>
              <a:buChar char="¨"/>
              <a:defRPr/>
            </a:pP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具有肇事肇祸风险的患者</a:t>
            </a:r>
            <a:endPar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endParaRPr>
          </a:p>
          <a:p>
            <a:pPr marL="742950" marR="0" lvl="1" indent="0" algn="l" defTabSz="914400" rtl="0" eaLnBrk="0" fontAlgn="base" latinLnBrk="0" hangingPunct="0">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400" b="1" i="0" u="none" strike="noStrike" kern="0" cap="none" spc="0" normalizeH="0" baseline="0" noProof="1" smtClean="0">
                <a:ln>
                  <a:noFill/>
                </a:ln>
                <a:solidFill>
                  <a:schemeClr val="tx1"/>
                </a:solidFill>
                <a:effectLst/>
                <a:uLnTx/>
                <a:uFillTx/>
                <a:latin typeface="宋体" panose="02010600030101010101" pitchFamily="2" charset="-122"/>
                <a:ea typeface="+mn-ea"/>
              </a:rPr>
              <a:t>                   </a:t>
            </a:r>
            <a:endParaRPr kumimoji="0" lang="zh-CN" altLang="en-US" sz="2400" b="1" i="0" u="none" strike="noStrike" kern="0" cap="none" spc="0" normalizeH="0" baseline="0" noProof="1">
              <a:ln>
                <a:noFill/>
              </a:ln>
              <a:solidFill>
                <a:schemeClr val="tx1"/>
              </a:solidFill>
              <a:effectLst/>
              <a:uLnTx/>
              <a:uFillTx/>
              <a:latin typeface="宋体" panose="02010600030101010101" pitchFamily="2" charset="-122"/>
              <a:ea typeface="+mn-ea"/>
            </a:endParaRPr>
          </a:p>
          <a:p>
            <a:pPr marL="742950" marR="0" lvl="1" indent="-285750" algn="l" defTabSz="914400" rtl="0" eaLnBrk="0" fontAlgn="base" latinLnBrk="0" hangingPunct="0">
              <a:lnSpc>
                <a:spcPct val="200000"/>
              </a:lnSpc>
              <a:spcBef>
                <a:spcPct val="20000"/>
              </a:spcBef>
              <a:spcAft>
                <a:spcPct val="0"/>
              </a:spcAft>
              <a:buClr>
                <a:schemeClr val="accent2"/>
              </a:buClr>
              <a:buSzPct val="80000"/>
              <a:buFont typeface="Wingdings" panose="05000000000000000000" charset="0"/>
              <a:buChar char=""/>
              <a:defRPr/>
            </a:pPr>
            <a:endParaRPr kumimoji="0" lang="zh-CN" altLang="en-US" sz="2400" b="1" i="0" u="none" strike="noStrike" kern="0" cap="none" spc="0" normalizeH="0" baseline="0" noProof="1">
              <a:ln>
                <a:noFill/>
              </a:ln>
              <a:solidFill>
                <a:schemeClr val="tx1"/>
              </a:solidFill>
              <a:effectLst/>
              <a:uLnTx/>
              <a:uFillTx/>
              <a:latin typeface="宋体" panose="02010600030101010101" pitchFamily="2" charset="-122"/>
              <a:ea typeface="+mn-ea"/>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内容占位符 6"/>
          <p:cNvSpPr>
            <a:spLocks noGrp="1"/>
          </p:cNvSpPr>
          <p:nvPr>
            <p:ph idx="1"/>
          </p:nvPr>
        </p:nvSpPr>
        <p:spPr>
          <a:xfrm>
            <a:off x="1774825" y="1744663"/>
            <a:ext cx="8713788" cy="3124200"/>
          </a:xfrm>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3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能控制</a:t>
            </a:r>
            <a:r>
              <a:rPr kumimoji="0" lang="zh-CN" altLang="en-US" sz="2400" b="1" i="0" u="none" strike="noStrike" kern="0" cap="none" spc="0" normalizeH="0" baseline="0" noProof="0" dirty="0">
                <a:ln>
                  <a:noFill/>
                </a:ln>
                <a:solidFill>
                  <a:schemeClr val="tx1"/>
                </a:solidFill>
                <a:effectLst/>
                <a:uLnTx/>
                <a:uFillTx/>
                <a:latin typeface="+mn-lt"/>
                <a:ea typeface="+mn-ea"/>
                <a:cs typeface="+mn-cs"/>
              </a:rPr>
              <a:t>精神病性症状</a:t>
            </a: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和</a:t>
            </a:r>
            <a:r>
              <a:rPr kumimoji="0" lang="zh-CN" altLang="en-US" sz="2400" b="1" i="0" u="none" strike="noStrike" kern="0" cap="none" spc="0" normalizeH="0" baseline="0" noProof="0" dirty="0">
                <a:ln>
                  <a:noFill/>
                </a:ln>
                <a:solidFill>
                  <a:schemeClr val="tx1"/>
                </a:solidFill>
                <a:effectLst/>
                <a:uLnTx/>
                <a:uFillTx/>
                <a:latin typeface="+mn-lt"/>
                <a:ea typeface="+mn-ea"/>
                <a:cs typeface="+mn-cs"/>
              </a:rPr>
              <a:t>缓解精神运动性兴奋</a:t>
            </a: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的</a:t>
            </a:r>
            <a:r>
              <a:rPr kumimoji="0" lang="zh-CN" altLang="en-US" sz="2400" b="1" i="0" u="none" strike="noStrike" kern="0" cap="none" spc="0" normalizeH="0" baseline="0" noProof="0" dirty="0">
                <a:ln>
                  <a:noFill/>
                </a:ln>
                <a:solidFill>
                  <a:schemeClr val="tx1"/>
                </a:solidFill>
                <a:effectLst/>
                <a:uLnTx/>
                <a:uFillTx/>
                <a:latin typeface="+mn-lt"/>
                <a:ea typeface="+mn-ea"/>
                <a:cs typeface="+mn-cs"/>
              </a:rPr>
              <a:t>一类</a:t>
            </a: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药物</a:t>
            </a:r>
            <a:endParaRPr kumimoji="0" lang="en-US" altLang="zh-CN"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lt"/>
                <a:ea typeface="+mn-ea"/>
              </a:rPr>
              <a:t>精神病性症状包括幻觉、妄想、激越、思维</a:t>
            </a:r>
            <a:r>
              <a:rPr kumimoji="0" lang="zh-CN" altLang="en-US" sz="2000" b="1" i="0" u="none" strike="noStrike" kern="0" cap="none" spc="0" normalizeH="0" baseline="0" noProof="0" dirty="0" smtClean="0">
                <a:ln>
                  <a:noFill/>
                </a:ln>
                <a:solidFill>
                  <a:schemeClr val="tx1"/>
                </a:solidFill>
                <a:effectLst/>
                <a:uLnTx/>
                <a:uFillTx/>
                <a:latin typeface="+mn-lt"/>
                <a:ea typeface="+mn-ea"/>
              </a:rPr>
              <a:t>紊乱等</a:t>
            </a:r>
            <a:endParaRPr kumimoji="0" lang="en-US" altLang="zh-CN" sz="2000" b="1" i="0" u="none" strike="noStrike" kern="0" cap="none" spc="0" normalizeH="0" baseline="0" noProof="0" dirty="0">
              <a:ln>
                <a:noFill/>
              </a:ln>
              <a:solidFill>
                <a:schemeClr val="tx1"/>
              </a:solidFill>
              <a:effectLst/>
              <a:uLnTx/>
              <a:uFillTx/>
              <a:latin typeface="+mn-lt"/>
              <a:ea typeface="+mn-ea"/>
            </a:endParaRPr>
          </a:p>
          <a:p>
            <a:pPr marL="742950" marR="0" lvl="1" indent="-285750" algn="l" defTabSz="914400" rtl="0" eaLnBrk="0" fontAlgn="base" latinLnBrk="0" hangingPunct="0">
              <a:lnSpc>
                <a:spcPct val="13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smtClean="0">
                <a:ln>
                  <a:noFill/>
                </a:ln>
                <a:solidFill>
                  <a:schemeClr val="tx1"/>
                </a:solidFill>
                <a:effectLst/>
                <a:uLnTx/>
                <a:uFillTx/>
                <a:latin typeface="+mn-lt"/>
                <a:ea typeface="+mn-ea"/>
              </a:rPr>
              <a:t>精神运动性兴奋指随意性的动作和言语显著增多</a:t>
            </a:r>
            <a:endParaRPr kumimoji="0" lang="en-US" altLang="zh-CN" sz="2000" b="1" i="0" u="none" strike="noStrike" kern="0" cap="none" spc="0" normalizeH="0" baseline="0" noProof="0" dirty="0">
              <a:ln>
                <a:noFill/>
              </a:ln>
              <a:solidFill>
                <a:schemeClr val="tx1"/>
              </a:solidFill>
              <a:effectLst/>
              <a:uLnTx/>
              <a:uFillTx/>
              <a:latin typeface="+mn-lt"/>
              <a:ea typeface="+mn-ea"/>
            </a:endParaRPr>
          </a:p>
          <a:p>
            <a:pPr marL="342900" marR="0" lvl="0" indent="-342900" algn="l" defTabSz="914400" rtl="0" eaLnBrk="0" fontAlgn="base" latinLnBrk="0" hangingPunct="0">
              <a:lnSpc>
                <a:spcPct val="13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广泛用于精神分裂症、双相情感障碍和其它伴有精神病性症状的障碍</a:t>
            </a:r>
            <a:endParaRPr kumimoji="0" lang="en-US" altLang="zh-CN"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3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根据药物作用特点分为</a:t>
            </a:r>
            <a:r>
              <a:rPr kumimoji="0" lang="zh-CN" altLang="en-US" sz="2400" b="1" i="0" u="none" strike="noStrike" kern="0" cap="none" spc="0" normalizeH="0" baseline="0" noProof="0" dirty="0" smtClean="0">
                <a:ln>
                  <a:noFill/>
                </a:ln>
                <a:solidFill>
                  <a:schemeClr val="bg2">
                    <a:lumMod val="60000"/>
                    <a:lumOff val="40000"/>
                  </a:schemeClr>
                </a:solidFill>
                <a:effectLst/>
                <a:uLnTx/>
                <a:uFillTx/>
                <a:latin typeface="+mn-lt"/>
                <a:ea typeface="+mn-ea"/>
                <a:cs typeface="+mn-cs"/>
              </a:rPr>
              <a:t>第一代</a:t>
            </a:r>
            <a:r>
              <a:rPr kumimoji="0" lang="zh-CN" altLang="en-US" sz="2400" b="1" i="0" u="none" strike="noStrike" kern="0" cap="none" spc="0" normalizeH="0" baseline="0" noProof="0" dirty="0" smtClean="0">
                <a:ln>
                  <a:noFill/>
                </a:ln>
                <a:solidFill>
                  <a:schemeClr val="tx1"/>
                </a:solidFill>
                <a:effectLst/>
                <a:uLnTx/>
                <a:uFillTx/>
                <a:latin typeface="+mn-lt"/>
                <a:ea typeface="+mn-ea"/>
                <a:cs typeface="+mn-cs"/>
              </a:rPr>
              <a:t>和</a:t>
            </a:r>
            <a:r>
              <a:rPr kumimoji="0" lang="zh-CN" altLang="en-US" sz="2400" b="1" i="0" u="none" strike="noStrike" kern="0" cap="none" spc="0" normalizeH="0" baseline="0" noProof="0" dirty="0" smtClean="0">
                <a:ln>
                  <a:noFill/>
                </a:ln>
                <a:solidFill>
                  <a:srgbClr val="008000"/>
                </a:solidFill>
                <a:effectLst/>
                <a:uLnTx/>
                <a:uFillTx/>
                <a:latin typeface="+mn-lt"/>
                <a:ea typeface="+mn-ea"/>
                <a:cs typeface="+mn-cs"/>
              </a:rPr>
              <a:t>第二代</a:t>
            </a:r>
            <a:endParaRPr kumimoji="0" lang="en-US" altLang="zh-CN" sz="2400" b="1" i="0" u="none" strike="noStrike" kern="0" cap="none" spc="0" normalizeH="0" baseline="0" noProof="0" dirty="0" smtClean="0">
              <a:ln>
                <a:noFill/>
              </a:ln>
              <a:solidFill>
                <a:srgbClr val="008000"/>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20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19459" name="标题 1"/>
          <p:cNvSpPr>
            <a:spLocks noGrp="1"/>
          </p:cNvSpPr>
          <p:nvPr>
            <p:ph type="title"/>
          </p:nvPr>
        </p:nvSpPr>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什么是抗精神病药物</a:t>
            </a:r>
            <a:endParaRPr lang="zh-CN" altLang="en-US" dirty="0">
              <a:latin typeface="黑体" panose="02010609060101010101" pitchFamily="49" charset="-122"/>
              <a:ea typeface="黑体" panose="02010609060101010101" pitchFamily="49" charset="-122"/>
              <a:cs typeface="+mj-cs"/>
            </a:endParaRPr>
          </a:p>
        </p:txBody>
      </p:sp>
      <p:sp>
        <p:nvSpPr>
          <p:cNvPr id="19460" name="灯片编号占位符 3"/>
          <p:cNvSpPr txBox="1">
            <a:spLocks noGrp="1"/>
          </p:cNvSpPr>
          <p:nvPr>
            <p:ph type="sldNum" sz="quarter" idx="11"/>
          </p:nvPr>
        </p:nvSpPr>
        <p:spPr>
          <a:xfrm>
            <a:off x="1981200" y="6245225"/>
            <a:ext cx="2133600" cy="476250"/>
          </a:xfrm>
        </p:spPr>
        <p:txBody>
          <a:bodyPr anchor="b"/>
          <a:p>
            <a:pPr marL="0" indent="0" eaLnBrk="1" hangingPunct="1">
              <a:spcBef>
                <a:spcPct val="0"/>
              </a:spcBef>
              <a:buClrTx/>
              <a:buSzPct val="100000"/>
              <a:buNone/>
            </a:pPr>
            <a:fld id="{9A0DB2DC-4C9A-4742-B13C-FB6460FD3503}" type="slidenum">
              <a:rPr lang="zh-CN" altLang="en-US" sz="1200" dirty="0"/>
            </a:fld>
            <a:endParaRPr lang="zh-CN" altLang="en-US" sz="1200" dirty="0"/>
          </a:p>
        </p:txBody>
      </p:sp>
      <p:sp>
        <p:nvSpPr>
          <p:cNvPr id="6" name="圆角矩形 5"/>
          <p:cNvSpPr/>
          <p:nvPr/>
        </p:nvSpPr>
        <p:spPr>
          <a:xfrm>
            <a:off x="1919288" y="4954588"/>
            <a:ext cx="4330700" cy="1211263"/>
          </a:xfrm>
          <a:prstGeom prst="roundRect">
            <a:avLst/>
          </a:prstGeom>
          <a:solidFill>
            <a:schemeClr val="accent2">
              <a:lumMod val="40000"/>
              <a:lumOff val="60000"/>
            </a:schemeClr>
          </a:solidFill>
          <a:ln w="12700" cmpd="sng">
            <a:solidFill>
              <a:schemeClr val="accent1">
                <a:shade val="50000"/>
              </a:schemeClr>
            </a:solidFill>
            <a:prstDash val="solid"/>
          </a:ln>
        </p:spPr>
        <p:style>
          <a:lnRef idx="2">
            <a:schemeClr val="accent5"/>
          </a:lnRef>
          <a:fillRef idx="1">
            <a:schemeClr val="lt1"/>
          </a:fillRef>
          <a:effectRef idx="0">
            <a:schemeClr val="accent5"/>
          </a:effectRef>
          <a:fontRef idx="minor">
            <a:schemeClr val="dk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zh-CN" sz="1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氯丙嗪、奋乃静、氟哌啶醇、舒必利、五氟利多、氟哌啶醇癸酸酯注射液、棕榈酸哌普噻嗪注射液、氟奋乃静癸酸酯注射液、氟哌噻吨癸酸酯注射液等</a:t>
            </a:r>
            <a:endParaRPr kumimoji="0" lang="zh-CN" altLang="en-US" sz="1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8" name="圆角矩形 7"/>
          <p:cNvSpPr/>
          <p:nvPr/>
        </p:nvSpPr>
        <p:spPr>
          <a:xfrm>
            <a:off x="6518275" y="4954588"/>
            <a:ext cx="3836988" cy="1211263"/>
          </a:xfrm>
          <a:prstGeom prst="roundRect">
            <a:avLst/>
          </a:prstGeom>
          <a:solidFill>
            <a:srgbClr val="C9E7A7"/>
          </a:solidFill>
          <a:ln w="12700" cmpd="sng">
            <a:solidFill>
              <a:schemeClr val="accent1">
                <a:shade val="50000"/>
              </a:schemeClr>
            </a:solidFill>
            <a:prstDash val="solid"/>
          </a:ln>
        </p:spPr>
        <p:style>
          <a:lnRef idx="2">
            <a:schemeClr val="accent5"/>
          </a:lnRef>
          <a:fillRef idx="1">
            <a:schemeClr val="lt1"/>
          </a:fillRef>
          <a:effectRef idx="0">
            <a:schemeClr val="accent5"/>
          </a:effectRef>
          <a:fontRef idx="minor">
            <a:schemeClr val="dk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zh-CN" sz="1800" b="1" i="0" u="none" strike="noStrike" kern="1200" cap="none" spc="0" normalizeH="0" baseline="0" noProof="0" dirty="0">
                <a:ln>
                  <a:noFill/>
                </a:ln>
                <a:solidFill>
                  <a:srgbClr val="FF0000"/>
                </a:solidFill>
                <a:effectLst/>
                <a:uLnTx/>
                <a:uFillTx/>
                <a:latin typeface="宋体" panose="02010600030101010101" pitchFamily="2" charset="-122"/>
                <a:ea typeface="+mn-ea"/>
                <a:cs typeface="+mn-cs"/>
                <a:sym typeface="+mn-ea"/>
              </a:rPr>
              <a:t>氯氮平</a:t>
            </a:r>
            <a:r>
              <a:rPr kumimoji="0" lang="zh-CN" altLang="zh-CN" sz="1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、利培酮、奥氮平、喹硫平、齐拉西酮、阿立哌唑、氨磺必利、帕利哌酮、注射用利培酮微球和棕榈酸帕利哌酮注射液等</a:t>
            </a:r>
            <a:endParaRPr kumimoji="0" lang="zh-CN" altLang="en-US" sz="1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9" name="云形标注 8"/>
          <p:cNvSpPr/>
          <p:nvPr/>
        </p:nvSpPr>
        <p:spPr>
          <a:xfrm>
            <a:off x="7615238" y="3874493"/>
            <a:ext cx="2740025" cy="1082277"/>
          </a:xfrm>
          <a:prstGeom prst="cloudCallout">
            <a:avLst>
              <a:gd name="adj1" fmla="val -67942"/>
              <a:gd name="adj2" fmla="val 5794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000" b="1" i="0" u="none" strike="noStrike" kern="1200" cap="none" spc="0" normalizeH="0" baseline="0" noProof="0" dirty="0">
                <a:ln>
                  <a:noFill/>
                </a:ln>
                <a:solidFill>
                  <a:schemeClr val="dk1"/>
                </a:solidFill>
                <a:effectLst/>
                <a:uLnTx/>
                <a:uFillTx/>
                <a:latin typeface="+mn-lt"/>
                <a:ea typeface="+mn-ea"/>
                <a:cs typeface="+mn-cs"/>
              </a:rPr>
              <a:t>氯氮平不作为</a:t>
            </a:r>
            <a:endParaRPr kumimoji="0" lang="en-US" altLang="zh-CN" sz="2000" b="1" i="0" u="none" strike="noStrike" kern="1200" cap="none" spc="0" normalizeH="0" baseline="0" noProof="0" dirty="0">
              <a:ln>
                <a:noFill/>
              </a:ln>
              <a:solidFill>
                <a:schemeClr val="dk1"/>
              </a:solidFill>
              <a:effectLst/>
              <a:uLnTx/>
              <a:uFillTx/>
              <a:latin typeface="+mn-l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000" b="1" i="0" u="none" strike="noStrike" kern="1200" cap="none" spc="0" normalizeH="0" baseline="0" noProof="0" dirty="0">
                <a:ln>
                  <a:noFill/>
                </a:ln>
                <a:solidFill>
                  <a:schemeClr val="dk1"/>
                </a:solidFill>
                <a:effectLst/>
                <a:uLnTx/>
                <a:uFillTx/>
                <a:latin typeface="+mn-lt"/>
                <a:ea typeface="+mn-ea"/>
                <a:cs typeface="+mn-cs"/>
              </a:rPr>
              <a:t>一线用药</a:t>
            </a:r>
            <a:endParaRPr kumimoji="0" lang="en-US" altLang="zh-CN" sz="2000" b="1"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1"/>
          <p:cNvSpPr>
            <a:spLocks noGrp="1"/>
          </p:cNvSpPr>
          <p:nvPr>
            <p:ph type="title"/>
          </p:nvPr>
        </p:nvSpPr>
        <p:spPr>
          <a:xfrm>
            <a:off x="1919288" y="419100"/>
            <a:ext cx="8229600" cy="561975"/>
          </a:xfrm>
        </p:spPr>
        <p:txBody>
          <a:bodyPr vert="horz" wrap="square" lIns="91440" tIns="45720" rIns="91440" bIns="45720" anchor="ctr"/>
          <a:p>
            <a:pPr eaLnBrk="1" hangingPunct="1"/>
            <a:r>
              <a:rPr lang="zh-CN" altLang="en-US" sz="3200" dirty="0">
                <a:latin typeface="黑体" panose="02010609060101010101" pitchFamily="49" charset="-122"/>
                <a:ea typeface="黑体" panose="02010609060101010101" pitchFamily="49" charset="-122"/>
              </a:rPr>
              <a:t>常用第一代抗精神病药起始剂量和治疗剂量</a:t>
            </a:r>
            <a:endParaRPr lang="zh-CN" altLang="en-US" sz="3200" dirty="0">
              <a:latin typeface="黑体" panose="02010609060101010101" pitchFamily="49" charset="-122"/>
              <a:ea typeface="黑体" panose="02010609060101010101" pitchFamily="49" charset="-122"/>
            </a:endParaRPr>
          </a:p>
        </p:txBody>
      </p:sp>
      <p:graphicFrame>
        <p:nvGraphicFramePr>
          <p:cNvPr id="4" name="表格 3"/>
          <p:cNvGraphicFramePr>
            <a:graphicFrameLocks noGrp="1"/>
          </p:cNvGraphicFramePr>
          <p:nvPr/>
        </p:nvGraphicFramePr>
        <p:xfrm>
          <a:off x="2063750" y="1196975"/>
          <a:ext cx="8135620" cy="4937760"/>
        </p:xfrm>
        <a:graphic>
          <a:graphicData uri="http://schemas.openxmlformats.org/drawingml/2006/table">
            <a:tbl>
              <a:tblPr/>
              <a:tblGrid>
                <a:gridCol w="2229485"/>
                <a:gridCol w="1514475"/>
                <a:gridCol w="2015490"/>
                <a:gridCol w="2376170"/>
              </a:tblGrid>
              <a:tr h="411480">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药名</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altLang="en-US" sz="1800" b="1" kern="100" dirty="0" smtClean="0">
                          <a:latin typeface="宋体" panose="02010600030101010101" pitchFamily="2" charset="-122"/>
                          <a:cs typeface="Times New Roman" panose="02020603050405020304"/>
                        </a:rPr>
                        <a:t>规格（</a:t>
                      </a:r>
                      <a:r>
                        <a:rPr lang="en-US" altLang="zh-CN" sz="1800" b="1" kern="100" dirty="0" smtClean="0">
                          <a:latin typeface="宋体" panose="02010600030101010101" pitchFamily="2" charset="-122"/>
                          <a:cs typeface="Times New Roman" panose="02020603050405020304"/>
                        </a:rPr>
                        <a:t>mg</a:t>
                      </a:r>
                      <a:r>
                        <a:rPr lang="zh-CN" altLang="en-US" sz="1800" b="1" kern="100" dirty="0" smtClean="0">
                          <a:latin typeface="宋体" panose="02010600030101010101" pitchFamily="2" charset="-122"/>
                          <a:cs typeface="Times New Roman" panose="02020603050405020304"/>
                        </a:rPr>
                        <a:t>）</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起始剂量（</a:t>
                      </a:r>
                      <a:r>
                        <a:rPr lang="en-US" sz="1800" b="1" kern="100" dirty="0">
                          <a:latin typeface="Times New Roman" panose="02020603050405020304"/>
                          <a:cs typeface="Times New Roman" panose="02020603050405020304"/>
                        </a:rPr>
                        <a:t>mg/d</a:t>
                      </a:r>
                      <a:r>
                        <a:rPr lang="zh-CN" sz="1800" b="1" kern="100" dirty="0">
                          <a:latin typeface="Times New Roman" panose="02020603050405020304"/>
                          <a:cs typeface="Times New Roman" panose="02020603050405020304"/>
                        </a:rPr>
                        <a:t>）</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常用治疗剂量（</a:t>
                      </a:r>
                      <a:r>
                        <a:rPr lang="en-US" sz="1800" b="1" kern="100" dirty="0">
                          <a:latin typeface="Times New Roman" panose="02020603050405020304"/>
                          <a:cs typeface="Times New Roman" panose="02020603050405020304"/>
                        </a:rPr>
                        <a:t>mg/d</a:t>
                      </a:r>
                      <a:r>
                        <a:rPr lang="zh-CN" sz="1800" b="1" kern="100" dirty="0">
                          <a:latin typeface="Times New Roman" panose="02020603050405020304"/>
                          <a:cs typeface="Times New Roman" panose="02020603050405020304"/>
                        </a:rPr>
                        <a:t>）</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氯丙嗪</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12.5,25,50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50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600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奋乃静</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2,4</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4</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6</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60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氟哌啶醇</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2,4</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4</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a:latin typeface="Times New Roman" panose="02020603050405020304"/>
                          <a:cs typeface="Times New Roman" panose="02020603050405020304"/>
                        </a:rPr>
                        <a:t>6</a:t>
                      </a:r>
                      <a:r>
                        <a:rPr lang="en-US" sz="1800" b="1" kern="100">
                          <a:latin typeface="Times New Roman" panose="02020603050405020304"/>
                          <a:cs typeface="Times New Roman" panose="02020603050405020304"/>
                          <a:sym typeface="Symbol" panose="05050102010706020507"/>
                        </a:rPr>
                        <a:t></a:t>
                      </a:r>
                      <a:r>
                        <a:rPr lang="en-US" sz="1800" b="1" kern="100">
                          <a:latin typeface="Times New Roman" panose="02020603050405020304"/>
                          <a:cs typeface="Times New Roman" panose="02020603050405020304"/>
                        </a:rPr>
                        <a:t>20</a:t>
                      </a:r>
                      <a:endParaRPr lang="zh-CN" sz="1800" b="1" kern="10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氟哌啶醇注射液</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5</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a:latin typeface="Times New Roman" panose="02020603050405020304"/>
                          <a:cs typeface="Times New Roman" panose="02020603050405020304"/>
                        </a:rPr>
                        <a:t>舒必利</a:t>
                      </a:r>
                      <a:endParaRPr lang="zh-CN" sz="1800" b="1" kern="10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10,100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600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1400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a:latin typeface="Times New Roman" panose="02020603050405020304"/>
                          <a:cs typeface="Times New Roman" panose="02020603050405020304"/>
                        </a:rPr>
                        <a:t>舒必利注射液</a:t>
                      </a:r>
                      <a:endParaRPr lang="zh-CN" sz="1800" b="1" kern="10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50,100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200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600</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五氟利多</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20</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10</a:t>
                      </a:r>
                      <a:r>
                        <a:rPr lang="en-US" altLang="zh-CN" sz="1800" b="1" kern="100" dirty="0" smtClean="0">
                          <a:latin typeface="Times New Roman" panose="02020603050405020304"/>
                          <a:cs typeface="Times New Roman" panose="02020603050405020304"/>
                          <a:sym typeface="Symbol" panose="05050102010706020507"/>
                        </a:rPr>
                        <a:t>20</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80mg</a:t>
                      </a:r>
                      <a:r>
                        <a:rPr lang="en-US" sz="1800" b="1" kern="100" dirty="0" smtClean="0">
                          <a:latin typeface="Times New Roman" panose="02020603050405020304"/>
                          <a:cs typeface="Times New Roman" panose="02020603050405020304"/>
                        </a:rPr>
                        <a:t>/</a:t>
                      </a:r>
                      <a:r>
                        <a:rPr lang="zh-CN" altLang="en-US" sz="1800" b="1" kern="100" dirty="0" smtClean="0">
                          <a:latin typeface="Times New Roman" panose="02020603050405020304"/>
                          <a:cs typeface="Times New Roman" panose="02020603050405020304"/>
                        </a:rPr>
                        <a:t>周</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822960">
                <a:tc>
                  <a:txBody>
                    <a:bodyPr/>
                    <a:lstStyle/>
                    <a:p>
                      <a:pPr algn="just">
                        <a:lnSpc>
                          <a:spcPct val="150000"/>
                        </a:lnSpc>
                        <a:spcAft>
                          <a:spcPts val="0"/>
                        </a:spcAft>
                      </a:pPr>
                      <a:r>
                        <a:rPr lang="zh-CN" sz="1800" b="1" kern="100" dirty="0">
                          <a:latin typeface="Times New Roman" panose="02020603050405020304"/>
                          <a:cs typeface="Times New Roman" panose="02020603050405020304"/>
                        </a:rPr>
                        <a:t>氟哌啶醇癸酸</a:t>
                      </a:r>
                      <a:r>
                        <a:rPr lang="zh-CN" sz="1800" b="1" kern="100" dirty="0" smtClean="0">
                          <a:latin typeface="Times New Roman" panose="02020603050405020304"/>
                          <a:cs typeface="Times New Roman" panose="02020603050405020304"/>
                        </a:rPr>
                        <a:t>酯</a:t>
                      </a:r>
                      <a:endParaRPr lang="en-US" altLang="zh-CN" sz="1800" b="1" kern="100" dirty="0" smtClean="0">
                        <a:latin typeface="Times New Roman" panose="02020603050405020304"/>
                        <a:cs typeface="Times New Roman" panose="02020603050405020304"/>
                      </a:endParaRPr>
                    </a:p>
                    <a:p>
                      <a:pPr algn="just">
                        <a:lnSpc>
                          <a:spcPct val="150000"/>
                        </a:lnSpc>
                        <a:spcAft>
                          <a:spcPts val="0"/>
                        </a:spcAft>
                      </a:pPr>
                      <a:r>
                        <a:rPr lang="zh-CN" sz="1800" b="1" kern="100" dirty="0" smtClean="0">
                          <a:latin typeface="Times New Roman" panose="02020603050405020304"/>
                          <a:cs typeface="Times New Roman" panose="02020603050405020304"/>
                        </a:rPr>
                        <a:t>注射液</a:t>
                      </a:r>
                      <a:r>
                        <a:rPr lang="zh-CN" altLang="en-US" sz="1800" b="1" kern="100" dirty="0" smtClean="0">
                          <a:latin typeface="Times New Roman" panose="02020603050405020304"/>
                          <a:cs typeface="Times New Roman" panose="02020603050405020304"/>
                        </a:rPr>
                        <a:t>（哈利多）</a:t>
                      </a:r>
                      <a:endParaRPr lang="en-US" altLang="zh-CN" sz="1800" b="1" kern="100" dirty="0" smtClean="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50,100</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12.5</a:t>
                      </a:r>
                      <a:r>
                        <a:rPr lang="en-US" altLang="zh-CN" sz="1800" b="1" kern="100" dirty="0" smtClean="0">
                          <a:latin typeface="Times New Roman" panose="02020603050405020304"/>
                          <a:cs typeface="Times New Roman" panose="02020603050405020304"/>
                          <a:sym typeface="Symbol" panose="05050102010706020507"/>
                        </a:rPr>
                        <a:t>25</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50</a:t>
                      </a:r>
                      <a:r>
                        <a:rPr lang="en-US" sz="1800" b="1" kern="100">
                          <a:latin typeface="Times New Roman" panose="02020603050405020304"/>
                          <a:cs typeface="Times New Roman" panose="02020603050405020304"/>
                          <a:sym typeface="Symbol" panose="05050102010706020507"/>
                        </a:rPr>
                        <a:t></a:t>
                      </a:r>
                      <a:r>
                        <a:rPr lang="en-US" sz="1800" b="1" kern="100" smtClean="0">
                          <a:latin typeface="Times New Roman" panose="02020603050405020304"/>
                          <a:cs typeface="Times New Roman" panose="02020603050405020304"/>
                        </a:rPr>
                        <a:t>100mg/2-4</a:t>
                      </a:r>
                      <a:r>
                        <a:rPr lang="zh-CN" altLang="en-US" sz="1800" b="1" kern="100" smtClean="0">
                          <a:latin typeface="Times New Roman" panose="02020603050405020304"/>
                          <a:cs typeface="Times New Roman" panose="02020603050405020304"/>
                        </a:rPr>
                        <a:t>周</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411480">
                <a:tc>
                  <a:txBody>
                    <a:bodyPr/>
                    <a:lstStyle/>
                    <a:p>
                      <a:pPr algn="just">
                        <a:lnSpc>
                          <a:spcPct val="150000"/>
                        </a:lnSpc>
                        <a:spcAft>
                          <a:spcPts val="0"/>
                        </a:spcAft>
                      </a:pPr>
                      <a:r>
                        <a:rPr lang="zh-CN" sz="1800" b="1" kern="100" dirty="0" smtClean="0">
                          <a:latin typeface="Times New Roman" panose="02020603050405020304"/>
                          <a:cs typeface="Times New Roman" panose="02020603050405020304"/>
                        </a:rPr>
                        <a:t>棕榈</a:t>
                      </a:r>
                      <a:r>
                        <a:rPr lang="zh-CN" altLang="en-US" sz="1800" b="1" kern="100" dirty="0" smtClean="0">
                          <a:latin typeface="Times New Roman" panose="02020603050405020304"/>
                          <a:cs typeface="Times New Roman" panose="02020603050405020304"/>
                        </a:rPr>
                        <a:t>哌泊塞嗪</a:t>
                      </a:r>
                      <a:r>
                        <a:rPr lang="zh-CN" sz="1800" b="1" kern="100" dirty="0" smtClean="0">
                          <a:latin typeface="Times New Roman" panose="02020603050405020304"/>
                          <a:cs typeface="Times New Roman" panose="02020603050405020304"/>
                        </a:rPr>
                        <a:t>注射液</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50,100</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marL="0" marR="0" indent="0" algn="just" defTabSz="914400" rtl="0" eaLnBrk="1" fontAlgn="auto" latinLnBrk="0" hangingPunct="1">
                        <a:lnSpc>
                          <a:spcPct val="150000"/>
                        </a:lnSpc>
                        <a:spcBef>
                          <a:spcPts val="0"/>
                        </a:spcBef>
                        <a:spcAft>
                          <a:spcPts val="0"/>
                        </a:spcAft>
                        <a:buClrTx/>
                        <a:buSzTx/>
                        <a:buFontTx/>
                        <a:buNone/>
                        <a:defRPr/>
                      </a:pPr>
                      <a:r>
                        <a:rPr lang="en-US" altLang="zh-CN" sz="1800" b="1" kern="100" dirty="0" smtClean="0">
                          <a:latin typeface="Times New Roman" panose="02020603050405020304"/>
                          <a:cs typeface="Times New Roman" panose="02020603050405020304"/>
                        </a:rPr>
                        <a:t>25</a:t>
                      </a:r>
                      <a:r>
                        <a:rPr lang="en-US" altLang="zh-CN" sz="1800" b="1" kern="100" dirty="0" smtClean="0">
                          <a:latin typeface="Times New Roman" panose="02020603050405020304"/>
                          <a:cs typeface="Times New Roman" panose="02020603050405020304"/>
                          <a:sym typeface="Symbol" panose="05050102010706020507"/>
                        </a:rPr>
                        <a:t></a:t>
                      </a:r>
                      <a:r>
                        <a:rPr lang="en-US" altLang="zh-CN" sz="1800" b="1" kern="100" dirty="0" smtClean="0">
                          <a:latin typeface="Times New Roman" panose="02020603050405020304"/>
                          <a:cs typeface="Times New Roman" panose="02020603050405020304"/>
                        </a:rPr>
                        <a:t>50</a:t>
                      </a:r>
                      <a:endParaRPr lang="zh-CN" altLang="zh-CN" sz="1800" b="1" kern="100" dirty="0" smtClean="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50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200mg</a:t>
                      </a:r>
                      <a:r>
                        <a:rPr lang="en-US" sz="1800" b="1" kern="100" dirty="0" smtClean="0">
                          <a:latin typeface="Times New Roman" panose="02020603050405020304"/>
                          <a:cs typeface="Times New Roman" panose="02020603050405020304"/>
                        </a:rPr>
                        <a:t>/</a:t>
                      </a:r>
                      <a:r>
                        <a:rPr lang="zh-CN" altLang="en-US" sz="1800" b="1" kern="100" dirty="0" smtClean="0">
                          <a:latin typeface="Times New Roman" panose="02020603050405020304"/>
                          <a:cs typeface="Times New Roman" panose="02020603050405020304"/>
                        </a:rPr>
                        <a:t>月</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411480">
                <a:tc>
                  <a:txBody>
                    <a:bodyPr/>
                    <a:lstStyle/>
                    <a:p>
                      <a:pPr algn="just">
                        <a:lnSpc>
                          <a:spcPct val="150000"/>
                        </a:lnSpc>
                        <a:spcAft>
                          <a:spcPts val="0"/>
                        </a:spcAft>
                      </a:pPr>
                      <a:r>
                        <a:rPr lang="zh-CN" altLang="zh-CN" sz="1800" b="1" kern="100" dirty="0" smtClean="0">
                          <a:latin typeface="Times New Roman" panose="02020603050405020304"/>
                          <a:cs typeface="Times New Roman" panose="02020603050405020304"/>
                        </a:rPr>
                        <a:t>癸</a:t>
                      </a:r>
                      <a:r>
                        <a:rPr lang="zh-CN" sz="1800" b="1" kern="100" dirty="0" smtClean="0">
                          <a:latin typeface="Times New Roman" panose="02020603050405020304"/>
                          <a:cs typeface="Times New Roman" panose="02020603050405020304"/>
                        </a:rPr>
                        <a:t>氟</a:t>
                      </a:r>
                      <a:r>
                        <a:rPr lang="zh-CN" sz="1800" b="1" kern="100" dirty="0">
                          <a:latin typeface="Times New Roman" panose="02020603050405020304"/>
                          <a:cs typeface="Times New Roman" panose="02020603050405020304"/>
                        </a:rPr>
                        <a:t>奋乃</a:t>
                      </a:r>
                      <a:r>
                        <a:rPr lang="zh-CN" sz="1800" b="1" kern="100" dirty="0" smtClean="0">
                          <a:latin typeface="Times New Roman" panose="02020603050405020304"/>
                          <a:cs typeface="Times New Roman" panose="02020603050405020304"/>
                        </a:rPr>
                        <a:t>静注射液</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smtClean="0">
                          <a:latin typeface="Times New Roman" panose="02020603050405020304"/>
                          <a:cs typeface="Times New Roman" panose="02020603050405020304"/>
                        </a:rPr>
                        <a:t>25</a:t>
                      </a:r>
                      <a:endParaRPr lang="en-US" sz="1800" b="1" kern="100" dirty="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marL="0" marR="0" indent="0" algn="just" defTabSz="914400" rtl="0" eaLnBrk="1" fontAlgn="auto" latinLnBrk="0" hangingPunct="1">
                        <a:lnSpc>
                          <a:spcPct val="150000"/>
                        </a:lnSpc>
                        <a:spcBef>
                          <a:spcPts val="0"/>
                        </a:spcBef>
                        <a:spcAft>
                          <a:spcPts val="0"/>
                        </a:spcAft>
                        <a:buClrTx/>
                        <a:buSzTx/>
                        <a:buFontTx/>
                        <a:buNone/>
                        <a:defRPr/>
                      </a:pPr>
                      <a:r>
                        <a:rPr lang="en-US" altLang="zh-CN" sz="1800" b="1" kern="100" dirty="0" smtClean="0">
                          <a:latin typeface="Times New Roman" panose="02020603050405020304"/>
                          <a:cs typeface="Times New Roman" panose="02020603050405020304"/>
                        </a:rPr>
                        <a:t>12.5</a:t>
                      </a:r>
                      <a:r>
                        <a:rPr lang="en-US" altLang="zh-CN" sz="1800" b="1" kern="100" dirty="0" smtClean="0">
                          <a:latin typeface="Times New Roman" panose="02020603050405020304"/>
                          <a:cs typeface="Times New Roman" panose="02020603050405020304"/>
                          <a:sym typeface="Symbol" panose="05050102010706020507"/>
                        </a:rPr>
                        <a:t>25</a:t>
                      </a:r>
                      <a:endParaRPr lang="en-US" altLang="zh-CN" sz="1800" b="1" kern="100" dirty="0" smtClean="0">
                        <a:latin typeface="Times New Roman" panose="02020603050405020304"/>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12.5</a:t>
                      </a:r>
                      <a:r>
                        <a:rPr lang="en-US" sz="1800" b="1" kern="100" dirty="0">
                          <a:latin typeface="Times New Roman" panose="02020603050405020304"/>
                          <a:cs typeface="Times New Roman" panose="02020603050405020304"/>
                          <a:sym typeface="Symbol" panose="05050102010706020507"/>
                        </a:rPr>
                        <a:t></a:t>
                      </a:r>
                      <a:r>
                        <a:rPr lang="en-US" sz="1800" b="1" kern="100" dirty="0" smtClean="0">
                          <a:latin typeface="Times New Roman" panose="02020603050405020304"/>
                          <a:cs typeface="Times New Roman" panose="02020603050405020304"/>
                        </a:rPr>
                        <a:t>50mg/2-3</a:t>
                      </a:r>
                      <a:r>
                        <a:rPr lang="zh-CN" altLang="en-US" sz="1800" b="1" kern="100" dirty="0" smtClean="0">
                          <a:latin typeface="Times New Roman" panose="02020603050405020304"/>
                          <a:cs typeface="Times New Roman" panose="02020603050405020304"/>
                        </a:rPr>
                        <a:t>周</a:t>
                      </a:r>
                      <a:endParaRPr lang="zh-CN" sz="1800" b="1" kern="100" dirty="0">
                        <a:latin typeface="宋体" panose="02010600030101010101" pitchFamily="2" charset="-122"/>
                        <a:cs typeface="Times New Roman" panose="02020603050405020304"/>
                      </a:endParaRPr>
                    </a:p>
                  </a:txBody>
                  <a:tcPr marL="68572" marR="685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bl>
          </a:graphicData>
        </a:graphic>
      </p:graphicFrame>
      <p:sp>
        <p:nvSpPr>
          <p:cNvPr id="20540" name="灯片编号占位符 4"/>
          <p:cNvSpPr txBox="1">
            <a:spLocks noGrp="1"/>
          </p:cNvSpPr>
          <p:nvPr>
            <p:ph type="sldNum" sz="quarter" idx="4"/>
          </p:nvPr>
        </p:nvSpPr>
        <p:spPr>
          <a:noFill/>
          <a:ln>
            <a:noFill/>
          </a:ln>
        </p:spPr>
        <p:txBody>
          <a:bodyPr anchor="ctr"/>
          <a:p>
            <a:pPr marL="0" indent="0" algn="r">
              <a:spcBef>
                <a:spcPct val="0"/>
              </a:spcBef>
              <a:buNone/>
            </a:pP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1"/>
          <p:cNvSpPr>
            <a:spLocks noGrp="1"/>
          </p:cNvSpPr>
          <p:nvPr>
            <p:ph type="title"/>
          </p:nvPr>
        </p:nvSpPr>
        <p:spPr>
          <a:xfrm>
            <a:off x="1981200" y="0"/>
            <a:ext cx="8229600" cy="908050"/>
          </a:xfrm>
        </p:spPr>
        <p:txBody>
          <a:bodyPr vert="horz" wrap="square" lIns="91440" tIns="45720" rIns="91440" bIns="45720" anchor="ctr"/>
          <a:p>
            <a:pPr eaLnBrk="1" hangingPunct="1"/>
            <a:r>
              <a:rPr lang="zh-CN" altLang="en-US" sz="3200" dirty="0">
                <a:latin typeface="黑体" panose="02010609060101010101" pitchFamily="49" charset="-122"/>
                <a:ea typeface="黑体" panose="02010609060101010101" pitchFamily="49" charset="-122"/>
              </a:rPr>
              <a:t>常用第二代抗精神病药起始剂量和治疗剂量</a:t>
            </a:r>
            <a:endParaRPr lang="zh-CN" altLang="en-US" sz="3200" dirty="0">
              <a:latin typeface="黑体" panose="02010609060101010101" pitchFamily="49" charset="-122"/>
              <a:ea typeface="黑体" panose="02010609060101010101" pitchFamily="49" charset="-122"/>
            </a:endParaRPr>
          </a:p>
        </p:txBody>
      </p:sp>
      <p:graphicFrame>
        <p:nvGraphicFramePr>
          <p:cNvPr id="4" name="表格 3"/>
          <p:cNvGraphicFramePr>
            <a:graphicFrameLocks noGrp="1"/>
          </p:cNvGraphicFramePr>
          <p:nvPr/>
        </p:nvGraphicFramePr>
        <p:xfrm>
          <a:off x="1919288" y="836613"/>
          <a:ext cx="8497570" cy="5761355"/>
        </p:xfrm>
        <a:graphic>
          <a:graphicData uri="http://schemas.openxmlformats.org/drawingml/2006/table">
            <a:tbl>
              <a:tblPr/>
              <a:tblGrid>
                <a:gridCol w="2088515"/>
                <a:gridCol w="1656080"/>
                <a:gridCol w="2087880"/>
                <a:gridCol w="2665095"/>
              </a:tblGrid>
              <a:tr h="411480">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药名</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altLang="en-US" sz="1800" b="1" kern="100" dirty="0" smtClean="0">
                          <a:latin typeface="宋体" panose="02010600030101010101" pitchFamily="2" charset="-122"/>
                          <a:cs typeface="Times New Roman" panose="02020603050405020304"/>
                        </a:rPr>
                        <a:t>规格</a:t>
                      </a:r>
                      <a:r>
                        <a:rPr lang="en-US" altLang="zh-CN" sz="1800" b="1" kern="100" dirty="0" smtClean="0">
                          <a:latin typeface="宋体" panose="02010600030101010101" pitchFamily="2" charset="-122"/>
                          <a:cs typeface="Times New Roman" panose="02020603050405020304"/>
                        </a:rPr>
                        <a:t>(mg)</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起始剂量（</a:t>
                      </a:r>
                      <a:r>
                        <a:rPr lang="en-US" sz="1800" b="1" kern="100" dirty="0">
                          <a:latin typeface="Times New Roman" panose="02020603050405020304"/>
                          <a:cs typeface="Times New Roman" panose="02020603050405020304"/>
                        </a:rPr>
                        <a:t>mg/d</a:t>
                      </a:r>
                      <a:r>
                        <a:rPr lang="zh-CN" sz="1800" b="1" kern="100" dirty="0">
                          <a:latin typeface="Times New Roman" panose="02020603050405020304"/>
                          <a:cs typeface="Times New Roman" panose="02020603050405020304"/>
                        </a:rPr>
                        <a:t>）</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lnSpc>
                          <a:spcPct val="150000"/>
                        </a:lnSpc>
                        <a:spcBef>
                          <a:spcPts val="600"/>
                        </a:spcBef>
                        <a:spcAft>
                          <a:spcPts val="0"/>
                        </a:spcAft>
                      </a:pPr>
                      <a:r>
                        <a:rPr lang="zh-CN" sz="1800" b="1" kern="100" dirty="0">
                          <a:latin typeface="Times New Roman" panose="02020603050405020304"/>
                          <a:cs typeface="Times New Roman" panose="02020603050405020304"/>
                        </a:rPr>
                        <a:t>常用治疗剂量（</a:t>
                      </a:r>
                      <a:r>
                        <a:rPr lang="en-US" sz="1800" b="1" kern="100" dirty="0">
                          <a:latin typeface="Times New Roman" panose="02020603050405020304"/>
                          <a:cs typeface="Times New Roman" panose="02020603050405020304"/>
                        </a:rPr>
                        <a:t>mg/d</a:t>
                      </a:r>
                      <a:r>
                        <a:rPr lang="zh-CN" sz="1800" b="1" kern="100" dirty="0">
                          <a:latin typeface="Times New Roman" panose="02020603050405020304"/>
                          <a:cs typeface="Times New Roman" panose="02020603050405020304"/>
                        </a:rPr>
                        <a:t>）</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905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氯氮平</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25,50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12.5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25</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450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利培酮</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1,2</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0.5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6</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奥氮平</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5,10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5</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altLang="en-US" sz="1800" b="1" kern="100" dirty="0" smtClean="0">
                          <a:latin typeface="Times New Roman" panose="02020603050405020304"/>
                          <a:cs typeface="Times New Roman" panose="02020603050405020304"/>
                        </a:rPr>
                        <a:t>喹</a:t>
                      </a:r>
                      <a:r>
                        <a:rPr lang="zh-CN" sz="1800" b="1" kern="100" dirty="0" smtClean="0">
                          <a:latin typeface="Times New Roman" panose="02020603050405020304"/>
                          <a:cs typeface="Times New Roman" panose="02020603050405020304"/>
                        </a:rPr>
                        <a:t>硫</a:t>
                      </a:r>
                      <a:r>
                        <a:rPr lang="zh-CN" sz="1800" b="1" kern="100" dirty="0">
                          <a:latin typeface="Times New Roman" panose="02020603050405020304"/>
                          <a:cs typeface="Times New Roman" panose="02020603050405020304"/>
                        </a:rPr>
                        <a:t>平</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25,100,200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25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300</a:t>
                      </a:r>
                      <a:r>
                        <a:rPr lang="en-US" sz="1800" b="1" kern="100" dirty="0" smtClean="0">
                          <a:latin typeface="Times New Roman" panose="02020603050405020304"/>
                          <a:cs typeface="Times New Roman" panose="02020603050405020304"/>
                          <a:sym typeface="Symbol" panose="05050102010706020507"/>
                        </a:rPr>
                        <a:t></a:t>
                      </a:r>
                      <a:r>
                        <a:rPr lang="en-US" sz="1800" b="1" kern="100" dirty="0" smtClean="0">
                          <a:latin typeface="Times New Roman" panose="02020603050405020304"/>
                          <a:cs typeface="Times New Roman" panose="02020603050405020304"/>
                        </a:rPr>
                        <a:t>750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齐拉西酮</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40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80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80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160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阿立哌唑</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5,10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15</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30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帕利哌酮</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3,6,9</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3                         </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3</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12</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822960">
                <a:tc>
                  <a:txBody>
                    <a:bodyPr/>
                    <a:lstStyle/>
                    <a:p>
                      <a:pPr algn="just">
                        <a:lnSpc>
                          <a:spcPct val="150000"/>
                        </a:lnSpc>
                        <a:spcAft>
                          <a:spcPts val="0"/>
                        </a:spcAft>
                      </a:pPr>
                      <a:r>
                        <a:rPr lang="zh-CN" sz="1800" b="1" kern="100" dirty="0">
                          <a:latin typeface="Times New Roman" panose="02020603050405020304"/>
                          <a:cs typeface="Times New Roman" panose="02020603050405020304"/>
                        </a:rPr>
                        <a:t>氨磺必利</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50,200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800" b="1" kern="100" dirty="0">
                          <a:latin typeface="Times New Roman" panose="02020603050405020304"/>
                          <a:cs typeface="Times New Roman" panose="02020603050405020304"/>
                        </a:rPr>
                        <a:t>100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200                 </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zh-CN" sz="1800" b="1" kern="100" dirty="0">
                          <a:latin typeface="Times New Roman" panose="02020603050405020304"/>
                          <a:cs typeface="Times New Roman" panose="02020603050405020304"/>
                        </a:rPr>
                        <a:t>阴性症状</a:t>
                      </a:r>
                      <a:r>
                        <a:rPr lang="en-US" sz="1800" b="1" kern="100" dirty="0">
                          <a:latin typeface="Times New Roman" panose="02020603050405020304"/>
                          <a:cs typeface="Times New Roman" panose="02020603050405020304"/>
                        </a:rPr>
                        <a:t>100</a:t>
                      </a:r>
                      <a:r>
                        <a:rPr lang="en-US" sz="1800" b="1" kern="100" dirty="0">
                          <a:latin typeface="Times New Roman" panose="02020603050405020304"/>
                          <a:cs typeface="Times New Roman" panose="02020603050405020304"/>
                          <a:sym typeface="Symbol" panose="05050102010706020507"/>
                        </a:rPr>
                        <a:t></a:t>
                      </a:r>
                      <a:r>
                        <a:rPr lang="en-US" sz="1800" b="1" kern="100" dirty="0" smtClean="0">
                          <a:latin typeface="Times New Roman" panose="02020603050405020304"/>
                          <a:cs typeface="Times New Roman" panose="02020603050405020304"/>
                        </a:rPr>
                        <a:t>400</a:t>
                      </a:r>
                      <a:r>
                        <a:rPr lang="zh-CN" altLang="en-US" sz="1800" b="1" kern="100" dirty="0" smtClean="0">
                          <a:latin typeface="Times New Roman" panose="02020603050405020304"/>
                          <a:cs typeface="Times New Roman" panose="02020603050405020304"/>
                        </a:rPr>
                        <a:t>；</a:t>
                      </a:r>
                      <a:endParaRPr lang="en-US" altLang="zh-CN" sz="1800" b="1" kern="100" dirty="0" smtClean="0">
                        <a:latin typeface="Times New Roman" panose="02020603050405020304"/>
                        <a:cs typeface="Times New Roman" panose="02020603050405020304"/>
                      </a:endParaRPr>
                    </a:p>
                    <a:p>
                      <a:pPr algn="just">
                        <a:lnSpc>
                          <a:spcPct val="150000"/>
                        </a:lnSpc>
                        <a:spcAft>
                          <a:spcPts val="0"/>
                        </a:spcAft>
                      </a:pPr>
                      <a:r>
                        <a:rPr lang="zh-CN" sz="1800" b="1" kern="100" dirty="0" smtClean="0">
                          <a:latin typeface="Times New Roman" panose="02020603050405020304"/>
                          <a:cs typeface="Times New Roman" panose="02020603050405020304"/>
                        </a:rPr>
                        <a:t>阳</a:t>
                      </a:r>
                      <a:r>
                        <a:rPr lang="zh-CN" sz="1800" b="1" kern="100" dirty="0">
                          <a:latin typeface="Times New Roman" panose="02020603050405020304"/>
                          <a:cs typeface="Times New Roman" panose="02020603050405020304"/>
                        </a:rPr>
                        <a:t>性症状</a:t>
                      </a:r>
                      <a:r>
                        <a:rPr lang="en-US" sz="1800" b="1" kern="100" dirty="0">
                          <a:latin typeface="Times New Roman" panose="02020603050405020304"/>
                          <a:cs typeface="Times New Roman" panose="02020603050405020304"/>
                        </a:rPr>
                        <a:t> 400</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800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411480">
                <a:tc>
                  <a:txBody>
                    <a:bodyPr/>
                    <a:lstStyle/>
                    <a:p>
                      <a:pPr algn="just">
                        <a:lnSpc>
                          <a:spcPct val="150000"/>
                        </a:lnSpc>
                        <a:spcAft>
                          <a:spcPts val="0"/>
                        </a:spcAft>
                      </a:pPr>
                      <a:r>
                        <a:rPr lang="zh-CN" sz="1800" b="1" kern="100" dirty="0">
                          <a:latin typeface="Times New Roman" panose="02020603050405020304"/>
                          <a:cs typeface="Times New Roman" panose="02020603050405020304"/>
                        </a:rPr>
                        <a:t>注射用利培酮微球</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25,37.5,50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just">
                        <a:lnSpc>
                          <a:spcPct val="150000"/>
                        </a:lnSpc>
                        <a:spcAft>
                          <a:spcPts val="0"/>
                        </a:spcAft>
                      </a:pPr>
                      <a:r>
                        <a:rPr lang="en-US" sz="1800" b="1" kern="100" dirty="0">
                          <a:latin typeface="Times New Roman" panose="02020603050405020304"/>
                          <a:cs typeface="Times New Roman" panose="02020603050405020304"/>
                        </a:rPr>
                        <a:t>12.5</a:t>
                      </a:r>
                      <a:r>
                        <a:rPr lang="en-US" sz="1800" b="1" kern="100" dirty="0">
                          <a:latin typeface="Times New Roman" panose="02020603050405020304"/>
                          <a:cs typeface="Times New Roman" panose="02020603050405020304"/>
                          <a:sym typeface="Symbol" panose="05050102010706020507"/>
                        </a:rPr>
                        <a:t></a:t>
                      </a:r>
                      <a:r>
                        <a:rPr lang="en-US" sz="1800" b="1" kern="100" dirty="0" smtClean="0">
                          <a:latin typeface="Times New Roman" panose="02020603050405020304"/>
                          <a:cs typeface="Times New Roman" panose="02020603050405020304"/>
                        </a:rPr>
                        <a:t>25mg/2</a:t>
                      </a:r>
                      <a:r>
                        <a:rPr lang="zh-CN" sz="1800" b="1" kern="100" dirty="0">
                          <a:latin typeface="Times New Roman" panose="02020603050405020304"/>
                          <a:cs typeface="Times New Roman" panose="02020603050405020304"/>
                        </a:rPr>
                        <a:t>周</a:t>
                      </a:r>
                      <a:r>
                        <a:rPr lang="en-US" sz="1800" b="1" kern="100" dirty="0">
                          <a:latin typeface="Times New Roman" panose="02020603050405020304"/>
                          <a:cs typeface="Times New Roman" panose="02020603050405020304"/>
                        </a:rPr>
                        <a:t>           </a:t>
                      </a:r>
                      <a:r>
                        <a:rPr lang="en-US" sz="1800" b="1" kern="100" dirty="0" smtClean="0">
                          <a:latin typeface="Times New Roman" panose="02020603050405020304"/>
                          <a:cs typeface="Times New Roman" panose="02020603050405020304"/>
                        </a:rPr>
                        <a:t>     25</a:t>
                      </a:r>
                      <a:r>
                        <a:rPr lang="en-US" sz="1800" b="1" kern="100" dirty="0">
                          <a:latin typeface="Times New Roman" panose="02020603050405020304"/>
                          <a:cs typeface="Times New Roman" panose="02020603050405020304"/>
                          <a:sym typeface="Symbol" panose="05050102010706020507"/>
                        </a:rPr>
                        <a:t></a:t>
                      </a:r>
                      <a:r>
                        <a:rPr lang="en-US" sz="1800" b="1" kern="100" dirty="0">
                          <a:latin typeface="Times New Roman" panose="02020603050405020304"/>
                          <a:cs typeface="Times New Roman" panose="02020603050405020304"/>
                        </a:rPr>
                        <a:t>50mg/2</a:t>
                      </a:r>
                      <a:r>
                        <a:rPr lang="zh-CN" sz="1800" b="1" kern="100" dirty="0">
                          <a:latin typeface="Times New Roman" panose="02020603050405020304"/>
                          <a:cs typeface="Times New Roman" panose="02020603050405020304"/>
                        </a:rPr>
                        <a:t>周</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cPr/>
                </a:tc>
              </a:tr>
              <a:tr h="1235075">
                <a:tc>
                  <a:txBody>
                    <a:bodyPr/>
                    <a:lstStyle/>
                    <a:p>
                      <a:pPr algn="just">
                        <a:lnSpc>
                          <a:spcPct val="150000"/>
                        </a:lnSpc>
                        <a:spcAft>
                          <a:spcPts val="0"/>
                        </a:spcAft>
                      </a:pPr>
                      <a:r>
                        <a:rPr lang="zh-CN" sz="1800" b="1" kern="100" dirty="0">
                          <a:latin typeface="Times New Roman" panose="02020603050405020304"/>
                          <a:cs typeface="Times New Roman" panose="02020603050405020304"/>
                        </a:rPr>
                        <a:t>棕榈酸帕利哌</a:t>
                      </a:r>
                      <a:r>
                        <a:rPr lang="zh-CN" sz="1800" b="1" kern="100" dirty="0" smtClean="0">
                          <a:latin typeface="Times New Roman" panose="02020603050405020304"/>
                          <a:cs typeface="Times New Roman" panose="02020603050405020304"/>
                        </a:rPr>
                        <a:t>酮</a:t>
                      </a:r>
                      <a:endParaRPr lang="en-US" altLang="zh-CN" sz="1800" b="1" kern="100" dirty="0" smtClean="0">
                        <a:latin typeface="Times New Roman" panose="02020603050405020304"/>
                        <a:cs typeface="Times New Roman" panose="02020603050405020304"/>
                      </a:endParaRPr>
                    </a:p>
                    <a:p>
                      <a:pPr algn="just">
                        <a:lnSpc>
                          <a:spcPct val="150000"/>
                        </a:lnSpc>
                        <a:spcAft>
                          <a:spcPts val="0"/>
                        </a:spcAft>
                      </a:pPr>
                      <a:r>
                        <a:rPr lang="zh-CN" altLang="zh-CN" sz="1800" b="1" kern="100" dirty="0" smtClean="0">
                          <a:latin typeface="Times New Roman" panose="02020603050405020304"/>
                          <a:cs typeface="Times New Roman" panose="02020603050405020304"/>
                        </a:rPr>
                        <a:t>注射液</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9050" cap="flat" cmpd="sng" algn="ctr">
                      <a:solidFill>
                        <a:srgbClr val="008000"/>
                      </a:solidFill>
                      <a:prstDash val="solid"/>
                      <a:round/>
                      <a:headEnd type="none" w="med" len="med"/>
                      <a:tailEnd type="none" w="med" len="med"/>
                    </a:lnB>
                    <a:solidFill>
                      <a:schemeClr val="accent6">
                        <a:lumMod val="20000"/>
                        <a:lumOff val="80000"/>
                      </a:schemeClr>
                    </a:solidFill>
                  </a:tcPr>
                </a:tc>
                <a:tc>
                  <a:txBody>
                    <a:bodyPr/>
                    <a:lstStyle/>
                    <a:p>
                      <a:pPr algn="just">
                        <a:lnSpc>
                          <a:spcPct val="150000"/>
                        </a:lnSpc>
                        <a:spcAft>
                          <a:spcPts val="0"/>
                        </a:spcAft>
                      </a:pPr>
                      <a:r>
                        <a:rPr lang="en-US" altLang="zh-CN" sz="1800" b="1" kern="100" dirty="0" smtClean="0">
                          <a:latin typeface="宋体" panose="02010600030101010101" pitchFamily="2" charset="-122"/>
                          <a:cs typeface="Times New Roman" panose="02020603050405020304"/>
                        </a:rPr>
                        <a:t>75,100,150</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9050" cap="flat" cmpd="sng" algn="ctr">
                      <a:solidFill>
                        <a:srgbClr val="008000"/>
                      </a:solidFill>
                      <a:prstDash val="solid"/>
                      <a:round/>
                      <a:headEnd type="none" w="med" len="med"/>
                      <a:tailEnd type="none" w="med" len="med"/>
                    </a:lnB>
                    <a:solidFill>
                      <a:schemeClr val="accent6">
                        <a:lumMod val="20000"/>
                        <a:lumOff val="80000"/>
                      </a:schemeClr>
                    </a:solidFill>
                  </a:tcPr>
                </a:tc>
                <a:tc gridSpan="2">
                  <a:txBody>
                    <a:bodyPr/>
                    <a:lstStyle/>
                    <a:p>
                      <a:pPr algn="just">
                        <a:lnSpc>
                          <a:spcPct val="150000"/>
                        </a:lnSpc>
                        <a:spcAft>
                          <a:spcPts val="0"/>
                        </a:spcAft>
                      </a:pPr>
                      <a:r>
                        <a:rPr lang="zh-CN" sz="1800" b="1" kern="100" dirty="0">
                          <a:latin typeface="Times New Roman" panose="02020603050405020304"/>
                          <a:cs typeface="Times New Roman" panose="02020603050405020304"/>
                        </a:rPr>
                        <a:t>第</a:t>
                      </a:r>
                      <a:r>
                        <a:rPr lang="en-US" sz="1800" b="1" kern="100" dirty="0">
                          <a:latin typeface="Times New Roman" panose="02020603050405020304"/>
                          <a:cs typeface="Times New Roman" panose="02020603050405020304"/>
                        </a:rPr>
                        <a:t>1</a:t>
                      </a:r>
                      <a:r>
                        <a:rPr lang="zh-CN" sz="1800" b="1" kern="100" dirty="0" smtClean="0">
                          <a:latin typeface="Times New Roman" panose="02020603050405020304"/>
                          <a:cs typeface="Times New Roman" panose="02020603050405020304"/>
                        </a:rPr>
                        <a:t>天第</a:t>
                      </a:r>
                      <a:r>
                        <a:rPr lang="en-US" sz="1800" b="1" kern="100" dirty="0">
                          <a:latin typeface="Times New Roman" panose="02020603050405020304"/>
                          <a:cs typeface="Times New Roman" panose="02020603050405020304"/>
                        </a:rPr>
                        <a:t>1</a:t>
                      </a:r>
                      <a:r>
                        <a:rPr lang="zh-CN" sz="1800" b="1" kern="100" dirty="0" smtClean="0">
                          <a:latin typeface="Times New Roman" panose="02020603050405020304"/>
                          <a:cs typeface="Times New Roman" panose="02020603050405020304"/>
                        </a:rPr>
                        <a:t>针</a:t>
                      </a:r>
                      <a:r>
                        <a:rPr lang="en-US" sz="1800" b="1" kern="100" dirty="0" smtClean="0">
                          <a:latin typeface="Times New Roman" panose="02020603050405020304"/>
                          <a:cs typeface="Times New Roman" panose="02020603050405020304"/>
                        </a:rPr>
                        <a:t>150mg</a:t>
                      </a:r>
                      <a:r>
                        <a:rPr lang="zh-CN" altLang="en-US" sz="1800" b="1" kern="100" dirty="0" smtClean="0">
                          <a:latin typeface="Times New Roman" panose="02020603050405020304"/>
                          <a:cs typeface="Times New Roman" panose="02020603050405020304"/>
                        </a:rPr>
                        <a:t>；</a:t>
                      </a:r>
                      <a:r>
                        <a:rPr lang="zh-CN" sz="1800" b="1" kern="100" dirty="0" smtClean="0">
                          <a:latin typeface="Times New Roman" panose="02020603050405020304"/>
                          <a:cs typeface="Times New Roman" panose="02020603050405020304"/>
                        </a:rPr>
                        <a:t>第</a:t>
                      </a:r>
                      <a:r>
                        <a:rPr lang="en-US" sz="1800" b="1" kern="100" dirty="0">
                          <a:latin typeface="Times New Roman" panose="02020603050405020304"/>
                          <a:cs typeface="Times New Roman" panose="02020603050405020304"/>
                        </a:rPr>
                        <a:t>8</a:t>
                      </a:r>
                      <a:r>
                        <a:rPr lang="zh-CN" sz="1800" b="1" kern="100" dirty="0" smtClean="0">
                          <a:latin typeface="Times New Roman" panose="02020603050405020304"/>
                          <a:cs typeface="Times New Roman" panose="02020603050405020304"/>
                        </a:rPr>
                        <a:t>天第</a:t>
                      </a:r>
                      <a:r>
                        <a:rPr lang="en-US" sz="1800" b="1" kern="100" dirty="0">
                          <a:latin typeface="Times New Roman" panose="02020603050405020304"/>
                          <a:cs typeface="Times New Roman" panose="02020603050405020304"/>
                        </a:rPr>
                        <a:t>2</a:t>
                      </a:r>
                      <a:r>
                        <a:rPr lang="zh-CN" sz="1800" b="1" kern="100" dirty="0" smtClean="0">
                          <a:latin typeface="Times New Roman" panose="02020603050405020304"/>
                          <a:cs typeface="Times New Roman" panose="02020603050405020304"/>
                        </a:rPr>
                        <a:t>针</a:t>
                      </a:r>
                      <a:r>
                        <a:rPr lang="en-US" sz="1800" b="1" kern="100" dirty="0" smtClean="0">
                          <a:latin typeface="Times New Roman" panose="02020603050405020304"/>
                          <a:cs typeface="Times New Roman" panose="02020603050405020304"/>
                        </a:rPr>
                        <a:t>100mg</a:t>
                      </a:r>
                      <a:r>
                        <a:rPr lang="zh-CN" altLang="en-US" sz="1800" b="1" kern="100" dirty="0" smtClean="0">
                          <a:latin typeface="Times New Roman" panose="02020603050405020304"/>
                          <a:cs typeface="Times New Roman" panose="02020603050405020304"/>
                        </a:rPr>
                        <a:t>（</a:t>
                      </a:r>
                      <a:r>
                        <a:rPr lang="zh-CN" sz="1800" b="1" kern="100" dirty="0" smtClean="0">
                          <a:latin typeface="Times New Roman" panose="02020603050405020304"/>
                          <a:cs typeface="Times New Roman" panose="02020603050405020304"/>
                        </a:rPr>
                        <a:t>三角肌</a:t>
                      </a:r>
                      <a:r>
                        <a:rPr lang="zh-CN" altLang="en-US" sz="1800" b="1" kern="100" dirty="0" smtClean="0">
                          <a:latin typeface="Times New Roman" panose="02020603050405020304"/>
                          <a:cs typeface="Times New Roman" panose="02020603050405020304"/>
                        </a:rPr>
                        <a:t>）</a:t>
                      </a:r>
                      <a:r>
                        <a:rPr lang="zh-CN" sz="1800" b="1" kern="100" dirty="0" smtClean="0">
                          <a:latin typeface="Times New Roman" panose="02020603050405020304"/>
                          <a:cs typeface="Times New Roman" panose="02020603050405020304"/>
                        </a:rPr>
                        <a:t>；</a:t>
                      </a:r>
                      <a:r>
                        <a:rPr lang="zh-CN" sz="1800" b="1" kern="100" dirty="0">
                          <a:latin typeface="Times New Roman" panose="02020603050405020304"/>
                          <a:cs typeface="Times New Roman" panose="02020603050405020304"/>
                        </a:rPr>
                        <a:t>第</a:t>
                      </a:r>
                      <a:r>
                        <a:rPr lang="en-US" sz="1800" b="1" kern="100" dirty="0">
                          <a:latin typeface="Times New Roman" panose="02020603050405020304"/>
                          <a:cs typeface="Times New Roman" panose="02020603050405020304"/>
                        </a:rPr>
                        <a:t>35</a:t>
                      </a:r>
                      <a:r>
                        <a:rPr lang="zh-CN" sz="1800" b="1" kern="100" dirty="0" smtClean="0">
                          <a:latin typeface="Times New Roman" panose="02020603050405020304"/>
                          <a:cs typeface="Times New Roman" panose="02020603050405020304"/>
                        </a:rPr>
                        <a:t>天第</a:t>
                      </a:r>
                      <a:r>
                        <a:rPr lang="en-US" sz="1800" b="1" kern="100" dirty="0">
                          <a:latin typeface="Times New Roman" panose="02020603050405020304"/>
                          <a:cs typeface="Times New Roman" panose="02020603050405020304"/>
                        </a:rPr>
                        <a:t>3</a:t>
                      </a:r>
                      <a:r>
                        <a:rPr lang="zh-CN" sz="1800" b="1" kern="100" dirty="0" smtClean="0">
                          <a:latin typeface="Times New Roman" panose="02020603050405020304"/>
                          <a:cs typeface="Times New Roman" panose="02020603050405020304"/>
                        </a:rPr>
                        <a:t>针</a:t>
                      </a:r>
                      <a:r>
                        <a:rPr lang="en-US" sz="1800" b="1" kern="100" dirty="0" smtClean="0">
                          <a:latin typeface="Times New Roman" panose="02020603050405020304"/>
                          <a:cs typeface="Times New Roman" panose="02020603050405020304"/>
                        </a:rPr>
                        <a:t>75</a:t>
                      </a:r>
                      <a:r>
                        <a:rPr lang="en-US" altLang="zh-CN" sz="1800" b="1" kern="100" dirty="0" smtClean="0">
                          <a:latin typeface="Times New Roman" panose="02020603050405020304"/>
                          <a:cs typeface="Times New Roman" panose="02020603050405020304"/>
                          <a:sym typeface="Symbol" panose="05050102010706020507"/>
                        </a:rPr>
                        <a:t></a:t>
                      </a:r>
                      <a:r>
                        <a:rPr lang="en-US" sz="1800" b="1" kern="100" dirty="0" smtClean="0">
                          <a:latin typeface="Times New Roman" panose="02020603050405020304"/>
                          <a:cs typeface="Times New Roman" panose="02020603050405020304"/>
                        </a:rPr>
                        <a:t>150mg</a:t>
                      </a:r>
                      <a:r>
                        <a:rPr lang="zh-CN" altLang="en-US" sz="1800" b="1" kern="100" dirty="0" smtClean="0">
                          <a:latin typeface="Times New Roman" panose="02020603050405020304"/>
                          <a:cs typeface="Times New Roman" panose="02020603050405020304"/>
                        </a:rPr>
                        <a:t>（</a:t>
                      </a:r>
                      <a:r>
                        <a:rPr lang="zh-CN" sz="1800" b="1" kern="100" dirty="0" smtClean="0">
                          <a:latin typeface="Times New Roman" panose="02020603050405020304"/>
                          <a:cs typeface="Times New Roman" panose="02020603050405020304"/>
                        </a:rPr>
                        <a:t>三角肌</a:t>
                      </a:r>
                      <a:r>
                        <a:rPr lang="zh-CN" sz="1800" b="1" kern="100" dirty="0">
                          <a:latin typeface="Times New Roman" panose="02020603050405020304"/>
                          <a:cs typeface="Times New Roman" panose="02020603050405020304"/>
                        </a:rPr>
                        <a:t>或臀</a:t>
                      </a:r>
                      <a:r>
                        <a:rPr lang="zh-CN" sz="1800" b="1" kern="100" dirty="0" smtClean="0">
                          <a:latin typeface="Times New Roman" panose="02020603050405020304"/>
                          <a:cs typeface="Times New Roman" panose="02020603050405020304"/>
                        </a:rPr>
                        <a:t>肌</a:t>
                      </a:r>
                      <a:r>
                        <a:rPr lang="zh-CN" altLang="en-US" sz="1800" b="1" kern="100" dirty="0" smtClean="0">
                          <a:latin typeface="Times New Roman" panose="02020603050405020304"/>
                          <a:cs typeface="Times New Roman" panose="02020603050405020304"/>
                        </a:rPr>
                        <a:t>）</a:t>
                      </a:r>
                      <a:r>
                        <a:rPr lang="zh-CN" sz="1800" b="1" kern="100" dirty="0" smtClean="0">
                          <a:latin typeface="Times New Roman" panose="02020603050405020304"/>
                          <a:cs typeface="Times New Roman" panose="02020603050405020304"/>
                        </a:rPr>
                        <a:t>，</a:t>
                      </a:r>
                      <a:r>
                        <a:rPr lang="zh-CN" sz="1800" b="1" kern="100" dirty="0">
                          <a:latin typeface="Times New Roman" panose="02020603050405020304"/>
                          <a:cs typeface="Times New Roman" panose="02020603050405020304"/>
                        </a:rPr>
                        <a:t>随后每月</a:t>
                      </a:r>
                      <a:r>
                        <a:rPr lang="zh-CN" sz="1800" b="1" kern="100" dirty="0" smtClean="0">
                          <a:latin typeface="Times New Roman" panose="02020603050405020304"/>
                          <a:cs typeface="Times New Roman" panose="02020603050405020304"/>
                        </a:rPr>
                        <a:t>注射</a:t>
                      </a:r>
                      <a:r>
                        <a:rPr lang="en-US" altLang="zh-CN" sz="1800" b="1" kern="100" dirty="0" smtClean="0">
                          <a:latin typeface="Times New Roman" panose="02020603050405020304"/>
                          <a:cs typeface="Times New Roman" panose="02020603050405020304"/>
                        </a:rPr>
                        <a:t>1</a:t>
                      </a:r>
                      <a:r>
                        <a:rPr lang="zh-CN" sz="1800" b="1" kern="100" dirty="0" smtClean="0">
                          <a:latin typeface="Times New Roman" panose="02020603050405020304"/>
                          <a:cs typeface="Times New Roman" panose="02020603050405020304"/>
                        </a:rPr>
                        <a:t>次</a:t>
                      </a:r>
                      <a:endParaRPr lang="zh-CN" sz="1800" b="1" kern="100" dirty="0">
                        <a:latin typeface="宋体" panose="02010600030101010101" pitchFamily="2" charset="-122"/>
                        <a:cs typeface="Times New Roman" panose="02020603050405020304"/>
                      </a:endParaRPr>
                    </a:p>
                  </a:txBody>
                  <a:tcPr marL="68588" marR="68588" marT="0" marB="0">
                    <a:lnL>
                      <a:noFill/>
                    </a:lnL>
                    <a:lnR>
                      <a:noFill/>
                    </a:lnR>
                    <a:lnT w="12700" cap="flat" cmpd="sng" algn="ctr">
                      <a:solidFill>
                        <a:srgbClr val="000000"/>
                      </a:solidFill>
                      <a:prstDash val="solid"/>
                      <a:round/>
                      <a:headEnd type="none" w="med" len="med"/>
                      <a:tailEnd type="none" w="med" len="med"/>
                    </a:lnT>
                    <a:lnB w="19050" cap="flat" cmpd="sng" algn="ctr">
                      <a:solidFill>
                        <a:srgbClr val="008000"/>
                      </a:solidFill>
                      <a:prstDash val="solid"/>
                      <a:round/>
                      <a:headEnd type="none" w="med" len="med"/>
                      <a:tailEnd type="none" w="med" len="med"/>
                    </a:lnB>
                    <a:solidFill>
                      <a:schemeClr val="accent6">
                        <a:lumMod val="20000"/>
                        <a:lumOff val="80000"/>
                      </a:schemeClr>
                    </a:solidFill>
                  </a:tcPr>
                </a:tc>
                <a:tc hMerge="1">
                  <a:tcPr/>
                </a:tc>
              </a:tr>
            </a:tbl>
          </a:graphicData>
        </a:graphic>
      </p:graphicFrame>
      <p:sp>
        <p:nvSpPr>
          <p:cNvPr id="21562" name="灯片编号占位符 4"/>
          <p:cNvSpPr txBox="1">
            <a:spLocks noGrp="1"/>
          </p:cNvSpPr>
          <p:nvPr>
            <p:ph type="sldNum" sz="quarter" idx="4"/>
          </p:nvPr>
        </p:nvSpPr>
        <p:spPr>
          <a:noFill/>
          <a:ln>
            <a:noFill/>
          </a:ln>
        </p:spPr>
        <p:txBody>
          <a:bodyPr anchor="ctr"/>
          <a:p>
            <a:pPr marL="0" indent="0" algn="r">
              <a:spcBef>
                <a:spcPct val="0"/>
              </a:spcBef>
              <a:buNone/>
            </a:pPr>
            <a:fld id="{9A0DB2DC-4C9A-4742-B13C-FB6460FD3503}" type="slidenum">
              <a:rPr lang="zh-CN" altLang="en-US" sz="1200" dirty="0">
                <a:solidFill>
                  <a:srgbClr val="898989"/>
                </a:solidFill>
                <a:latin typeface="Arial" panose="020B0604020202020204" pitchFamily="34" charset="0"/>
              </a:rPr>
            </a:fld>
            <a:endParaRPr lang="zh-CN" altLang="en-US" sz="1200" dirty="0">
              <a:solidFill>
                <a:srgbClr val="898989"/>
              </a:solidFill>
              <a:latin typeface="Arial" panose="020B0604020202020204" pitchFamily="34"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1"/>
          <p:cNvSpPr>
            <a:spLocks noGrp="1"/>
          </p:cNvSpPr>
          <p:nvPr>
            <p:ph type="title"/>
          </p:nvPr>
        </p:nvSpPr>
        <p:spPr>
          <a:xfrm>
            <a:off x="1992313" y="260350"/>
            <a:ext cx="8229600" cy="1114425"/>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药物相互作用</a:t>
            </a:r>
            <a:r>
              <a:rPr lang="en-US" altLang="zh-CN" dirty="0">
                <a:latin typeface="黑体" panose="02010609060101010101" pitchFamily="49" charset="-122"/>
                <a:ea typeface="黑体" panose="02010609060101010101" pitchFamily="49" charset="-122"/>
                <a:cs typeface="+mj-cs"/>
              </a:rPr>
              <a:t>—</a:t>
            </a:r>
            <a:r>
              <a:rPr lang="zh-CN" altLang="en-US" dirty="0">
                <a:latin typeface="黑体" panose="02010609060101010101" pitchFamily="49" charset="-122"/>
                <a:ea typeface="黑体" panose="02010609060101010101" pitchFamily="49" charset="-122"/>
                <a:cs typeface="+mj-cs"/>
              </a:rPr>
              <a:t>安全性</a:t>
            </a:r>
            <a:endParaRPr lang="zh-CN" altLang="en-US" dirty="0">
              <a:latin typeface="黑体" panose="02010609060101010101" pitchFamily="49" charset="-122"/>
              <a:ea typeface="黑体" panose="02010609060101010101" pitchFamily="49" charset="-122"/>
              <a:cs typeface="+mj-cs"/>
            </a:endParaRPr>
          </a:p>
        </p:txBody>
      </p:sp>
      <p:graphicFrame>
        <p:nvGraphicFramePr>
          <p:cNvPr id="4" name="内容占位符 3"/>
          <p:cNvGraphicFramePr>
            <a:graphicFrameLocks noGrp="1"/>
          </p:cNvGraphicFramePr>
          <p:nvPr>
            <p:ph idx="4294967295"/>
          </p:nvPr>
        </p:nvGraphicFramePr>
        <p:xfrm>
          <a:off x="1847850" y="1484313"/>
          <a:ext cx="8640445" cy="3692525"/>
        </p:xfrm>
        <a:graphic>
          <a:graphicData uri="http://schemas.openxmlformats.org/drawingml/2006/table">
            <a:tbl>
              <a:tblPr firstRow="1" bandRow="1">
                <a:tableStyleId>{5C22544A-7EE6-4342-B048-85BDC9FD1C3A}</a:tableStyleId>
              </a:tblPr>
              <a:tblGrid>
                <a:gridCol w="2459355"/>
                <a:gridCol w="2724785"/>
                <a:gridCol w="3456305"/>
              </a:tblGrid>
              <a:tr h="615156">
                <a:tc>
                  <a:txBody>
                    <a:bodyPr/>
                    <a:lstStyle/>
                    <a:p>
                      <a:r>
                        <a:rPr lang="zh-CN" altLang="en-US" sz="2800" dirty="0" smtClean="0">
                          <a:solidFill>
                            <a:schemeClr val="tx1"/>
                          </a:solidFill>
                        </a:rPr>
                        <a:t>精神科药物</a:t>
                      </a:r>
                      <a:endParaRPr lang="zh-CN" altLang="en-US" sz="2800" dirty="0">
                        <a:solidFill>
                          <a:schemeClr val="tx1"/>
                        </a:solidFill>
                      </a:endParaRPr>
                    </a:p>
                  </a:txBody>
                  <a:tcPr marL="91438" marR="91438" marT="45729" marB="45729"/>
                </a:tc>
                <a:tc>
                  <a:txBody>
                    <a:bodyPr/>
                    <a:lstStyle/>
                    <a:p>
                      <a:r>
                        <a:rPr lang="zh-CN" altLang="en-US" sz="2800" dirty="0" smtClean="0">
                          <a:solidFill>
                            <a:schemeClr val="tx1"/>
                          </a:solidFill>
                        </a:rPr>
                        <a:t>躯体病治疗药物</a:t>
                      </a:r>
                      <a:endParaRPr lang="zh-CN" altLang="en-US" sz="2800" dirty="0">
                        <a:solidFill>
                          <a:schemeClr val="tx1"/>
                        </a:solidFill>
                      </a:endParaRPr>
                    </a:p>
                  </a:txBody>
                  <a:tcPr marL="91438" marR="91438" marT="45729" marB="45729"/>
                </a:tc>
                <a:tc>
                  <a:txBody>
                    <a:bodyPr/>
                    <a:lstStyle/>
                    <a:p>
                      <a:r>
                        <a:rPr lang="zh-CN" altLang="en-US" sz="2800" dirty="0" smtClean="0">
                          <a:solidFill>
                            <a:schemeClr val="tx1"/>
                          </a:solidFill>
                        </a:rPr>
                        <a:t>不良效果</a:t>
                      </a:r>
                      <a:endParaRPr lang="zh-CN" altLang="en-US" sz="2800" dirty="0">
                        <a:solidFill>
                          <a:schemeClr val="tx1"/>
                        </a:solidFill>
                      </a:endParaRPr>
                    </a:p>
                  </a:txBody>
                  <a:tcPr marL="91438" marR="91438" marT="45729" marB="45729"/>
                </a:tc>
              </a:tr>
              <a:tr h="897076">
                <a:tc>
                  <a:txBody>
                    <a:bodyPr/>
                    <a:lstStyle/>
                    <a:p>
                      <a:pPr algn="l"/>
                      <a:r>
                        <a:rPr lang="zh-CN" altLang="en-US" sz="2400" b="1" dirty="0" smtClean="0"/>
                        <a:t>第二代抗精神病药物</a:t>
                      </a:r>
                      <a:endParaRPr lang="zh-CN" altLang="en-US" sz="2400" b="1" dirty="0"/>
                    </a:p>
                  </a:txBody>
                  <a:tcPr marL="91438" marR="91438" marT="45729" marB="45729"/>
                </a:tc>
                <a:tc>
                  <a:txBody>
                    <a:bodyPr/>
                    <a:lstStyle/>
                    <a:p>
                      <a:pPr algn="l"/>
                      <a:r>
                        <a:rPr lang="zh-CN" altLang="en-US" sz="2400" b="1" dirty="0" smtClean="0"/>
                        <a:t>降压药物</a:t>
                      </a:r>
                      <a:endParaRPr lang="zh-CN" altLang="en-US" sz="2400" b="1" dirty="0"/>
                    </a:p>
                  </a:txBody>
                  <a:tcPr marL="91438" marR="91438" marT="45729" marB="45729"/>
                </a:tc>
                <a:tc>
                  <a:txBody>
                    <a:bodyPr/>
                    <a:lstStyle/>
                    <a:p>
                      <a:pPr algn="l"/>
                      <a:r>
                        <a:rPr lang="zh-CN" altLang="en-US" sz="2400" b="1" dirty="0" smtClean="0"/>
                        <a:t>加强降压效果，</a:t>
                      </a:r>
                      <a:endParaRPr lang="en-US" altLang="zh-CN" sz="2400" b="1" dirty="0" smtClean="0"/>
                    </a:p>
                    <a:p>
                      <a:pPr algn="l"/>
                      <a:r>
                        <a:rPr lang="zh-CN" altLang="en-US" sz="2400" b="1" dirty="0" smtClean="0"/>
                        <a:t>导致低血压</a:t>
                      </a:r>
                      <a:endParaRPr lang="en-US" altLang="zh-CN" sz="2400" b="1" dirty="0" smtClean="0"/>
                    </a:p>
                  </a:txBody>
                  <a:tcPr marL="91438" marR="91438" marT="45729" marB="45729"/>
                </a:tc>
              </a:tr>
              <a:tr h="823009">
                <a:tc>
                  <a:txBody>
                    <a:bodyPr/>
                    <a:lstStyle/>
                    <a:p>
                      <a:pPr algn="l"/>
                      <a:r>
                        <a:rPr lang="zh-CN" altLang="en-US" sz="2400" b="1" dirty="0" smtClean="0"/>
                        <a:t>第二代抗精神病药物</a:t>
                      </a:r>
                      <a:endParaRPr lang="zh-CN" altLang="en-US" sz="2400" b="1" dirty="0"/>
                    </a:p>
                  </a:txBody>
                  <a:tcPr marL="91438" marR="91438" marT="45729" marB="45729"/>
                </a:tc>
                <a:tc>
                  <a:txBody>
                    <a:bodyPr/>
                    <a:lstStyle/>
                    <a:p>
                      <a:pPr algn="l"/>
                      <a:r>
                        <a:rPr lang="zh-CN" altLang="en-US" sz="2400" b="1" dirty="0" smtClean="0"/>
                        <a:t>红霉素、西咪替丁</a:t>
                      </a:r>
                      <a:endParaRPr lang="zh-CN" altLang="en-US" sz="2400" b="1" dirty="0"/>
                    </a:p>
                  </a:txBody>
                  <a:tcPr marL="91438" marR="91438" marT="45729" marB="45729"/>
                </a:tc>
                <a:tc>
                  <a:txBody>
                    <a:bodyPr/>
                    <a:lstStyle/>
                    <a:p>
                      <a:pPr algn="l"/>
                      <a:r>
                        <a:rPr lang="zh-CN" altLang="en-US" sz="2400" b="1" dirty="0" smtClean="0"/>
                        <a:t>增加抗精神病药物</a:t>
                      </a:r>
                      <a:endParaRPr lang="en-US" altLang="zh-CN" sz="2400" b="1" dirty="0" smtClean="0"/>
                    </a:p>
                    <a:p>
                      <a:pPr algn="l"/>
                      <a:r>
                        <a:rPr lang="zh-CN" altLang="en-US" sz="2400" b="1" dirty="0" smtClean="0"/>
                        <a:t>浓度</a:t>
                      </a:r>
                      <a:endParaRPr lang="zh-CN" altLang="en-US" sz="2400" b="1" dirty="0"/>
                    </a:p>
                  </a:txBody>
                  <a:tcPr marL="91438" marR="91438" marT="45729" marB="45729"/>
                </a:tc>
              </a:tr>
              <a:tr h="742208">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t>氯氮平</a:t>
                      </a:r>
                      <a:endParaRPr lang="zh-CN" altLang="en-US" sz="2400" b="1" dirty="0" smtClean="0"/>
                    </a:p>
                  </a:txBody>
                  <a:tcPr marL="91438" marR="91438"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t>肝素、华法林</a:t>
                      </a:r>
                      <a:endParaRPr lang="zh-CN" altLang="en-US" sz="2400" b="1" dirty="0" smtClean="0"/>
                    </a:p>
                  </a:txBody>
                  <a:tcPr marL="91438" marR="91438"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t>加重骨髓抑制作用</a:t>
                      </a:r>
                      <a:endParaRPr lang="zh-CN" altLang="en-US" sz="2400" b="1" dirty="0" smtClean="0"/>
                    </a:p>
                  </a:txBody>
                  <a:tcPr marL="91438" marR="91438" marT="45729" marB="45729"/>
                </a:tc>
              </a:tr>
              <a:tr h="61507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t>奥氮平</a:t>
                      </a:r>
                      <a:endParaRPr lang="zh-CN" altLang="en-US" sz="2400" b="1" dirty="0" smtClean="0"/>
                    </a:p>
                  </a:txBody>
                  <a:tcPr marL="91438" marR="91438" marT="45729" marB="45729"/>
                </a:tc>
                <a:tc>
                  <a:txBody>
                    <a:bodyPr/>
                    <a:lstStyle/>
                    <a:p>
                      <a:pPr algn="l"/>
                      <a:r>
                        <a:rPr lang="zh-CN" altLang="en-US" sz="2400" b="1" dirty="0" smtClean="0"/>
                        <a:t>环丙沙星、酮康唑</a:t>
                      </a:r>
                      <a:endParaRPr lang="zh-CN" altLang="en-US" sz="2400" b="1" dirty="0"/>
                    </a:p>
                  </a:txBody>
                  <a:tcPr marL="91438" marR="91438"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t>增加奥氮平浓度</a:t>
                      </a:r>
                      <a:endParaRPr lang="zh-CN" altLang="en-US" sz="2400" b="1" dirty="0" smtClean="0"/>
                    </a:p>
                  </a:txBody>
                  <a:tcPr marL="91438" marR="91438" marT="45729" marB="45729"/>
                </a:tc>
              </a:tr>
            </a:tbl>
          </a:graphicData>
        </a:graphic>
      </p:graphicFrame>
      <p:sp>
        <p:nvSpPr>
          <p:cNvPr id="5" name="横卷形 4"/>
          <p:cNvSpPr/>
          <p:nvPr/>
        </p:nvSpPr>
        <p:spPr>
          <a:xfrm>
            <a:off x="2135188" y="5111750"/>
            <a:ext cx="7993063" cy="1368425"/>
          </a:xfrm>
          <a:prstGeom prst="horizontalScroll">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mn-lt"/>
                <a:ea typeface="+mn-ea"/>
                <a:cs typeface="+mn-cs"/>
              </a:rPr>
              <a:t>重视患者躯体疾病，详细询问患者躯体疾病用药</a:t>
            </a:r>
            <a:endParaRPr kumimoji="0" lang="zh-CN" alt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1"/>
          <p:cNvSpPr>
            <a:spLocks noGrp="1"/>
          </p:cNvSpPr>
          <p:nvPr>
            <p:ph type="title"/>
          </p:nvPr>
        </p:nvSpPr>
        <p:spPr>
          <a:xfrm>
            <a:off x="1919288" y="477838"/>
            <a:ext cx="8229600" cy="1371600"/>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药物不良反应及处理</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p:cNvSpPr>
          <p:nvPr>
            <p:ph idx="1"/>
          </p:nvPr>
        </p:nvSpPr>
        <p:spPr>
          <a:xfrm>
            <a:off x="2063750" y="4689475"/>
            <a:ext cx="3127375" cy="700088"/>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zh-CN" sz="28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严重不良反应 </a:t>
            </a:r>
            <a:endParaRPr kumimoji="0" lang="zh-CN" altLang="zh-CN" sz="2800" b="1"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457200" marR="0" lvl="1" indent="0" algn="l" defTabSz="914400" rtl="0" eaLnBrk="0" fontAlgn="base" latinLnBrk="0" hangingPunct="0">
              <a:lnSpc>
                <a:spcPct val="100000"/>
              </a:lnSpc>
              <a:spcBef>
                <a:spcPts val="0"/>
              </a:spcBef>
              <a:spcAft>
                <a:spcPct val="0"/>
              </a:spcAft>
              <a:buClr>
                <a:schemeClr val="accent2"/>
              </a:buClr>
              <a:buSzPct val="80000"/>
              <a:buFont typeface="Wingdings" panose="05000000000000000000" pitchFamily="2" charset="2"/>
              <a:buNone/>
              <a:defRPr/>
            </a:pPr>
            <a:endParaRPr kumimoji="0" lang="en-US" altLang="zh-CN" sz="2400" b="1" i="0" u="none" strike="noStrike" kern="0" cap="none" spc="0" normalizeH="0" baseline="0" noProof="0" dirty="0">
              <a:ln>
                <a:noFill/>
              </a:ln>
              <a:solidFill>
                <a:schemeClr val="tx1"/>
              </a:solidFill>
              <a:effectLst/>
              <a:uLnTx/>
              <a:uFillTx/>
              <a:latin typeface="宋体" panose="02010600030101010101" pitchFamily="2" charset="-122"/>
              <a:ea typeface="+mn-ea"/>
            </a:endParaRPr>
          </a:p>
          <a:p>
            <a:pPr marL="457200" marR="0" lvl="1" indent="0" algn="l" defTabSz="914400" rtl="0" eaLnBrk="0" fontAlgn="base" latinLnBrk="0" hangingPunct="0">
              <a:lnSpc>
                <a:spcPct val="100000"/>
              </a:lnSpc>
              <a:spcBef>
                <a:spcPts val="0"/>
              </a:spcBef>
              <a:spcAft>
                <a:spcPct val="0"/>
              </a:spcAft>
              <a:buClr>
                <a:schemeClr val="bg2"/>
              </a:buClr>
              <a:buSzPct val="75000"/>
              <a:buFont typeface="Wingdings" panose="05000000000000000000" pitchFamily="2" charset="2"/>
              <a:buNone/>
              <a:defRPr/>
            </a:pP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None/>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Char char="n"/>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Char char="n"/>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None/>
              <a:defRPr/>
            </a:pP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p:txBody>
      </p:sp>
      <p:sp>
        <p:nvSpPr>
          <p:cNvPr id="24580" name="云形标注 3"/>
          <p:cNvSpPr/>
          <p:nvPr/>
        </p:nvSpPr>
        <p:spPr>
          <a:xfrm>
            <a:off x="5164138" y="1543018"/>
            <a:ext cx="3671887" cy="893827"/>
          </a:xfrm>
          <a:prstGeom prst="cloudCallout">
            <a:avLst>
              <a:gd name="adj1" fmla="val -64472"/>
              <a:gd name="adj2" fmla="val 25431"/>
            </a:avLst>
          </a:prstGeom>
          <a:solidFill>
            <a:srgbClr val="C9E7A7"/>
          </a:solidFill>
          <a:ln w="9525">
            <a:noFill/>
          </a:ln>
          <a:effectLst>
            <a:outerShdw dist="53882" dir="13499999" algn="ctr" rotWithShape="0">
              <a:schemeClr val="bg2">
                <a:alpha val="50000"/>
              </a:schemeClr>
            </a:outerShdw>
          </a:effectLst>
        </p:spPr>
        <p:txBody>
          <a:bodyPr anchor="ct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a:lnSpc>
                <a:spcPct val="80000"/>
              </a:lnSpc>
              <a:spcBef>
                <a:spcPct val="0"/>
              </a:spcBef>
              <a:buClrTx/>
              <a:buSzPct val="100000"/>
              <a:buFont typeface="Arial" panose="020B0604020202020204" pitchFamily="34" charset="0"/>
              <a:buNone/>
            </a:pPr>
            <a:endParaRPr lang="en-US" altLang="zh-CN" sz="2000" b="1" dirty="0">
              <a:latin typeface="宋体" panose="02010600030101010101" pitchFamily="2" charset="-122"/>
            </a:endParaRPr>
          </a:p>
          <a:p>
            <a:pPr marL="0" lvl="0" indent="0" algn="ctr">
              <a:lnSpc>
                <a:spcPct val="80000"/>
              </a:lnSpc>
              <a:spcBef>
                <a:spcPct val="0"/>
              </a:spcBef>
              <a:buClrTx/>
              <a:buSzPct val="100000"/>
              <a:buFont typeface="Arial" panose="020B0604020202020204" pitchFamily="34" charset="0"/>
              <a:buNone/>
            </a:pPr>
            <a:endParaRPr lang="zh-CN" altLang="zh-CN" sz="2000" b="1" dirty="0">
              <a:latin typeface="宋体" panose="02010600030101010101" pitchFamily="2" charset="-122"/>
            </a:endParaRPr>
          </a:p>
        </p:txBody>
      </p:sp>
      <p:sp>
        <p:nvSpPr>
          <p:cNvPr id="24581" name="矩形 1"/>
          <p:cNvSpPr/>
          <p:nvPr/>
        </p:nvSpPr>
        <p:spPr>
          <a:xfrm>
            <a:off x="5322888" y="1592263"/>
            <a:ext cx="31496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a:spcBef>
                <a:spcPct val="0"/>
              </a:spcBef>
              <a:buClrTx/>
              <a:buSzPct val="100000"/>
              <a:buFont typeface="Arial" panose="020B0604020202020204" pitchFamily="34" charset="0"/>
              <a:buNone/>
            </a:pPr>
            <a:r>
              <a:rPr lang="zh-CN" altLang="zh-CN" sz="2000" dirty="0">
                <a:latin typeface="黑体" panose="02010609060101010101" pitchFamily="49" charset="-122"/>
                <a:ea typeface="黑体" panose="02010609060101010101" pitchFamily="49" charset="-122"/>
                <a:sym typeface="+mn-ea"/>
              </a:rPr>
              <a:t>措施</a:t>
            </a:r>
            <a:r>
              <a:rPr lang="zh-CN" altLang="en-US" sz="2000" dirty="0">
                <a:latin typeface="黑体" panose="02010609060101010101" pitchFamily="49" charset="-122"/>
                <a:ea typeface="黑体" panose="02010609060101010101" pitchFamily="49" charset="-122"/>
                <a:sym typeface="+mn-ea"/>
              </a:rPr>
              <a:t>：</a:t>
            </a:r>
            <a:r>
              <a:rPr lang="zh-CN" altLang="zh-CN" sz="2000" dirty="0">
                <a:latin typeface="黑体" panose="02010609060101010101" pitchFamily="49" charset="-122"/>
                <a:ea typeface="黑体" panose="02010609060101010101" pitchFamily="49" charset="-122"/>
                <a:sym typeface="+mn-ea"/>
              </a:rPr>
              <a:t>对症治疗</a:t>
            </a:r>
            <a:r>
              <a:rPr lang="zh-CN" altLang="en-US" sz="2000" dirty="0">
                <a:latin typeface="黑体" panose="02010609060101010101" pitchFamily="49" charset="-122"/>
                <a:ea typeface="黑体" panose="02010609060101010101" pitchFamily="49" charset="-122"/>
                <a:sym typeface="+mn-ea"/>
              </a:rPr>
              <a:t>，</a:t>
            </a:r>
            <a:r>
              <a:rPr lang="zh-CN" altLang="zh-CN" sz="2000" dirty="0">
                <a:latin typeface="黑体" panose="02010609060101010101" pitchFamily="49" charset="-122"/>
                <a:ea typeface="黑体" panose="02010609060101010101" pitchFamily="49" charset="-122"/>
                <a:sym typeface="+mn-ea"/>
              </a:rPr>
              <a:t>必要时</a:t>
            </a:r>
            <a:r>
              <a:rPr lang="en-US" altLang="zh-CN" sz="2000" dirty="0">
                <a:latin typeface="黑体" panose="02010609060101010101" pitchFamily="49" charset="-122"/>
                <a:ea typeface="黑体" panose="02010609060101010101" pitchFamily="49" charset="-122"/>
                <a:sym typeface="+mn-ea"/>
              </a:rPr>
              <a:t> </a:t>
            </a:r>
            <a:endParaRPr lang="en-US" altLang="zh-CN" sz="2000" dirty="0">
              <a:latin typeface="黑体" panose="02010609060101010101" pitchFamily="49" charset="-122"/>
              <a:ea typeface="黑体" panose="02010609060101010101" pitchFamily="49" charset="-122"/>
              <a:sym typeface="+mn-ea"/>
            </a:endParaRPr>
          </a:p>
          <a:p>
            <a:pPr marL="0" lvl="0" indent="0" algn="ctr">
              <a:spcBef>
                <a:spcPct val="0"/>
              </a:spcBef>
              <a:buClrTx/>
              <a:buSzPct val="100000"/>
              <a:buFont typeface="Arial" panose="020B0604020202020204" pitchFamily="34" charset="0"/>
              <a:buNone/>
            </a:pPr>
            <a:r>
              <a:rPr lang="en-US" altLang="zh-CN" sz="2000" dirty="0">
                <a:latin typeface="黑体" panose="02010609060101010101" pitchFamily="49" charset="-122"/>
                <a:ea typeface="黑体" panose="02010609060101010101" pitchFamily="49" charset="-122"/>
                <a:sym typeface="+mn-ea"/>
              </a:rPr>
              <a:t>      </a:t>
            </a:r>
            <a:r>
              <a:rPr lang="zh-CN" altLang="zh-CN" sz="2000" dirty="0">
                <a:latin typeface="黑体" panose="02010609060101010101" pitchFamily="49" charset="-122"/>
                <a:ea typeface="黑体" panose="02010609060101010101" pitchFamily="49" charset="-122"/>
                <a:sym typeface="+mn-ea"/>
              </a:rPr>
              <a:t>减药、停药或换药</a:t>
            </a:r>
            <a:endParaRPr lang="zh-CN" altLang="zh-CN" sz="2000" dirty="0">
              <a:latin typeface="黑体" panose="02010609060101010101" pitchFamily="49" charset="-122"/>
              <a:ea typeface="黑体" panose="02010609060101010101" pitchFamily="49" charset="-122"/>
            </a:endParaRPr>
          </a:p>
        </p:txBody>
      </p:sp>
      <p:sp>
        <p:nvSpPr>
          <p:cNvPr id="24582" name="云形标注 5"/>
          <p:cNvSpPr/>
          <p:nvPr/>
        </p:nvSpPr>
        <p:spPr>
          <a:xfrm>
            <a:off x="5310188" y="4352893"/>
            <a:ext cx="4838700" cy="893827"/>
          </a:xfrm>
          <a:prstGeom prst="cloudCallout">
            <a:avLst>
              <a:gd name="adj1" fmla="val -64472"/>
              <a:gd name="adj2" fmla="val 25431"/>
            </a:avLst>
          </a:prstGeom>
          <a:solidFill>
            <a:srgbClr val="C9E7A7"/>
          </a:solidFill>
          <a:ln w="9525">
            <a:noFill/>
          </a:ln>
          <a:effectLst>
            <a:outerShdw dist="53882" dir="13499999" algn="ctr" rotWithShape="0">
              <a:schemeClr val="bg2">
                <a:alpha val="50000"/>
              </a:schemeClr>
            </a:outerShdw>
          </a:effectLst>
        </p:spPr>
        <p:txBody>
          <a:bodyPr anchor="ct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a:lnSpc>
                <a:spcPct val="80000"/>
              </a:lnSpc>
              <a:spcBef>
                <a:spcPct val="0"/>
              </a:spcBef>
              <a:buClrTx/>
              <a:buSzPct val="100000"/>
              <a:buFont typeface="Arial" panose="020B0604020202020204" pitchFamily="34" charset="0"/>
              <a:buNone/>
            </a:pPr>
            <a:endParaRPr lang="en-US" altLang="zh-CN" sz="2000" b="1" dirty="0">
              <a:latin typeface="宋体" panose="02010600030101010101" pitchFamily="2" charset="-122"/>
            </a:endParaRPr>
          </a:p>
          <a:p>
            <a:pPr marL="0" lvl="0" indent="0" algn="ctr">
              <a:lnSpc>
                <a:spcPct val="80000"/>
              </a:lnSpc>
              <a:spcBef>
                <a:spcPct val="0"/>
              </a:spcBef>
              <a:buClrTx/>
              <a:buSzPct val="100000"/>
              <a:buFont typeface="Arial" panose="020B0604020202020204" pitchFamily="34" charset="0"/>
              <a:buNone/>
            </a:pPr>
            <a:endParaRPr lang="zh-CN" altLang="zh-CN" sz="2000" b="1" dirty="0">
              <a:latin typeface="宋体" panose="02010600030101010101" pitchFamily="2" charset="-122"/>
            </a:endParaRPr>
          </a:p>
        </p:txBody>
      </p:sp>
      <p:sp>
        <p:nvSpPr>
          <p:cNvPr id="24583" name="矩形 4"/>
          <p:cNvSpPr/>
          <p:nvPr/>
        </p:nvSpPr>
        <p:spPr>
          <a:xfrm>
            <a:off x="5591175" y="4398963"/>
            <a:ext cx="4249738" cy="70675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1" indent="0">
              <a:spcBef>
                <a:spcPct val="0"/>
              </a:spcBef>
              <a:buClrTx/>
              <a:buSzPct val="100000"/>
              <a:buFont typeface="Arial" panose="020B0604020202020204" pitchFamily="34" charset="0"/>
              <a:buNone/>
            </a:pPr>
            <a:r>
              <a:rPr lang="zh-CN" altLang="zh-CN" sz="2000" dirty="0">
                <a:latin typeface="黑体" panose="02010609060101010101" pitchFamily="49" charset="-122"/>
                <a:ea typeface="黑体" panose="02010609060101010101" pitchFamily="49" charset="-122"/>
                <a:sym typeface="+mn-ea"/>
              </a:rPr>
              <a:t>措施</a:t>
            </a:r>
            <a:r>
              <a:rPr lang="zh-CN" altLang="en-US" sz="2000" dirty="0">
                <a:latin typeface="黑体" panose="02010609060101010101" pitchFamily="49" charset="-122"/>
                <a:ea typeface="黑体" panose="02010609060101010101" pitchFamily="49" charset="-122"/>
                <a:sym typeface="+mn-ea"/>
              </a:rPr>
              <a:t>：</a:t>
            </a:r>
            <a:r>
              <a:rPr lang="zh-CN" altLang="en-US" sz="2000" dirty="0">
                <a:solidFill>
                  <a:srgbClr val="FF0000"/>
                </a:solidFill>
                <a:latin typeface="黑体" panose="02010609060101010101" pitchFamily="49" charset="-122"/>
                <a:ea typeface="黑体" panose="02010609060101010101" pitchFamily="49" charset="-122"/>
                <a:sym typeface="+mn-ea"/>
              </a:rPr>
              <a:t>及时</a:t>
            </a:r>
            <a:r>
              <a:rPr lang="zh-CN" altLang="zh-CN" sz="2000" dirty="0">
                <a:solidFill>
                  <a:srgbClr val="FF0000"/>
                </a:solidFill>
                <a:latin typeface="黑体" panose="02010609060101010101" pitchFamily="49" charset="-122"/>
                <a:ea typeface="黑体" panose="02010609060101010101" pitchFamily="49" charset="-122"/>
              </a:rPr>
              <a:t>转诊</a:t>
            </a:r>
            <a:r>
              <a:rPr lang="zh-CN" altLang="zh-CN" sz="2000" dirty="0">
                <a:latin typeface="黑体" panose="02010609060101010101" pitchFamily="49" charset="-122"/>
                <a:ea typeface="黑体" panose="02010609060101010101" pitchFamily="49" charset="-122"/>
              </a:rPr>
              <a:t>和处理</a:t>
            </a:r>
            <a:r>
              <a:rPr lang="zh-CN" altLang="en-US" sz="2000" dirty="0">
                <a:latin typeface="黑体" panose="02010609060101010101" pitchFamily="49" charset="-122"/>
                <a:ea typeface="黑体" panose="02010609060101010101" pitchFamily="49" charset="-122"/>
              </a:rPr>
              <a:t>；预防</a:t>
            </a:r>
            <a:r>
              <a:rPr lang="zh-CN" altLang="zh-CN" sz="2000" dirty="0">
                <a:latin typeface="黑体" panose="02010609060101010101" pitchFamily="49" charset="-122"/>
                <a:ea typeface="黑体" panose="02010609060101010101" pitchFamily="49" charset="-122"/>
              </a:rPr>
              <a:t>为主，</a:t>
            </a:r>
            <a:r>
              <a:rPr lang="en-US" altLang="zh-CN" sz="2000" dirty="0">
                <a:latin typeface="黑体" panose="02010609060101010101" pitchFamily="49" charset="-122"/>
                <a:ea typeface="黑体" panose="02010609060101010101" pitchFamily="49" charset="-122"/>
              </a:rPr>
              <a:t> </a:t>
            </a:r>
            <a:endParaRPr lang="en-US" altLang="zh-CN" sz="2000" dirty="0">
              <a:latin typeface="黑体" panose="02010609060101010101" pitchFamily="49" charset="-122"/>
              <a:ea typeface="黑体" panose="02010609060101010101" pitchFamily="49" charset="-122"/>
            </a:endParaRPr>
          </a:p>
          <a:p>
            <a:pPr marL="0" lvl="1" indent="0">
              <a:spcBef>
                <a:spcPct val="0"/>
              </a:spcBef>
              <a:buClrTx/>
              <a:buSzPct val="100000"/>
              <a:buFont typeface="Arial" panose="020B0604020202020204" pitchFamily="34" charset="0"/>
              <a:buNone/>
            </a:pPr>
            <a:r>
              <a:rPr lang="en-US" altLang="zh-CN" sz="2000" dirty="0">
                <a:solidFill>
                  <a:srgbClr val="FF0000"/>
                </a:solidFill>
                <a:latin typeface="黑体" panose="02010609060101010101" pitchFamily="49" charset="-122"/>
                <a:ea typeface="黑体" panose="02010609060101010101" pitchFamily="49" charset="-122"/>
              </a:rPr>
              <a:t>      </a:t>
            </a:r>
            <a:r>
              <a:rPr lang="zh-CN" altLang="zh-CN" sz="2000" dirty="0">
                <a:solidFill>
                  <a:srgbClr val="FF0000"/>
                </a:solidFill>
                <a:latin typeface="黑体" panose="02010609060101010101" pitchFamily="49" charset="-122"/>
                <a:ea typeface="黑体" panose="02010609060101010101" pitchFamily="49" charset="-122"/>
              </a:rPr>
              <a:t>定期体检</a:t>
            </a:r>
            <a:r>
              <a:rPr lang="zh-CN" altLang="zh-CN" sz="2000" dirty="0">
                <a:latin typeface="黑体" panose="02010609060101010101" pitchFamily="49" charset="-122"/>
                <a:ea typeface="黑体" panose="02010609060101010101" pitchFamily="49" charset="-122"/>
              </a:rPr>
              <a:t>，注意药物相互作用</a:t>
            </a:r>
            <a:endParaRPr lang="zh-CN" altLang="zh-CN" sz="2000" dirty="0">
              <a:latin typeface="黑体" panose="02010609060101010101" pitchFamily="49" charset="-122"/>
              <a:ea typeface="黑体" panose="02010609060101010101" pitchFamily="49" charset="-122"/>
            </a:endParaRPr>
          </a:p>
        </p:txBody>
      </p:sp>
      <p:sp>
        <p:nvSpPr>
          <p:cNvPr id="7" name="圆角矩形 6"/>
          <p:cNvSpPr/>
          <p:nvPr/>
        </p:nvSpPr>
        <p:spPr>
          <a:xfrm>
            <a:off x="2098675" y="2436813"/>
            <a:ext cx="8016875" cy="1738008"/>
          </a:xfrm>
          <a:prstGeom prst="roundRect">
            <a:avLst/>
          </a:prstGeom>
          <a:solidFill>
            <a:schemeClr val="accent5"/>
          </a:solidFill>
        </p:spPr>
        <p:txBody>
          <a:bodyPr>
            <a:spAutoFit/>
          </a:bodyPr>
          <a:lstStyle/>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p:txBody>
      </p:sp>
      <p:sp>
        <p:nvSpPr>
          <p:cNvPr id="8" name="矩形 7"/>
          <p:cNvSpPr/>
          <p:nvPr/>
        </p:nvSpPr>
        <p:spPr>
          <a:xfrm>
            <a:off x="1839913" y="2492375"/>
            <a:ext cx="8143875" cy="1691640"/>
          </a:xfrm>
          <a:prstGeom prst="rect">
            <a:avLst/>
          </a:prstGeom>
        </p:spPr>
        <p:txBody>
          <a:bodyPr>
            <a:spAutoFit/>
          </a:bodyPr>
          <a:lstStyle/>
          <a:p>
            <a:pPr marL="457200" marR="0" lvl="1" indent="0" algn="l" defTabSz="914400" rtl="0" eaLnBrk="0" fontAlgn="base" latinLnBrk="0" hangingPunct="0">
              <a:lnSpc>
                <a:spcPct val="130000"/>
              </a:lnSpc>
              <a:spcBef>
                <a:spcPts val="0"/>
              </a:spcBef>
              <a:spcAft>
                <a:spcPct val="0"/>
              </a:spcAft>
              <a:buClrTx/>
              <a:buSzTx/>
              <a:buFontTx/>
              <a:buNone/>
              <a:defRPr/>
            </a:pPr>
            <a:r>
              <a:rPr kumimoji="0" lang="zh-CN" altLang="zh-CN" sz="2000" b="1" i="0" u="none" strike="noStrike" kern="1200" cap="none" spc="0" normalizeH="0" baseline="0" noProof="0" dirty="0">
                <a:ln>
                  <a:noFill/>
                </a:ln>
                <a:solidFill>
                  <a:schemeClr val="bg2">
                    <a:lumMod val="60000"/>
                    <a:lumOff val="40000"/>
                  </a:schemeClr>
                </a:solidFill>
                <a:effectLst/>
                <a:uLnTx/>
                <a:uFillTx/>
                <a:latin typeface="宋体" panose="02010600030101010101" pitchFamily="2" charset="-122"/>
                <a:ea typeface="宋体" panose="02010600030101010101" pitchFamily="2" charset="-122"/>
                <a:cs typeface="+mn-cs"/>
                <a:sym typeface="+mn-ea"/>
              </a:rPr>
              <a:t>急性期：</a:t>
            </a:r>
            <a:r>
              <a:rPr kumimoji="0" lang="zh-CN"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rPr>
              <a:t>过度镇静、体位性低血压、胃肠道反应、流涎、锥体外系不良反应、泌乳、月经不调、抗胆碱能反应等</a:t>
            </a: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a:p>
            <a:pPr marL="457200" marR="0" lvl="1" indent="0" algn="l" defTabSz="914400" rtl="0" eaLnBrk="0" fontAlgn="base" latinLnBrk="0" hangingPunct="0">
              <a:lnSpc>
                <a:spcPct val="130000"/>
              </a:lnSpc>
              <a:spcBef>
                <a:spcPts val="0"/>
              </a:spcBef>
              <a:spcAft>
                <a:spcPct val="0"/>
              </a:spcAft>
              <a:buClrTx/>
              <a:buSzTx/>
              <a:buFontTx/>
              <a:buNone/>
              <a:defRPr/>
            </a:pPr>
            <a:r>
              <a:rPr kumimoji="0" lang="zh-CN" altLang="zh-CN" sz="2000" b="1" i="0" u="none" strike="noStrike" kern="1200" cap="none" spc="0" normalizeH="0" baseline="0" noProof="0" dirty="0">
                <a:ln>
                  <a:noFill/>
                </a:ln>
                <a:solidFill>
                  <a:schemeClr val="bg2">
                    <a:lumMod val="60000"/>
                    <a:lumOff val="40000"/>
                  </a:schemeClr>
                </a:solidFill>
                <a:effectLst/>
                <a:uLnTx/>
                <a:uFillTx/>
                <a:latin typeface="宋体" panose="02010600030101010101" pitchFamily="2" charset="-122"/>
                <a:ea typeface="宋体" panose="02010600030101010101" pitchFamily="2" charset="-122"/>
                <a:cs typeface="+mn-cs"/>
                <a:sym typeface="+mn-ea"/>
              </a:rPr>
              <a:t>巩固期和维持期：</a:t>
            </a:r>
            <a:r>
              <a:rPr kumimoji="0" lang="zh-CN"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rPr>
              <a:t>体重增加及糖脂代谢异常，心血管系统不良反应和肝功能异常等</a:t>
            </a: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p:txBody>
      </p:sp>
      <p:grpSp>
        <p:nvGrpSpPr>
          <p:cNvPr id="24586" name="组合 10"/>
          <p:cNvGrpSpPr/>
          <p:nvPr/>
        </p:nvGrpSpPr>
        <p:grpSpPr>
          <a:xfrm>
            <a:off x="2098675" y="5246688"/>
            <a:ext cx="8016875" cy="919683"/>
            <a:chOff x="574145" y="5461927"/>
            <a:chExt cx="8016875" cy="919922"/>
          </a:xfrm>
        </p:grpSpPr>
        <p:sp>
          <p:nvSpPr>
            <p:cNvPr id="10" name="圆角矩形 9"/>
            <p:cNvSpPr/>
            <p:nvPr/>
          </p:nvSpPr>
          <p:spPr>
            <a:xfrm>
              <a:off x="574145" y="5461927"/>
              <a:ext cx="8016875" cy="919922"/>
            </a:xfrm>
            <a:prstGeom prst="roundRect">
              <a:avLst/>
            </a:prstGeom>
            <a:solidFill>
              <a:schemeClr val="accent5"/>
            </a:solidFill>
          </p:spPr>
          <p:txBody>
            <a:bodyPr>
              <a:spAutoFit/>
            </a:bodyPr>
            <a:lstStyle/>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a:p>
              <a:pPr marL="457200" marR="0" lvl="1" indent="0" algn="l" defTabSz="914400" rtl="0" eaLnBrk="0" fontAlgn="base" latinLnBrk="0" hangingPunct="0">
                <a:lnSpc>
                  <a:spcPct val="120000"/>
                </a:lnSpc>
                <a:spcBef>
                  <a:spcPts val="0"/>
                </a:spcBef>
                <a:spcAft>
                  <a:spcPct val="0"/>
                </a:spcAft>
                <a:buClrTx/>
                <a:buSzTx/>
                <a:buFontTx/>
                <a:buNone/>
                <a:defRPr/>
              </a:pPr>
              <a:endParaRPr kumimoji="0" lang="en-US" altLang="zh-CN" sz="20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sym typeface="+mn-ea"/>
              </a:endParaRPr>
            </a:p>
          </p:txBody>
        </p:sp>
        <p:sp>
          <p:nvSpPr>
            <p:cNvPr id="24589" name="矩形 8"/>
            <p:cNvSpPr/>
            <p:nvPr/>
          </p:nvSpPr>
          <p:spPr>
            <a:xfrm>
              <a:off x="663128" y="5488776"/>
              <a:ext cx="7797304" cy="89177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69850" lvl="1" indent="0">
                <a:lnSpc>
                  <a:spcPct val="130000"/>
                </a:lnSpc>
                <a:spcBef>
                  <a:spcPct val="0"/>
                </a:spcBef>
                <a:buClrTx/>
                <a:buSzPct val="75000"/>
                <a:buNone/>
              </a:pPr>
              <a:r>
                <a:rPr lang="zh-CN" altLang="zh-CN" sz="2000" b="1" dirty="0">
                  <a:latin typeface="宋体" panose="02010600030101010101" pitchFamily="2" charset="-122"/>
                </a:rPr>
                <a:t>恶性综合征、癫痫发作、血液系统改变、剥脱性皮炎、</a:t>
              </a:r>
              <a:r>
                <a:rPr lang="en-US" altLang="zh-CN" sz="2000" b="1" dirty="0">
                  <a:latin typeface="宋体" panose="02010600030101010101" pitchFamily="2" charset="-122"/>
                </a:rPr>
                <a:t> </a:t>
              </a:r>
              <a:r>
                <a:rPr lang="zh-CN" altLang="zh-CN" sz="2000" b="1" dirty="0">
                  <a:latin typeface="宋体" panose="02010600030101010101" pitchFamily="2" charset="-122"/>
                </a:rPr>
                <a:t>严重心电图改变、</a:t>
              </a:r>
              <a:r>
                <a:rPr lang="en-US" altLang="zh-CN" sz="2000" b="1" dirty="0">
                  <a:latin typeface="宋体" panose="02010600030101010101" pitchFamily="2" charset="-122"/>
                </a:rPr>
                <a:t>5-</a:t>
              </a:r>
              <a:r>
                <a:rPr lang="zh-CN" altLang="zh-CN" sz="2000" b="1" dirty="0">
                  <a:latin typeface="宋体" panose="02010600030101010101" pitchFamily="2" charset="-122"/>
                </a:rPr>
                <a:t>羟色胺综合征、药物过量中毒</a:t>
              </a:r>
              <a:r>
                <a:rPr lang="zh-CN" altLang="en-US" sz="2000" b="1" dirty="0">
                  <a:latin typeface="宋体" panose="02010600030101010101" pitchFamily="2" charset="-122"/>
                </a:rPr>
                <a:t>等</a:t>
              </a:r>
              <a:endParaRPr lang="en-US" altLang="zh-CN" sz="2000" b="1" dirty="0">
                <a:latin typeface="宋体" panose="02010600030101010101" pitchFamily="2" charset="-122"/>
              </a:endParaRPr>
            </a:p>
          </p:txBody>
        </p:sp>
      </p:grpSp>
      <p:sp>
        <p:nvSpPr>
          <p:cNvPr id="13" name="内容占位符 2"/>
          <p:cNvSpPr txBox="1"/>
          <p:nvPr/>
        </p:nvSpPr>
        <p:spPr bwMode="auto">
          <a:xfrm>
            <a:off x="2093913" y="1844675"/>
            <a:ext cx="3390900" cy="784225"/>
          </a:xfrm>
          <a:prstGeom prst="rect">
            <a:avLst/>
          </a:prstGeom>
          <a:noFill/>
          <a:ln>
            <a:noFill/>
          </a:ln>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400" b="1">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000" b="1">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b="1">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b="1">
                <a:solidFill>
                  <a:schemeClr val="tx1"/>
                </a:solidFill>
                <a:latin typeface="+mn-lt"/>
                <a:ea typeface="+mn-ea"/>
              </a:defRPr>
            </a:lvl5pPr>
            <a:lvl6pPr marL="25146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9pPr>
          </a:lstStyle>
          <a:p>
            <a:pPr marL="342900" marR="0" lvl="0" indent="-342900" algn="l" defTabSz="914400" rtl="0" eaLnBrk="0" fontAlgn="base" latinLnBrk="0" hangingPunct="0">
              <a:lnSpc>
                <a:spcPct val="100000"/>
              </a:lnSpc>
              <a:spcBef>
                <a:spcPts val="0"/>
              </a:spcBef>
              <a:spcAft>
                <a:spcPct val="0"/>
              </a:spcAft>
              <a:buClr>
                <a:schemeClr val="bg2"/>
              </a:buClr>
              <a:buSzPct val="75000"/>
              <a:buFont typeface="Wingdings" panose="05000000000000000000" pitchFamily="2" charset="2"/>
              <a:buChar char="n"/>
              <a:defRPr/>
            </a:pPr>
            <a:r>
              <a:rPr kumimoji="0" lang="zh-CN" altLang="zh-CN" sz="28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常见不良反应</a:t>
            </a: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None/>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Char char="n"/>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Char char="n"/>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ts val="600"/>
              </a:spcBef>
              <a:spcAft>
                <a:spcPct val="0"/>
              </a:spcAft>
              <a:buClr>
                <a:schemeClr val="bg2"/>
              </a:buClr>
              <a:buSzPct val="75000"/>
              <a:buFont typeface="Wingdings" panose="05000000000000000000" pitchFamily="2" charset="2"/>
              <a:buNone/>
              <a:defRPr/>
            </a:pP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0754" name="标题 330753"/>
          <p:cNvSpPr>
            <a:spLocks noGrp="1"/>
          </p:cNvSpPr>
          <p:nvPr>
            <p:ph type="title"/>
          </p:nvPr>
        </p:nvSpPr>
        <p:spPr/>
        <p:txBody>
          <a:bodyPr anchor="ctr"/>
          <a:p>
            <a:r>
              <a:rPr lang="zh-CN" altLang="en-US" dirty="0"/>
              <a:t>随访中的注意事项</a:t>
            </a:r>
            <a:endParaRPr lang="zh-CN" altLang="en-US" dirty="0"/>
          </a:p>
        </p:txBody>
      </p:sp>
      <p:sp>
        <p:nvSpPr>
          <p:cNvPr id="330755" name="文本占位符 330754"/>
          <p:cNvSpPr>
            <a:spLocks noGrp="1"/>
          </p:cNvSpPr>
          <p:nvPr>
            <p:ph type="body" idx="1"/>
          </p:nvPr>
        </p:nvSpPr>
        <p:spPr/>
        <p:txBody>
          <a:bodyPr/>
          <a:p>
            <a:pPr>
              <a:lnSpc>
                <a:spcPct val="90000"/>
              </a:lnSpc>
            </a:pPr>
            <a:r>
              <a:rPr lang="zh-CN" altLang="en-US" sz="2800" dirty="0"/>
              <a:t>根据病情，定期访视，做好随访记录</a:t>
            </a:r>
            <a:endParaRPr lang="zh-CN" altLang="en-US" sz="2800" dirty="0"/>
          </a:p>
          <a:p>
            <a:pPr>
              <a:lnSpc>
                <a:spcPct val="90000"/>
              </a:lnSpc>
            </a:pPr>
            <a:r>
              <a:rPr lang="zh-CN" altLang="en-US" sz="2800" dirty="0"/>
              <a:t>督促服药，注意复发征兆，及时采取措施</a:t>
            </a:r>
            <a:endParaRPr lang="zh-CN" altLang="en-US" sz="2800" dirty="0"/>
          </a:p>
          <a:p>
            <a:pPr>
              <a:lnSpc>
                <a:spcPct val="90000"/>
              </a:lnSpc>
            </a:pPr>
            <a:r>
              <a:rPr lang="zh-CN" altLang="en-US" sz="2800" dirty="0"/>
              <a:t>危机干预。当患者出现肇事苗头时，一方面加强看管，另一方面需要和专科医生联系，采取措施。</a:t>
            </a:r>
            <a:endParaRPr lang="zh-CN" altLang="en-US" sz="2800" dirty="0"/>
          </a:p>
          <a:p>
            <a:pPr>
              <a:lnSpc>
                <a:spcPct val="90000"/>
              </a:lnSpc>
            </a:pPr>
            <a:r>
              <a:rPr lang="zh-CN" altLang="en-US" sz="2800" dirty="0"/>
              <a:t>协助并督促转诊</a:t>
            </a:r>
            <a:endParaRPr lang="zh-CN" altLang="en-US" sz="2800" dirty="0"/>
          </a:p>
          <a:p>
            <a:pPr>
              <a:lnSpc>
                <a:spcPct val="90000"/>
              </a:lnSpc>
            </a:pPr>
            <a:r>
              <a:rPr lang="zh-CN" altLang="en-US" sz="2800" dirty="0"/>
              <a:t>提供心理疏导，解决具体困难</a:t>
            </a:r>
            <a:endParaRPr lang="zh-CN" altLang="en-US" sz="2800" dirty="0"/>
          </a:p>
          <a:p>
            <a:pPr>
              <a:lnSpc>
                <a:spcPct val="90000"/>
              </a:lnSpc>
            </a:pPr>
            <a:r>
              <a:rPr lang="zh-CN" altLang="en-US" sz="2800" dirty="0"/>
              <a:t>指导康复。鼓励和帮助病人进行生活训练，参与社会活动、接受职业训练。</a:t>
            </a:r>
            <a:endParaRPr lang="zh-CN" altLang="en-US" sz="2800" dirty="0"/>
          </a:p>
          <a:p>
            <a:pPr>
              <a:lnSpc>
                <a:spcPct val="90000"/>
              </a:lnSpc>
            </a:pPr>
            <a:r>
              <a:rPr lang="zh-CN" altLang="en-US" sz="2800" dirty="0"/>
              <a:t>科普宣教，指导家属</a:t>
            </a:r>
            <a:endParaRPr lang="zh-CN" altLang="en-US" sz="2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1"/>
          <p:cNvSpPr>
            <a:spLocks noGrp="1"/>
          </p:cNvSpPr>
          <p:nvPr>
            <p:ph type="title"/>
          </p:nvPr>
        </p:nvSpPr>
        <p:spPr>
          <a:xfrm>
            <a:off x="1981200" y="457200"/>
            <a:ext cx="8229600" cy="1027113"/>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常见不良反应及处理</a:t>
            </a:r>
            <a:r>
              <a:rPr lang="en-US" altLang="zh-CN" dirty="0">
                <a:latin typeface="黑体" panose="02010609060101010101" pitchFamily="49" charset="-122"/>
                <a:ea typeface="黑体" panose="02010609060101010101" pitchFamily="49" charset="-122"/>
                <a:cs typeface="+mj-cs"/>
              </a:rPr>
              <a:t>1</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p:cNvSpPr>
          <p:nvPr>
            <p:ph idx="1"/>
          </p:nvPr>
        </p:nvSpPr>
        <p:spPr>
          <a:xfrm>
            <a:off x="1847850" y="1701800"/>
            <a:ext cx="3702050" cy="4464050"/>
          </a:xfrm>
        </p:spPr>
        <p:txBody>
          <a:bodyPr vert="horz" wrap="square" lIns="91440" tIns="45720" rIns="91440" bIns="45720" numCol="1" anchor="t" anchorCtr="0" compatLnSpc="1"/>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嗜睡</a:t>
            </a:r>
            <a:r>
              <a:rPr kumimoji="0" lang="en-US" altLang="zh-CN" sz="2400" b="1" i="0" u="none" strike="noStrike" kern="0" cap="none" spc="0" normalizeH="0" baseline="0" noProof="0" dirty="0">
                <a:ln>
                  <a:noFill/>
                </a:ln>
                <a:solidFill>
                  <a:schemeClr val="tx1"/>
                </a:solidFill>
                <a:effectLst/>
                <a:uLnTx/>
                <a:uFillTx/>
                <a:latin typeface="+mn-ea"/>
                <a:ea typeface="+mn-ea"/>
                <a:cs typeface="+mn-cs"/>
              </a:rPr>
              <a:t>/</a:t>
            </a:r>
            <a:r>
              <a:rPr kumimoji="0" lang="zh-CN" altLang="en-US" sz="2400" b="1" i="0" u="none" strike="noStrike" kern="0" cap="none" spc="0" normalizeH="0" baseline="0" noProof="0" dirty="0">
                <a:ln>
                  <a:noFill/>
                </a:ln>
                <a:solidFill>
                  <a:schemeClr val="tx1"/>
                </a:solidFill>
                <a:effectLst/>
                <a:uLnTx/>
                <a:uFillTx/>
                <a:latin typeface="+mn-ea"/>
                <a:ea typeface="+mn-ea"/>
                <a:cs typeface="+mn-cs"/>
              </a:rPr>
              <a:t>过度镇静</a:t>
            </a: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742950" marR="0" lvl="1" indent="-28575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ea"/>
                <a:ea typeface="+mn-ea"/>
              </a:rPr>
              <a:t>与剂量相关，</a:t>
            </a:r>
            <a:r>
              <a:rPr kumimoji="0" lang="zh-CN" altLang="zh-CN" sz="2000" b="1" i="0" u="none" strike="noStrike" kern="0" cap="none" spc="0" normalizeH="0" baseline="0" noProof="0" dirty="0">
                <a:ln>
                  <a:noFill/>
                </a:ln>
                <a:solidFill>
                  <a:schemeClr val="tx1"/>
                </a:solidFill>
                <a:effectLst/>
                <a:uLnTx/>
                <a:uFillTx/>
                <a:latin typeface="+mn-ea"/>
                <a:ea typeface="+mn-ea"/>
              </a:rPr>
              <a:t>多见治疗开始或增加剂量时，几天或几周后常可耐受</a:t>
            </a: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457200" marR="0" lvl="1" indent="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None/>
              <a:defRPr/>
            </a:pP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zh-CN" sz="2400" b="1" i="0" u="none" strike="noStrike" kern="0" cap="none" spc="0" normalizeH="0" baseline="0" noProof="0" dirty="0">
                <a:ln>
                  <a:noFill/>
                </a:ln>
                <a:solidFill>
                  <a:schemeClr val="tx1"/>
                </a:solidFill>
                <a:effectLst/>
                <a:uLnTx/>
                <a:uFillTx/>
                <a:latin typeface="+mn-lt"/>
                <a:ea typeface="+mn-ea"/>
                <a:cs typeface="+mn-cs"/>
              </a:rPr>
              <a:t>直立性低血压</a:t>
            </a:r>
            <a:endParaRPr kumimoji="0" lang="en-US" altLang="zh-CN" sz="2400" b="1"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lt"/>
                <a:ea typeface="+mn-ea"/>
              </a:rPr>
              <a:t>服药后改变体位时血压骤然下降，可引起猝倒</a:t>
            </a:r>
            <a:endParaRPr kumimoji="0" lang="en-US" altLang="zh-CN" sz="2000" b="1" i="0" u="none" strike="noStrike" kern="0" cap="none" spc="0" normalizeH="0" baseline="0" noProof="0" dirty="0">
              <a:ln>
                <a:noFill/>
              </a:ln>
              <a:solidFill>
                <a:schemeClr val="tx1"/>
              </a:solidFill>
              <a:effectLst/>
              <a:uLnTx/>
              <a:uFillTx/>
              <a:latin typeface="+mn-lt"/>
              <a:ea typeface="+mn-ea"/>
            </a:endParaRPr>
          </a:p>
          <a:p>
            <a:pPr marL="457200" marR="0" lvl="1" indent="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None/>
              <a:defRPr/>
            </a:pP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endParaRPr kumimoji="0" lang="zh-CN" altLang="en-US" sz="2400" b="1" i="0" u="none" strike="noStrike" kern="0" cap="none" spc="0" normalizeH="0" baseline="0" noProof="0" dirty="0">
              <a:ln>
                <a:noFill/>
              </a:ln>
              <a:solidFill>
                <a:schemeClr val="tx1"/>
              </a:solidFill>
              <a:effectLst/>
              <a:uLnTx/>
              <a:uFillTx/>
              <a:latin typeface="+mn-lt"/>
              <a:ea typeface="+mn-ea"/>
              <a:cs typeface="+mn-cs"/>
            </a:endParaRPr>
          </a:p>
        </p:txBody>
      </p:sp>
      <p:sp>
        <p:nvSpPr>
          <p:cNvPr id="4" name="圆角矩形 3"/>
          <p:cNvSpPr/>
          <p:nvPr/>
        </p:nvSpPr>
        <p:spPr>
          <a:xfrm>
            <a:off x="5375275" y="1844675"/>
            <a:ext cx="5113338" cy="185420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marL="342900" marR="0" lvl="0" indent="-342900" algn="l" defTabSz="914400" rtl="0" eaLnBrk="1" fontAlgn="auto" latinLnBrk="0" hangingPunct="1">
              <a:lnSpc>
                <a:spcPct val="130000"/>
              </a:lnSpc>
              <a:spcBef>
                <a:spcPts val="0"/>
              </a:spcBef>
              <a:spcAft>
                <a:spcPts val="0"/>
              </a:spcAft>
              <a:buClrTx/>
              <a:buSzTx/>
              <a:buFont typeface="Arial" panose="020B0604020202020204" pitchFamily="34" charset="0"/>
              <a:buChar char="•"/>
              <a:defRPr/>
            </a:pPr>
            <a:endParaRPr kumimoji="0" lang="en-US" altLang="zh-CN" sz="2000" b="1" i="0" u="none" strike="noStrike" kern="1200" cap="none" spc="0" normalizeH="0" baseline="0" noProof="0" dirty="0">
              <a:ln>
                <a:noFill/>
              </a:ln>
              <a:solidFill>
                <a:prstClr val="black"/>
              </a:solidFill>
              <a:effectLst/>
              <a:uLnTx/>
              <a:uFillTx/>
              <a:latin typeface="+mn-lt"/>
              <a:ea typeface="+mn-ea"/>
              <a:cs typeface="+mn-cs"/>
            </a:endParaRPr>
          </a:p>
        </p:txBody>
      </p:sp>
      <p:sp>
        <p:nvSpPr>
          <p:cNvPr id="6" name="圆角矩形 5"/>
          <p:cNvSpPr/>
          <p:nvPr/>
        </p:nvSpPr>
        <p:spPr>
          <a:xfrm>
            <a:off x="5353050" y="4548188"/>
            <a:ext cx="5135563" cy="1219200"/>
          </a:xfrm>
          <a:prstGeom prst="roundRect">
            <a:avLst/>
          </a:prstGeom>
          <a:solidFill>
            <a:srgbClr val="B5E9F9"/>
          </a:solidFill>
          <a:ln>
            <a:noFill/>
          </a:ln>
        </p:spPr>
        <p:style>
          <a:lnRef idx="1">
            <a:schemeClr val="accent1"/>
          </a:lnRef>
          <a:fillRef idx="2">
            <a:schemeClr val="accent1"/>
          </a:fillRef>
          <a:effectRef idx="1">
            <a:schemeClr val="accent1"/>
          </a:effectRef>
          <a:fontRef idx="minor">
            <a:schemeClr val="dk1"/>
          </a:fontRef>
        </p:style>
        <p:txBody>
          <a:bodyPr anchor="ct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zh-CN" altLang="en-US" sz="2000" b="1" i="0" u="none" strike="noStrike" kern="1200" cap="none" spc="0" normalizeH="0" baseline="0" noProof="0" dirty="0">
                <a:ln>
                  <a:noFill/>
                </a:ln>
                <a:solidFill>
                  <a:prstClr val="black"/>
                </a:solidFill>
                <a:effectLst/>
                <a:uLnTx/>
                <a:uFillTx/>
                <a:latin typeface="+mn-lt"/>
                <a:ea typeface="+mn-ea"/>
                <a:cs typeface="+mn-cs"/>
              </a:rPr>
              <a:t>平卧，头低位，监测血压，必要时静脉注射葡萄糖</a:t>
            </a:r>
            <a:endParaRPr kumimoji="0" lang="en-US" altLang="zh-CN" sz="20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zh-CN" altLang="en-US" sz="2000" b="1" i="0" u="none" strike="noStrike" kern="1200" cap="none" spc="0" normalizeH="0" baseline="0" noProof="0" dirty="0">
                <a:ln>
                  <a:noFill/>
                </a:ln>
                <a:solidFill>
                  <a:prstClr val="black"/>
                </a:solidFill>
                <a:effectLst/>
                <a:uLnTx/>
                <a:uFillTx/>
                <a:latin typeface="+mn-lt"/>
                <a:ea typeface="+mn-ea"/>
                <a:cs typeface="+mn-cs"/>
              </a:rPr>
              <a:t>严重者应减量或换药</a:t>
            </a:r>
            <a:endParaRPr kumimoji="0" lang="zh-CN" altLang="en-US" sz="2000" b="1" i="0" u="none" strike="noStrike" kern="1200" cap="none" spc="0" normalizeH="0" baseline="0" noProof="0" dirty="0">
              <a:ln>
                <a:noFill/>
              </a:ln>
              <a:solidFill>
                <a:prstClr val="black"/>
              </a:solidFill>
              <a:effectLst/>
              <a:uLnTx/>
              <a:uFillTx/>
              <a:latin typeface="+mn-lt"/>
              <a:ea typeface="+mn-ea"/>
              <a:cs typeface="+mn-cs"/>
            </a:endParaRPr>
          </a:p>
        </p:txBody>
      </p:sp>
      <p:sp>
        <p:nvSpPr>
          <p:cNvPr id="25606" name="矩形 1"/>
          <p:cNvSpPr/>
          <p:nvPr/>
        </p:nvSpPr>
        <p:spPr>
          <a:xfrm>
            <a:off x="5375275" y="1916113"/>
            <a:ext cx="5145088" cy="169164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342900" lvl="0" indent="-342900" eaLnBrk="1" hangingPunct="1">
              <a:lnSpc>
                <a:spcPct val="130000"/>
              </a:lnSpc>
              <a:spcBef>
                <a:spcPct val="0"/>
              </a:spcBef>
              <a:buClrTx/>
              <a:buSzPct val="100000"/>
              <a:buFont typeface="Arial" panose="020B0604020202020204" pitchFamily="34" charset="0"/>
              <a:buChar char="•"/>
            </a:pPr>
            <a:r>
              <a:rPr lang="zh-CN" altLang="zh-CN" sz="2000" b="1" dirty="0">
                <a:solidFill>
                  <a:srgbClr val="000000"/>
                </a:solidFill>
              </a:rPr>
              <a:t>睡前服用可避免或减轻白天的过度镇静</a:t>
            </a:r>
            <a:endParaRPr lang="en-US" altLang="zh-CN" sz="2000" b="1" dirty="0">
              <a:solidFill>
                <a:srgbClr val="000000"/>
              </a:solidFill>
            </a:endParaRPr>
          </a:p>
          <a:p>
            <a:pPr marL="342900" lvl="0" indent="-342900" eaLnBrk="1" hangingPunct="1">
              <a:lnSpc>
                <a:spcPct val="130000"/>
              </a:lnSpc>
              <a:spcBef>
                <a:spcPct val="0"/>
              </a:spcBef>
              <a:buClrTx/>
              <a:buSzPct val="100000"/>
              <a:buFont typeface="Arial" panose="020B0604020202020204" pitchFamily="34" charset="0"/>
              <a:buChar char="•"/>
            </a:pPr>
            <a:r>
              <a:rPr lang="zh-CN" altLang="zh-CN" sz="2000" b="1" dirty="0">
                <a:solidFill>
                  <a:srgbClr val="000000"/>
                </a:solidFill>
              </a:rPr>
              <a:t>严重者应减</a:t>
            </a:r>
            <a:r>
              <a:rPr lang="zh-CN" altLang="en-US" sz="2000" b="1" dirty="0">
                <a:solidFill>
                  <a:srgbClr val="000000"/>
                </a:solidFill>
              </a:rPr>
              <a:t>量或换药</a:t>
            </a:r>
            <a:endParaRPr lang="en-US" altLang="zh-CN" sz="2000" b="1" dirty="0">
              <a:solidFill>
                <a:srgbClr val="000000"/>
              </a:solidFill>
            </a:endParaRPr>
          </a:p>
          <a:p>
            <a:pPr marL="342900" lvl="0" indent="-342900" eaLnBrk="1" hangingPunct="1">
              <a:lnSpc>
                <a:spcPct val="130000"/>
              </a:lnSpc>
              <a:spcBef>
                <a:spcPct val="0"/>
              </a:spcBef>
              <a:buClrTx/>
              <a:buSzPct val="100000"/>
              <a:buFont typeface="Arial" panose="020B0604020202020204" pitchFamily="34" charset="0"/>
              <a:buChar char="•"/>
            </a:pPr>
            <a:r>
              <a:rPr lang="zh-CN" altLang="zh-CN" sz="2000" b="1" dirty="0">
                <a:solidFill>
                  <a:srgbClr val="000000"/>
                </a:solidFill>
              </a:rPr>
              <a:t>告诫患者勿</a:t>
            </a:r>
            <a:r>
              <a:rPr lang="zh-CN" altLang="en-US" sz="2000" b="1" dirty="0">
                <a:solidFill>
                  <a:srgbClr val="000000"/>
                </a:solidFill>
              </a:rPr>
              <a:t>从事过度镇静可产生危险的活动，如</a:t>
            </a:r>
            <a:r>
              <a:rPr lang="zh-CN" altLang="zh-CN" sz="2000" b="1" dirty="0">
                <a:solidFill>
                  <a:srgbClr val="000000"/>
                </a:solidFill>
              </a:rPr>
              <a:t>驾车、操纵机器或从事高空作业</a:t>
            </a:r>
            <a:endParaRPr lang="en-US" altLang="zh-CN" sz="2000" b="1" dirty="0">
              <a:solidFill>
                <a:srgbClr val="000000"/>
              </a:solidFill>
            </a:endParaRP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1"/>
          <p:cNvSpPr>
            <a:spLocks noGrp="1"/>
          </p:cNvSpPr>
          <p:nvPr>
            <p:ph type="title"/>
          </p:nvPr>
        </p:nvSpPr>
        <p:spPr>
          <a:xfrm>
            <a:off x="1981200" y="457200"/>
            <a:ext cx="8229600" cy="1027113"/>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常见不良反应及处理</a:t>
            </a:r>
            <a:r>
              <a:rPr lang="en-US" altLang="zh-CN" dirty="0">
                <a:latin typeface="黑体" panose="02010609060101010101" pitchFamily="49" charset="-122"/>
                <a:ea typeface="黑体" panose="02010609060101010101" pitchFamily="49" charset="-122"/>
                <a:cs typeface="+mj-cs"/>
              </a:rPr>
              <a:t>2</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p:cNvSpPr>
          <p:nvPr>
            <p:ph idx="1"/>
          </p:nvPr>
        </p:nvSpPr>
        <p:spPr>
          <a:xfrm>
            <a:off x="1981200" y="1773238"/>
            <a:ext cx="3827463" cy="1584325"/>
          </a:xfrm>
        </p:spPr>
        <p:txBody>
          <a:bodyPr vert="horz" wrap="square" lIns="91440" tIns="45720" rIns="91440" bIns="45720" numCol="1" anchor="t" anchorCtr="0" compatLnSpc="1"/>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流涎：氯氮平最常见</a:t>
            </a: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锥体外系不良反应</a:t>
            </a: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2400" b="1" i="0" u="none" strike="noStrike" kern="0" cap="none" spc="0" normalizeH="0" baseline="0" noProof="0" dirty="0">
              <a:ln>
                <a:noFill/>
              </a:ln>
              <a:solidFill>
                <a:schemeClr val="tx1"/>
              </a:solidFill>
              <a:effectLst/>
              <a:uLnTx/>
              <a:uFillTx/>
              <a:latin typeface="+mn-ea"/>
              <a:ea typeface="+mn-ea"/>
              <a:cs typeface="+mn-cs"/>
            </a:endParaRPr>
          </a:p>
        </p:txBody>
      </p:sp>
      <p:sp>
        <p:nvSpPr>
          <p:cNvPr id="4" name="圆角矩形 3"/>
          <p:cNvSpPr/>
          <p:nvPr/>
        </p:nvSpPr>
        <p:spPr>
          <a:xfrm>
            <a:off x="5221288" y="1628775"/>
            <a:ext cx="5400675" cy="1074738"/>
          </a:xfrm>
          <a:prstGeom prst="roundRect">
            <a:avLst/>
          </a:prstGeom>
          <a:solidFill>
            <a:schemeClr val="accent5"/>
          </a:solidFill>
        </p:spPr>
        <p:style>
          <a:lnRef idx="1">
            <a:schemeClr val="accent3"/>
          </a:lnRef>
          <a:fillRef idx="2">
            <a:schemeClr val="accent3"/>
          </a:fillRef>
          <a:effectRef idx="1">
            <a:schemeClr val="accent3"/>
          </a:effectRef>
          <a:fontRef idx="minor">
            <a:schemeClr val="dk1"/>
          </a:fontRef>
        </p:style>
        <p:txBody>
          <a:bodyPr anchor="ct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zh-CN" sz="2200" b="1" i="0" u="none" strike="noStrike" kern="1200" cap="none" spc="0" normalizeH="0" baseline="0" noProof="0" dirty="0">
                <a:ln>
                  <a:noFill/>
                </a:ln>
                <a:solidFill>
                  <a:prstClr val="black"/>
                </a:solidFill>
                <a:effectLst/>
                <a:uLnTx/>
                <a:uFillTx/>
                <a:latin typeface="+mn-lt"/>
                <a:ea typeface="+mn-ea"/>
                <a:cs typeface="+mn-cs"/>
              </a:rPr>
              <a:t>不主张使用抗胆碱能药物治疗，</a:t>
            </a:r>
            <a:r>
              <a:rPr kumimoji="0" lang="zh-CN" altLang="en-US" sz="2200" b="1" i="0" u="none" strike="noStrike" kern="1200" cap="none" spc="0" normalizeH="0" baseline="0" noProof="0" dirty="0">
                <a:ln>
                  <a:noFill/>
                </a:ln>
                <a:solidFill>
                  <a:prstClr val="black"/>
                </a:solidFill>
                <a:effectLst/>
                <a:uLnTx/>
                <a:uFillTx/>
                <a:latin typeface="+mn-lt"/>
                <a:ea typeface="+mn-ea"/>
                <a:cs typeface="+mn-cs"/>
              </a:rPr>
              <a:t>建议睡眠时侧卧位，以便口涎流出，防止吸入气管</a:t>
            </a:r>
            <a:endParaRPr kumimoji="0" lang="en-US" altLang="zh-CN" sz="2200" b="1" i="0" u="none" strike="noStrike" kern="1200" cap="none" spc="0" normalizeH="0" baseline="0" noProof="0" dirty="0">
              <a:ln>
                <a:noFill/>
              </a:ln>
              <a:solidFill>
                <a:prstClr val="black"/>
              </a:solidFill>
              <a:effectLst/>
              <a:uLnTx/>
              <a:uFillTx/>
              <a:latin typeface="+mn-lt"/>
              <a:ea typeface="+mn-ea"/>
              <a:cs typeface="+mn-cs"/>
            </a:endParaRPr>
          </a:p>
        </p:txBody>
      </p:sp>
      <p:graphicFrame>
        <p:nvGraphicFramePr>
          <p:cNvPr id="7" name="内容占位符 6"/>
          <p:cNvGraphicFramePr/>
          <p:nvPr/>
        </p:nvGraphicFramePr>
        <p:xfrm>
          <a:off x="2207568" y="3356992"/>
          <a:ext cx="8003232" cy="32403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1"/>
          <p:cNvSpPr>
            <a:spLocks noGrp="1"/>
          </p:cNvSpPr>
          <p:nvPr>
            <p:ph type="title"/>
          </p:nvPr>
        </p:nvSpPr>
        <p:spPr>
          <a:xfrm>
            <a:off x="1981200" y="457200"/>
            <a:ext cx="8229600" cy="1027113"/>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常见不良反应及处理</a:t>
            </a:r>
            <a:r>
              <a:rPr lang="en-US" altLang="zh-CN" dirty="0">
                <a:latin typeface="黑体" panose="02010609060101010101" pitchFamily="49" charset="-122"/>
                <a:ea typeface="黑体" panose="02010609060101010101" pitchFamily="49" charset="-122"/>
                <a:cs typeface="+mj-cs"/>
              </a:rPr>
              <a:t>3</a:t>
            </a:r>
            <a:endParaRPr lang="zh-CN" altLang="en-US" dirty="0">
              <a:latin typeface="黑体" panose="02010609060101010101" pitchFamily="49" charset="-122"/>
              <a:ea typeface="黑体" panose="02010609060101010101" pitchFamily="49" charset="-122"/>
              <a:cs typeface="+mj-cs"/>
            </a:endParaRPr>
          </a:p>
        </p:txBody>
      </p:sp>
      <p:sp>
        <p:nvSpPr>
          <p:cNvPr id="27651" name="内容占位符 4"/>
          <p:cNvSpPr>
            <a:spLocks noGrp="1"/>
          </p:cNvSpPr>
          <p:nvPr>
            <p:ph idx="1"/>
          </p:nvPr>
        </p:nvSpPr>
        <p:spPr>
          <a:xfrm>
            <a:off x="1981200" y="1628775"/>
            <a:ext cx="3322638" cy="2376488"/>
          </a:xfrm>
        </p:spPr>
        <p:txBody>
          <a:bodyPr vert="horz" wrap="square" lIns="91440" tIns="45720" rIns="91440" bIns="45720" anchor="t"/>
          <a:p>
            <a:pPr>
              <a:lnSpc>
                <a:spcPct val="150000"/>
              </a:lnSpc>
              <a:buSzPct val="75000"/>
            </a:pPr>
            <a:r>
              <a:rPr lang="zh-CN" altLang="en-US" sz="2400" dirty="0">
                <a:latin typeface="+mn-lt"/>
                <a:ea typeface="+mn-ea"/>
                <a:cs typeface="+mn-cs"/>
              </a:rPr>
              <a:t>泌乳素水平升高</a:t>
            </a:r>
            <a:endParaRPr lang="en-US" altLang="zh-CN" sz="2400" dirty="0">
              <a:latin typeface="+mn-lt"/>
              <a:ea typeface="+mn-ea"/>
              <a:cs typeface="+mn-cs"/>
            </a:endParaRPr>
          </a:p>
          <a:p>
            <a:pPr lvl="1">
              <a:lnSpc>
                <a:spcPct val="150000"/>
              </a:lnSpc>
              <a:buSzPct val="80000"/>
            </a:pPr>
            <a:r>
              <a:rPr lang="zh-CN" altLang="en-US" sz="2000" dirty="0">
                <a:latin typeface="+mn-lt"/>
                <a:ea typeface="+mn-ea"/>
              </a:rPr>
              <a:t>临床可表现为泌乳、月经紊乱等</a:t>
            </a:r>
            <a:endParaRPr lang="en-US" altLang="zh-CN" sz="2000" dirty="0">
              <a:latin typeface="+mn-lt"/>
              <a:ea typeface="+mn-ea"/>
            </a:endParaRPr>
          </a:p>
          <a:p>
            <a:pPr>
              <a:lnSpc>
                <a:spcPct val="150000"/>
              </a:lnSpc>
              <a:buSzPct val="75000"/>
            </a:pPr>
            <a:r>
              <a:rPr lang="zh-CN" altLang="en-US" sz="2400" dirty="0">
                <a:latin typeface="+mn-lt"/>
                <a:ea typeface="+mn-ea"/>
                <a:cs typeface="+mn-cs"/>
              </a:rPr>
              <a:t>抗胆碱能反应</a:t>
            </a:r>
            <a:endParaRPr lang="en-US" altLang="zh-CN" sz="2400" dirty="0">
              <a:latin typeface="+mn-lt"/>
              <a:ea typeface="+mn-ea"/>
              <a:cs typeface="+mn-cs"/>
            </a:endParaRPr>
          </a:p>
          <a:p>
            <a:pPr>
              <a:lnSpc>
                <a:spcPct val="150000"/>
              </a:lnSpc>
              <a:buSzPct val="75000"/>
            </a:pPr>
            <a:endParaRPr lang="zh-CN" altLang="en-US" sz="2400" dirty="0">
              <a:latin typeface="+mn-lt"/>
              <a:ea typeface="+mn-ea"/>
              <a:cs typeface="+mn-cs"/>
            </a:endParaRPr>
          </a:p>
        </p:txBody>
      </p:sp>
      <p:sp>
        <p:nvSpPr>
          <p:cNvPr id="7" name="圆角矩形 6"/>
          <p:cNvSpPr/>
          <p:nvPr/>
        </p:nvSpPr>
        <p:spPr>
          <a:xfrm>
            <a:off x="5087938" y="1628775"/>
            <a:ext cx="5400675" cy="1582738"/>
          </a:xfrm>
          <a:prstGeom prst="roundRect">
            <a:avLst/>
          </a:prstGeom>
          <a:solidFill>
            <a:schemeClr val="accent5"/>
          </a:solidFill>
          <a:ln w="9525" cap="flat" cmpd="sng" algn="ctr">
            <a:noFill/>
            <a:prstDash val="solid"/>
          </a:ln>
          <a:effectLst>
            <a:outerShdw blurRad="40000" dist="20000" dir="5400000" rotWithShape="0">
              <a:srgbClr val="000000">
                <a:alpha val="38000"/>
              </a:srgbClr>
            </a:outerShdw>
          </a:effectLst>
        </p:spPr>
        <p:txBody>
          <a:bodyPr anchor="ct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选用对泌乳素影响小的药物，尤其是对于青年女性</a:t>
            </a:r>
            <a:endParaRPr kumimoji="0" lang="en-US" altLang="zh-CN" sz="22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尚无有效治疗方法，必要时可减药、换药</a:t>
            </a:r>
            <a:endParaRPr kumimoji="0" lang="en-US" altLang="zh-CN" sz="22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graphicFrame>
        <p:nvGraphicFramePr>
          <p:cNvPr id="12" name="内容占位符 6"/>
          <p:cNvGraphicFramePr/>
          <p:nvPr/>
        </p:nvGraphicFramePr>
        <p:xfrm>
          <a:off x="1847528" y="3861048"/>
          <a:ext cx="8640960" cy="273630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1"/>
          <p:cNvSpPr>
            <a:spLocks noGrp="1"/>
          </p:cNvSpPr>
          <p:nvPr>
            <p:ph type="title"/>
          </p:nvPr>
        </p:nvSpPr>
        <p:spPr>
          <a:xfrm>
            <a:off x="1981200" y="457200"/>
            <a:ext cx="8229600" cy="1027113"/>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严重不良反应及处理</a:t>
            </a:r>
            <a:r>
              <a:rPr lang="en-US" altLang="zh-CN" dirty="0">
                <a:latin typeface="黑体" panose="02010609060101010101" pitchFamily="49" charset="-122"/>
                <a:ea typeface="黑体" panose="02010609060101010101" pitchFamily="49" charset="-122"/>
                <a:cs typeface="+mj-cs"/>
              </a:rPr>
              <a:t>1</a:t>
            </a:r>
            <a:endParaRPr lang="zh-CN" altLang="en-US" dirty="0">
              <a:latin typeface="黑体" panose="02010609060101010101" pitchFamily="49" charset="-122"/>
              <a:ea typeface="黑体" panose="02010609060101010101" pitchFamily="49" charset="-122"/>
              <a:cs typeface="+mj-cs"/>
            </a:endParaRPr>
          </a:p>
        </p:txBody>
      </p:sp>
      <p:sp>
        <p:nvSpPr>
          <p:cNvPr id="28675" name="内容占位符 2"/>
          <p:cNvSpPr>
            <a:spLocks noGrp="1"/>
          </p:cNvSpPr>
          <p:nvPr>
            <p:ph idx="1"/>
          </p:nvPr>
        </p:nvSpPr>
        <p:spPr>
          <a:xfrm>
            <a:off x="1981200" y="2033588"/>
            <a:ext cx="8229600" cy="4824412"/>
          </a:xfrm>
        </p:spPr>
        <p:txBody>
          <a:bodyPr vert="horz" wrap="square" lIns="91440" tIns="45720" rIns="91440" bIns="45720" anchor="t"/>
          <a:p>
            <a:pPr eaLnBrk="1" hangingPunct="1">
              <a:lnSpc>
                <a:spcPct val="150000"/>
              </a:lnSpc>
              <a:buSzPct val="75000"/>
            </a:pPr>
            <a:r>
              <a:rPr lang="zh-CN" altLang="en-US" sz="2400" dirty="0">
                <a:latin typeface="+mn-lt"/>
                <a:ea typeface="+mn-ea"/>
                <a:cs typeface="+mn-cs"/>
              </a:rPr>
              <a:t>恶性综合征</a:t>
            </a:r>
            <a:endParaRPr lang="en-US" altLang="zh-CN" sz="2400" dirty="0">
              <a:latin typeface="+mn-lt"/>
              <a:ea typeface="+mn-ea"/>
              <a:cs typeface="+mn-cs"/>
            </a:endParaRPr>
          </a:p>
          <a:p>
            <a:pPr lvl="1" eaLnBrk="1" hangingPunct="1">
              <a:lnSpc>
                <a:spcPct val="150000"/>
              </a:lnSpc>
              <a:buSzPct val="80000"/>
            </a:pPr>
            <a:r>
              <a:rPr lang="zh-CN" altLang="en-US" sz="2000" dirty="0">
                <a:latin typeface="+mn-lt"/>
                <a:ea typeface="+mn-ea"/>
              </a:rPr>
              <a:t>表现为肌紧张、高热（可达</a:t>
            </a:r>
            <a:r>
              <a:rPr lang="en-US" altLang="zh-CN" sz="2000" dirty="0">
                <a:latin typeface="+mn-lt"/>
                <a:ea typeface="+mn-ea"/>
              </a:rPr>
              <a:t>41</a:t>
            </a:r>
            <a:r>
              <a:rPr lang="zh-CN" altLang="en-US" sz="2000" dirty="0">
                <a:latin typeface="+mn-lt"/>
                <a:ea typeface="+mn-ea"/>
              </a:rPr>
              <a:t>～</a:t>
            </a:r>
            <a:r>
              <a:rPr lang="en-US" altLang="zh-CN" sz="2000" dirty="0">
                <a:latin typeface="+mn-lt"/>
                <a:ea typeface="+mn-ea"/>
              </a:rPr>
              <a:t>42℃</a:t>
            </a:r>
            <a:r>
              <a:rPr lang="zh-CN" altLang="en-US" sz="2000" dirty="0">
                <a:latin typeface="+mn-lt"/>
                <a:ea typeface="+mn-ea"/>
              </a:rPr>
              <a:t>）、意识障碍、自主神经系统症状（大汗、心动过速、血压不稳等）</a:t>
            </a:r>
            <a:endParaRPr lang="en-US" altLang="zh-CN" sz="2000" dirty="0">
              <a:latin typeface="+mn-lt"/>
              <a:ea typeface="+mn-ea"/>
            </a:endParaRPr>
          </a:p>
          <a:p>
            <a:pPr eaLnBrk="1" hangingPunct="1">
              <a:lnSpc>
                <a:spcPct val="150000"/>
              </a:lnSpc>
              <a:buSzPct val="75000"/>
            </a:pPr>
            <a:r>
              <a:rPr lang="zh-CN" altLang="en-US" sz="2400" dirty="0">
                <a:latin typeface="+mn-lt"/>
                <a:ea typeface="+mn-ea"/>
                <a:cs typeface="+mn-cs"/>
              </a:rPr>
              <a:t>诱发癫痫发作</a:t>
            </a:r>
            <a:endParaRPr lang="en-US" altLang="zh-CN" sz="2400" dirty="0">
              <a:latin typeface="+mn-lt"/>
              <a:ea typeface="+mn-ea"/>
              <a:cs typeface="+mn-cs"/>
            </a:endParaRPr>
          </a:p>
          <a:p>
            <a:pPr lvl="1" eaLnBrk="1" hangingPunct="1">
              <a:lnSpc>
                <a:spcPct val="150000"/>
              </a:lnSpc>
              <a:buSzPct val="80000"/>
            </a:pPr>
            <a:r>
              <a:rPr lang="zh-CN" altLang="en-US" sz="2000" dirty="0">
                <a:latin typeface="+mn-lt"/>
                <a:ea typeface="+mn-ea"/>
              </a:rPr>
              <a:t>抗精神病药物都有诱发癫痫发作的可能</a:t>
            </a:r>
            <a:endParaRPr lang="en-US" altLang="zh-CN" sz="2000" dirty="0">
              <a:latin typeface="+mn-lt"/>
              <a:ea typeface="+mn-ea"/>
            </a:endParaRPr>
          </a:p>
          <a:p>
            <a:pPr lvl="1" eaLnBrk="1" hangingPunct="1">
              <a:lnSpc>
                <a:spcPct val="150000"/>
              </a:lnSpc>
              <a:buSzPct val="80000"/>
            </a:pPr>
            <a:r>
              <a:rPr lang="zh-CN" altLang="en-US" sz="2000" dirty="0">
                <a:latin typeface="+mn-lt"/>
                <a:ea typeface="+mn-ea"/>
              </a:rPr>
              <a:t>氯氮平剂量高于</a:t>
            </a:r>
            <a:r>
              <a:rPr lang="en-US" altLang="zh-CN" sz="2000" dirty="0">
                <a:latin typeface="+mn-lt"/>
                <a:ea typeface="+mn-ea"/>
              </a:rPr>
              <a:t>500 mg/</a:t>
            </a:r>
            <a:r>
              <a:rPr lang="zh-CN" altLang="en-US" sz="2000" dirty="0">
                <a:latin typeface="+mn-lt"/>
                <a:ea typeface="+mn-ea"/>
              </a:rPr>
              <a:t>天时，危险明显增高</a:t>
            </a:r>
            <a:endParaRPr lang="en-US" altLang="zh-CN" sz="2000" dirty="0">
              <a:latin typeface="+mn-lt"/>
              <a:ea typeface="+mn-ea"/>
            </a:endParaRPr>
          </a:p>
          <a:p>
            <a:pPr lvl="1" eaLnBrk="1" hangingPunct="1">
              <a:lnSpc>
                <a:spcPct val="150000"/>
              </a:lnSpc>
              <a:buSzPct val="80000"/>
            </a:pPr>
            <a:r>
              <a:rPr lang="zh-CN" altLang="en-US" sz="2000" dirty="0">
                <a:latin typeface="+mn-lt"/>
                <a:ea typeface="+mn-ea"/>
              </a:rPr>
              <a:t>有癫痫发作史或头部创伤者，危险性高</a:t>
            </a:r>
            <a:endParaRPr lang="zh-CN" altLang="en-US" sz="2000" dirty="0">
              <a:latin typeface="+mn-lt"/>
              <a:ea typeface="+mn-ea"/>
            </a:endParaRPr>
          </a:p>
        </p:txBody>
      </p:sp>
      <p:sp>
        <p:nvSpPr>
          <p:cNvPr id="4" name="云形 3"/>
          <p:cNvSpPr/>
          <p:nvPr/>
        </p:nvSpPr>
        <p:spPr>
          <a:xfrm>
            <a:off x="7464425" y="655638"/>
            <a:ext cx="2555875" cy="165735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重在预防</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早期识别</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迅速转诊</a:t>
            </a:r>
            <a:endParaRPr kumimoji="0" lang="zh-CN" altLang="en-US" sz="2400" b="1" i="0" u="none" strike="noStrike" kern="1200" cap="none" spc="0" normalizeH="0" baseline="0" noProof="0" dirty="0">
              <a:ln>
                <a:noFill/>
              </a:ln>
              <a:solidFill>
                <a:prstClr val="black"/>
              </a:solidFill>
              <a:effectLst/>
              <a:uLnTx/>
              <a:uFillTx/>
              <a:latin typeface="+mn-lt"/>
              <a:ea typeface="+mn-ea"/>
              <a:cs typeface="+mn-cs"/>
            </a:endParaRPr>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1"/>
          <p:cNvSpPr>
            <a:spLocks noGrp="1"/>
          </p:cNvSpPr>
          <p:nvPr>
            <p:ph type="title"/>
          </p:nvPr>
        </p:nvSpPr>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严重不良反应及处理</a:t>
            </a:r>
            <a:r>
              <a:rPr lang="en-US" altLang="zh-CN" dirty="0">
                <a:latin typeface="黑体" panose="02010609060101010101" pitchFamily="49" charset="-122"/>
                <a:ea typeface="黑体" panose="02010609060101010101" pitchFamily="49" charset="-122"/>
                <a:cs typeface="+mj-cs"/>
              </a:rPr>
              <a:t>2</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p:cNvSpPr>
          <p:nvPr>
            <p:ph idx="1"/>
          </p:nvPr>
        </p:nvSpPr>
        <p:spPr>
          <a:xfrm>
            <a:off x="1981200" y="2279650"/>
            <a:ext cx="3106738" cy="3886200"/>
          </a:xfrm>
        </p:spPr>
        <p:txBody>
          <a:bodyPr vert="horz" wrap="square" lIns="91440" tIns="45720" rIns="91440" bIns="45720" numCol="1" anchor="t" anchorCtr="0" compatLnSpc="1"/>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血液系统改变</a:t>
            </a: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742950" marR="0" lvl="1" indent="-28575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ea"/>
                <a:ea typeface="+mn-ea"/>
              </a:rPr>
              <a:t>白细胞数常突然降低，有致命危险</a:t>
            </a: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ea"/>
                <a:ea typeface="+mn-ea"/>
                <a:cs typeface="+mn-cs"/>
              </a:rPr>
              <a:t>猝死</a:t>
            </a:r>
            <a:endParaRPr kumimoji="0" lang="en-US" altLang="zh-CN" sz="2400" b="1" i="0" u="none" strike="noStrike" kern="0" cap="none" spc="0" normalizeH="0" baseline="0" noProof="0" dirty="0">
              <a:ln>
                <a:noFill/>
              </a:ln>
              <a:solidFill>
                <a:schemeClr val="tx1"/>
              </a:solidFill>
              <a:effectLst/>
              <a:uLnTx/>
              <a:uFillTx/>
              <a:latin typeface="+mn-ea"/>
              <a:ea typeface="+mn-ea"/>
              <a:cs typeface="+mn-cs"/>
            </a:endParaRPr>
          </a:p>
          <a:p>
            <a:pPr marL="742950" marR="0" lvl="1" indent="-28575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ea"/>
                <a:ea typeface="+mn-ea"/>
              </a:rPr>
              <a:t>昏厥、抽搐、发绀、心跳呼吸骤停</a:t>
            </a:r>
            <a:endParaRPr kumimoji="0" lang="en-US" altLang="zh-CN" sz="2000" b="1" i="0" u="none" strike="noStrike" kern="0" cap="none" spc="0" normalizeH="0" baseline="0" noProof="0" dirty="0">
              <a:ln>
                <a:noFill/>
              </a:ln>
              <a:solidFill>
                <a:schemeClr val="tx1"/>
              </a:solidFill>
              <a:effectLst/>
              <a:uLnTx/>
              <a:uFillTx/>
              <a:latin typeface="+mn-ea"/>
              <a:ea typeface="+mn-ea"/>
            </a:endParaRPr>
          </a:p>
          <a:p>
            <a:pPr marL="457200" marR="0" lvl="1" indent="0" algn="l" defTabSz="914400" rtl="0" eaLnBrk="0" fontAlgn="base" latinLnBrk="0" hangingPunct="0">
              <a:lnSpc>
                <a:spcPct val="150000"/>
              </a:lnSpc>
              <a:spcBef>
                <a:spcPct val="20000"/>
              </a:spcBef>
              <a:spcAft>
                <a:spcPct val="0"/>
              </a:spcAft>
              <a:buClr>
                <a:schemeClr val="accent2"/>
              </a:buClr>
              <a:buSzPct val="80000"/>
              <a:buFont typeface="Wingdings" panose="05000000000000000000" pitchFamily="2" charset="2"/>
              <a:buNone/>
              <a:defRPr/>
            </a:pPr>
            <a:endParaRPr kumimoji="0" lang="zh-CN" altLang="en-US" sz="2000" b="1" i="0" u="none" strike="noStrike" kern="0" cap="none" spc="0" normalizeH="0" baseline="0" noProof="0" dirty="0">
              <a:ln>
                <a:noFill/>
              </a:ln>
              <a:solidFill>
                <a:schemeClr val="tx1"/>
              </a:solidFill>
              <a:effectLst/>
              <a:uLnTx/>
              <a:uFillTx/>
              <a:latin typeface="+mn-ea"/>
              <a:ea typeface="+mn-ea"/>
            </a:endParaRPr>
          </a:p>
        </p:txBody>
      </p:sp>
      <p:sp>
        <p:nvSpPr>
          <p:cNvPr id="4" name="圆角矩形 3"/>
          <p:cNvSpPr/>
          <p:nvPr/>
        </p:nvSpPr>
        <p:spPr>
          <a:xfrm>
            <a:off x="5002213" y="2727325"/>
            <a:ext cx="5461000" cy="73025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氯氮平较常见，需定期监测血常规</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p:txBody>
      </p:sp>
      <p:sp>
        <p:nvSpPr>
          <p:cNvPr id="6" name="云形 5"/>
          <p:cNvSpPr/>
          <p:nvPr/>
        </p:nvSpPr>
        <p:spPr>
          <a:xfrm>
            <a:off x="7032625" y="688975"/>
            <a:ext cx="3348038" cy="1655763"/>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重在预防</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早期识别</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迅速转诊</a:t>
            </a:r>
            <a:endParaRPr kumimoji="0" lang="zh-CN" altLang="en-US" sz="2400" b="1" i="0" u="none" strike="noStrike" kern="1200" cap="none" spc="0" normalizeH="0" baseline="0" noProof="0" dirty="0">
              <a:ln>
                <a:noFill/>
              </a:ln>
              <a:solidFill>
                <a:prstClr val="black"/>
              </a:solidFill>
              <a:effectLst/>
              <a:uLnTx/>
              <a:uFillTx/>
              <a:latin typeface="+mn-lt"/>
              <a:ea typeface="+mn-ea"/>
              <a:cs typeface="+mn-cs"/>
            </a:endParaRPr>
          </a:p>
        </p:txBody>
      </p:sp>
      <p:grpSp>
        <p:nvGrpSpPr>
          <p:cNvPr id="29702" name="组合 6"/>
          <p:cNvGrpSpPr/>
          <p:nvPr/>
        </p:nvGrpSpPr>
        <p:grpSpPr>
          <a:xfrm>
            <a:off x="4930775" y="4237038"/>
            <a:ext cx="5702300" cy="1784350"/>
            <a:chOff x="3491880" y="4013612"/>
            <a:chExt cx="5702226" cy="1784637"/>
          </a:xfrm>
        </p:grpSpPr>
        <p:sp>
          <p:nvSpPr>
            <p:cNvPr id="5" name="圆角矩形 4"/>
            <p:cNvSpPr/>
            <p:nvPr/>
          </p:nvSpPr>
          <p:spPr>
            <a:xfrm>
              <a:off x="3563317" y="4013612"/>
              <a:ext cx="5460929" cy="1784637"/>
            </a:xfrm>
            <a:prstGeom prst="roundRect">
              <a:avLst/>
            </a:prstGeom>
            <a:solidFill>
              <a:srgbClr val="B3F4FB"/>
            </a:solidFill>
            <a:ln>
              <a:noFill/>
            </a:ln>
          </p:spPr>
          <p:style>
            <a:lnRef idx="1">
              <a:schemeClr val="accent1"/>
            </a:lnRef>
            <a:fillRef idx="2">
              <a:schemeClr val="accent1"/>
            </a:fillRef>
            <a:effectRef idx="1">
              <a:schemeClr val="accent1"/>
            </a:effectRef>
            <a:fontRef idx="minor">
              <a:schemeClr val="dk1"/>
            </a:fontRef>
          </p:style>
          <p:txBody>
            <a:bodyPr anchor="ctr"/>
            <a:lstStyle/>
            <a:p>
              <a:pPr marL="342900" marR="0" lvl="1"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dirty="0">
                <a:ln>
                  <a:noFill/>
                </a:ln>
                <a:solidFill>
                  <a:prstClr val="black"/>
                </a:solidFill>
                <a:effectLst/>
                <a:uLnTx/>
                <a:uFillTx/>
                <a:latin typeface="+mn-lt"/>
                <a:ea typeface="+mn-ea"/>
                <a:cs typeface="+mn-cs"/>
              </a:endParaRPr>
            </a:p>
          </p:txBody>
        </p:sp>
        <p:sp>
          <p:nvSpPr>
            <p:cNvPr id="29704" name="矩形 1"/>
            <p:cNvSpPr/>
            <p:nvPr/>
          </p:nvSpPr>
          <p:spPr>
            <a:xfrm>
              <a:off x="3491880" y="4057791"/>
              <a:ext cx="5702226" cy="1714776"/>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342900" lvl="1" indent="-342900" eaLnBrk="1" hangingPunct="1">
                <a:lnSpc>
                  <a:spcPct val="120000"/>
                </a:lnSpc>
                <a:spcBef>
                  <a:spcPct val="0"/>
                </a:spcBef>
                <a:buClrTx/>
                <a:buSzPct val="100000"/>
                <a:buFont typeface="Arial" panose="020B0604020202020204" pitchFamily="34" charset="0"/>
                <a:buChar char="•"/>
              </a:pPr>
              <a:r>
                <a:rPr lang="zh-CN" altLang="en-US" sz="2200" b="1" dirty="0">
                  <a:solidFill>
                    <a:srgbClr val="000000"/>
                  </a:solidFill>
                </a:rPr>
                <a:t>用药前询问病史，详细体格和心电图检查</a:t>
              </a:r>
              <a:endParaRPr lang="en-US" altLang="zh-CN" sz="2200" b="1" dirty="0">
                <a:solidFill>
                  <a:srgbClr val="000000"/>
                </a:solidFill>
              </a:endParaRPr>
            </a:p>
            <a:p>
              <a:pPr marL="342900" lvl="1" indent="-342900" eaLnBrk="1" hangingPunct="1">
                <a:lnSpc>
                  <a:spcPct val="120000"/>
                </a:lnSpc>
                <a:spcBef>
                  <a:spcPct val="0"/>
                </a:spcBef>
                <a:buClrTx/>
                <a:buSzPct val="100000"/>
                <a:buFont typeface="Arial" panose="020B0604020202020204" pitchFamily="34" charset="0"/>
                <a:buChar char="•"/>
              </a:pPr>
              <a:r>
                <a:rPr lang="zh-CN" altLang="en-US" sz="2200" b="1" dirty="0">
                  <a:solidFill>
                    <a:srgbClr val="000000"/>
                  </a:solidFill>
                </a:rPr>
                <a:t>治疗中定期检查心电图</a:t>
              </a:r>
              <a:endParaRPr lang="en-US" altLang="zh-CN" sz="2200" b="1" dirty="0">
                <a:solidFill>
                  <a:srgbClr val="000000"/>
                </a:solidFill>
              </a:endParaRPr>
            </a:p>
            <a:p>
              <a:pPr marL="342900" lvl="1" indent="-342900" eaLnBrk="1" hangingPunct="1">
                <a:lnSpc>
                  <a:spcPct val="120000"/>
                </a:lnSpc>
                <a:spcBef>
                  <a:spcPct val="0"/>
                </a:spcBef>
                <a:buClrTx/>
                <a:buSzPct val="100000"/>
                <a:buFont typeface="Arial" panose="020B0604020202020204" pitchFamily="34" charset="0"/>
                <a:buChar char="•"/>
              </a:pPr>
              <a:r>
                <a:rPr lang="zh-CN" altLang="en-US" sz="2200" b="1" dirty="0">
                  <a:solidFill>
                    <a:srgbClr val="000000"/>
                  </a:solidFill>
                </a:rPr>
                <a:t>高危人群（年长、肥胖、有心脏病史者）谨慎用药</a:t>
              </a:r>
              <a:endParaRPr lang="zh-CN" altLang="en-US" sz="2200" dirty="0">
                <a:solidFill>
                  <a:srgbClr val="000000"/>
                </a:solidFill>
              </a:endParaRPr>
            </a:p>
          </p:txBody>
        </p:sp>
      </p:gr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1"/>
          <p:cNvSpPr>
            <a:spLocks noGrp="1"/>
          </p:cNvSpPr>
          <p:nvPr>
            <p:ph type="title"/>
          </p:nvPr>
        </p:nvSpPr>
        <p:spPr>
          <a:xfrm>
            <a:off x="1981200" y="457200"/>
            <a:ext cx="8229600" cy="955675"/>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需监测的不良反应及处理</a:t>
            </a:r>
            <a:r>
              <a:rPr lang="en-US" altLang="zh-CN" dirty="0">
                <a:latin typeface="黑体" panose="02010609060101010101" pitchFamily="49" charset="-122"/>
                <a:ea typeface="黑体" panose="02010609060101010101" pitchFamily="49" charset="-122"/>
                <a:cs typeface="+mj-cs"/>
              </a:rPr>
              <a:t>1</a:t>
            </a:r>
            <a:endParaRPr lang="zh-CN" altLang="en-US" dirty="0">
              <a:latin typeface="黑体" panose="02010609060101010101" pitchFamily="49" charset="-122"/>
              <a:ea typeface="黑体" panose="02010609060101010101" pitchFamily="49" charset="-122"/>
              <a:cs typeface="+mj-cs"/>
            </a:endParaRPr>
          </a:p>
        </p:txBody>
      </p:sp>
      <p:sp>
        <p:nvSpPr>
          <p:cNvPr id="3" name="内容占位符 2"/>
          <p:cNvSpPr>
            <a:spLocks noGrp="1"/>
          </p:cNvSpPr>
          <p:nvPr>
            <p:ph idx="1"/>
          </p:nvPr>
        </p:nvSpPr>
        <p:spPr>
          <a:xfrm>
            <a:off x="1981200" y="1557338"/>
            <a:ext cx="8229600" cy="1079500"/>
          </a:xfrm>
        </p:spPr>
        <p:txBody>
          <a:bodyPr vert="horz" wrap="square" lIns="91440" tIns="45720" rIns="91440" bIns="45720" numCol="1" anchor="t" anchorCtr="0" compatLnSpc="1">
            <a:normAutofit lnSpcReduction="20000"/>
          </a:bodyPr>
          <a:lstStyle/>
          <a:p>
            <a:pPr marL="342900" marR="0" lvl="0" indent="-342900" algn="l" defTabSz="914400" rtl="0" eaLnBrk="1" fontAlgn="auto" latinLnBrk="0" hangingPunct="1">
              <a:lnSpc>
                <a:spcPct val="150000"/>
              </a:lnSpc>
              <a:spcBef>
                <a:spcPct val="20000"/>
              </a:spcBef>
              <a:spcAft>
                <a:spcPts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mn-lt"/>
                <a:ea typeface="+mn-ea"/>
                <a:cs typeface="+mn-cs"/>
              </a:rPr>
              <a:t>体重增加及代谢综合征</a:t>
            </a:r>
            <a:endParaRPr kumimoji="0" lang="en-US" altLang="zh-CN" sz="2400" b="1"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50000"/>
              </a:lnSpc>
              <a:spcBef>
                <a:spcPct val="20000"/>
              </a:spcBef>
              <a:spcAft>
                <a:spcPts val="0"/>
              </a:spcAft>
              <a:buClr>
                <a:schemeClr val="accent2"/>
              </a:buClr>
              <a:buSzPct val="80000"/>
              <a:buFont typeface="Wingdings" panose="05000000000000000000" pitchFamily="2" charset="2"/>
              <a:buChar char="¨"/>
              <a:defRPr/>
            </a:pPr>
            <a:r>
              <a:rPr kumimoji="0" lang="zh-CN" altLang="en-US" sz="2000" b="1" i="0" u="none" strike="noStrike" kern="0" cap="none" spc="0" normalizeH="0" baseline="0" noProof="0" dirty="0">
                <a:ln>
                  <a:noFill/>
                </a:ln>
                <a:solidFill>
                  <a:schemeClr val="tx1"/>
                </a:solidFill>
                <a:effectLst/>
                <a:uLnTx/>
                <a:uFillTx/>
                <a:latin typeface="+mn-lt"/>
                <a:ea typeface="+mn-ea"/>
              </a:rPr>
              <a:t>包括血糖升高，血脂升高，腹型肥胖等</a:t>
            </a:r>
            <a:endParaRPr kumimoji="0" lang="zh-CN" altLang="en-US" sz="2000" b="1" i="0" u="none" strike="noStrike" kern="0" cap="none" spc="0" normalizeH="0" baseline="0" noProof="0" dirty="0">
              <a:ln>
                <a:noFill/>
              </a:ln>
              <a:solidFill>
                <a:schemeClr val="tx1"/>
              </a:solidFill>
              <a:effectLst/>
              <a:uLnTx/>
              <a:uFillTx/>
              <a:latin typeface="+mn-lt"/>
              <a:ea typeface="+mn-ea"/>
            </a:endParaRPr>
          </a:p>
          <a:p>
            <a:pPr marL="0" marR="0" lvl="0" indent="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None/>
              <a:defRPr/>
            </a:pPr>
            <a:endParaRPr kumimoji="0" lang="zh-CN" altLang="en-US" sz="2400" b="1" i="0" u="none" strike="noStrike" kern="0" cap="none" spc="0" normalizeH="0" baseline="0" noProof="0" dirty="0">
              <a:ln>
                <a:noFill/>
              </a:ln>
              <a:solidFill>
                <a:schemeClr val="tx1"/>
              </a:solidFill>
              <a:effectLst/>
              <a:uLnTx/>
              <a:uFillTx/>
              <a:latin typeface="+mn-lt"/>
              <a:ea typeface="+mn-ea"/>
              <a:cs typeface="+mn-cs"/>
            </a:endParaRPr>
          </a:p>
        </p:txBody>
      </p:sp>
      <p:sp>
        <p:nvSpPr>
          <p:cNvPr id="5" name="圆角矩形 4"/>
          <p:cNvSpPr/>
          <p:nvPr/>
        </p:nvSpPr>
        <p:spPr>
          <a:xfrm>
            <a:off x="2192338" y="2781300"/>
            <a:ext cx="7705725" cy="3527425"/>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36000" rIns="36000" anchor="ct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预防为主，早期识别高危人群</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详细了解患者及亲属有无肥胖史、糖尿病史</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监测体重、腰围、血糖、血脂等指标</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注意有无高血糖临床症状</a:t>
            </a:r>
            <a:r>
              <a:rPr kumimoji="0" lang="zh-CN" altLang="en-US"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t>
            </a: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如口渴、多尿、乏力等</a:t>
            </a:r>
            <a:r>
              <a:rPr kumimoji="0" lang="zh-CN" altLang="en-US"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帮助制定预防计划，如合理饮食、实施运动锻炼计划等</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如</a:t>
            </a:r>
            <a:r>
              <a:rPr kumimoji="0" lang="zh-CN" altLang="en-US"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怀疑发生</a:t>
            </a: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代谢综合征，建议内分泌科会诊，共商治疗方案</a:t>
            </a:r>
            <a:endParaRPr kumimoji="0" lang="en-US"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zh-CN" sz="20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必要时换药</a:t>
            </a:r>
            <a:endParaRPr kumimoji="0" lang="zh-CN" altLang="en-US" sz="20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6" name="云形 5"/>
          <p:cNvSpPr/>
          <p:nvPr/>
        </p:nvSpPr>
        <p:spPr>
          <a:xfrm>
            <a:off x="6456363" y="1268413"/>
            <a:ext cx="4103688" cy="1076325"/>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1200" cap="none" spc="0" normalizeH="0" baseline="0" noProof="0" dirty="0">
              <a:ln>
                <a:noFill/>
              </a:ln>
              <a:solidFill>
                <a:prstClr val="black"/>
              </a:solidFill>
              <a:effectLst/>
              <a:uLnTx/>
              <a:uFillTx/>
              <a:latin typeface="+mn-lt"/>
              <a:ea typeface="+mn-ea"/>
              <a:cs typeface="+mn-cs"/>
            </a:endParaRPr>
          </a:p>
        </p:txBody>
      </p:sp>
      <p:sp>
        <p:nvSpPr>
          <p:cNvPr id="30726" name="矩形 1"/>
          <p:cNvSpPr/>
          <p:nvPr/>
        </p:nvSpPr>
        <p:spPr>
          <a:xfrm>
            <a:off x="7034213" y="1557338"/>
            <a:ext cx="3097212" cy="4603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stStyle>
          <a:p>
            <a:pPr marL="0" lvl="0" indent="0" algn="ctr" eaLnBrk="1" hangingPunct="1">
              <a:spcBef>
                <a:spcPct val="0"/>
              </a:spcBef>
              <a:buClrTx/>
              <a:buSzPct val="100000"/>
              <a:buNone/>
            </a:pPr>
            <a:r>
              <a:rPr lang="zh-CN" altLang="en-US" sz="2400" b="1" dirty="0">
                <a:solidFill>
                  <a:srgbClr val="000000"/>
                </a:solidFill>
              </a:rPr>
              <a:t>精神科药物没有激素</a:t>
            </a:r>
            <a:endParaRPr lang="zh-CN" altLang="en-US" sz="2400" b="1" dirty="0">
              <a:solidFill>
                <a:srgbClr val="000000"/>
              </a:solidFill>
            </a:endParaRP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1"/>
          <p:cNvSpPr>
            <a:spLocks noGrp="1"/>
          </p:cNvSpPr>
          <p:nvPr>
            <p:ph type="title"/>
          </p:nvPr>
        </p:nvSpPr>
        <p:spPr>
          <a:xfrm>
            <a:off x="1981200" y="457200"/>
            <a:ext cx="8229600" cy="955675"/>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需监测的不良反应及处理</a:t>
            </a:r>
            <a:r>
              <a:rPr lang="en-US" altLang="zh-CN" dirty="0">
                <a:latin typeface="黑体" panose="02010609060101010101" pitchFamily="49" charset="-122"/>
                <a:ea typeface="黑体" panose="02010609060101010101" pitchFamily="49" charset="-122"/>
                <a:cs typeface="+mj-cs"/>
              </a:rPr>
              <a:t>2</a:t>
            </a:r>
            <a:endParaRPr lang="zh-CN" altLang="en-US" dirty="0">
              <a:latin typeface="黑体" panose="02010609060101010101" pitchFamily="49" charset="-122"/>
              <a:ea typeface="黑体" panose="02010609060101010101" pitchFamily="49" charset="-122"/>
              <a:cs typeface="+mj-cs"/>
            </a:endParaRPr>
          </a:p>
        </p:txBody>
      </p:sp>
      <p:sp>
        <p:nvSpPr>
          <p:cNvPr id="31747" name="内容占位符 2"/>
          <p:cNvSpPr>
            <a:spLocks noGrp="1"/>
          </p:cNvSpPr>
          <p:nvPr>
            <p:ph idx="1"/>
          </p:nvPr>
        </p:nvSpPr>
        <p:spPr>
          <a:xfrm>
            <a:off x="1981200" y="1557338"/>
            <a:ext cx="4259263" cy="3886200"/>
          </a:xfrm>
        </p:spPr>
        <p:txBody>
          <a:bodyPr vert="horz" wrap="square" lIns="91440" tIns="45720" rIns="91440" bIns="45720" anchor="t">
            <a:normAutofit fontScale="90000" lnSpcReduction="20000"/>
          </a:bodyPr>
          <a:p>
            <a:pPr>
              <a:lnSpc>
                <a:spcPct val="150000"/>
              </a:lnSpc>
              <a:buSzPct val="75000"/>
            </a:pPr>
            <a:r>
              <a:rPr lang="zh-CN" altLang="en-US" sz="2400" dirty="0">
                <a:latin typeface="+mn-lt"/>
                <a:ea typeface="+mn-ea"/>
                <a:cs typeface="+mn-cs"/>
              </a:rPr>
              <a:t>心血管系统不良反应</a:t>
            </a:r>
            <a:endParaRPr lang="en-US" altLang="zh-CN" sz="2400" dirty="0">
              <a:latin typeface="+mn-lt"/>
              <a:ea typeface="+mn-ea"/>
              <a:cs typeface="+mn-cs"/>
            </a:endParaRPr>
          </a:p>
          <a:p>
            <a:pPr lvl="1" eaLnBrk="1" hangingPunct="1">
              <a:lnSpc>
                <a:spcPct val="150000"/>
              </a:lnSpc>
              <a:buSzPct val="80000"/>
            </a:pPr>
            <a:r>
              <a:rPr lang="zh-CN" altLang="en-US" sz="2000" dirty="0">
                <a:latin typeface="+mn-lt"/>
                <a:ea typeface="+mn-ea"/>
              </a:rPr>
              <a:t>心动过速，心动过缓</a:t>
            </a:r>
            <a:endParaRPr lang="en-US" altLang="zh-CN" sz="2000" dirty="0">
              <a:latin typeface="+mn-lt"/>
              <a:ea typeface="+mn-ea"/>
            </a:endParaRPr>
          </a:p>
          <a:p>
            <a:pPr lvl="1" eaLnBrk="1" hangingPunct="1">
              <a:lnSpc>
                <a:spcPct val="150000"/>
              </a:lnSpc>
              <a:buSzPct val="80000"/>
            </a:pPr>
            <a:r>
              <a:rPr lang="zh-CN" altLang="en-US" sz="2000" dirty="0">
                <a:latin typeface="+mn-lt"/>
                <a:ea typeface="+mn-ea"/>
              </a:rPr>
              <a:t>心电图改变：如</a:t>
            </a:r>
            <a:r>
              <a:rPr lang="en-US" altLang="zh-CN" sz="2000" dirty="0">
                <a:latin typeface="+mn-lt"/>
                <a:ea typeface="+mn-ea"/>
              </a:rPr>
              <a:t>QTc</a:t>
            </a:r>
            <a:r>
              <a:rPr lang="zh-CN" altLang="en-US" sz="2000" dirty="0">
                <a:latin typeface="+mn-lt"/>
                <a:ea typeface="+mn-ea"/>
              </a:rPr>
              <a:t>间期延长（男</a:t>
            </a:r>
            <a:r>
              <a:rPr lang="en-US" altLang="zh-CN" sz="2000" dirty="0">
                <a:latin typeface="+mn-lt"/>
                <a:ea typeface="+mn-ea"/>
              </a:rPr>
              <a:t>&gt;450ms</a:t>
            </a:r>
            <a:r>
              <a:rPr lang="zh-CN" altLang="en-US" sz="2000" dirty="0">
                <a:latin typeface="+mn-lt"/>
                <a:ea typeface="+mn-ea"/>
              </a:rPr>
              <a:t>，女</a:t>
            </a:r>
            <a:r>
              <a:rPr lang="en-US" altLang="zh-CN" sz="2000" dirty="0">
                <a:latin typeface="+mn-lt"/>
                <a:ea typeface="+mn-ea"/>
              </a:rPr>
              <a:t>&gt;470ms </a:t>
            </a:r>
            <a:r>
              <a:rPr lang="zh-CN" altLang="en-US" sz="2000" dirty="0">
                <a:latin typeface="+mn-lt"/>
                <a:ea typeface="+mn-ea"/>
              </a:rPr>
              <a:t>）、传导阻滞等</a:t>
            </a:r>
            <a:endParaRPr lang="en-US" altLang="zh-CN" sz="2000" dirty="0">
              <a:latin typeface="+mn-lt"/>
              <a:ea typeface="+mn-ea"/>
            </a:endParaRPr>
          </a:p>
          <a:p>
            <a:pPr>
              <a:lnSpc>
                <a:spcPct val="150000"/>
              </a:lnSpc>
              <a:buSzPct val="75000"/>
            </a:pPr>
            <a:r>
              <a:rPr lang="zh-CN" altLang="en-US" sz="2400" dirty="0">
                <a:latin typeface="+mn-lt"/>
                <a:ea typeface="+mn-ea"/>
                <a:cs typeface="+mn-cs"/>
              </a:rPr>
              <a:t>肝脏不良反应</a:t>
            </a:r>
            <a:endParaRPr lang="en-US" altLang="zh-CN" sz="2400" dirty="0">
              <a:latin typeface="+mn-lt"/>
              <a:ea typeface="+mn-ea"/>
              <a:cs typeface="+mn-cs"/>
            </a:endParaRPr>
          </a:p>
          <a:p>
            <a:pPr lvl="1" eaLnBrk="1" hangingPunct="1">
              <a:lnSpc>
                <a:spcPct val="150000"/>
              </a:lnSpc>
              <a:buSzPct val="80000"/>
            </a:pPr>
            <a:r>
              <a:rPr lang="zh-CN" altLang="en-US" sz="2000" dirty="0">
                <a:latin typeface="+mn-lt"/>
                <a:ea typeface="+mn-ea"/>
              </a:rPr>
              <a:t>常见无黄疸性肝功能异常，多能自行恢复</a:t>
            </a:r>
            <a:endParaRPr lang="en-US" altLang="zh-CN" sz="2000" dirty="0">
              <a:latin typeface="+mn-lt"/>
              <a:ea typeface="+mn-ea"/>
            </a:endParaRPr>
          </a:p>
          <a:p>
            <a:pPr lvl="1" eaLnBrk="1" hangingPunct="1">
              <a:lnSpc>
                <a:spcPct val="150000"/>
              </a:lnSpc>
              <a:buSzPct val="80000"/>
            </a:pPr>
            <a:r>
              <a:rPr lang="zh-CN" altLang="en-US" sz="2000" dirty="0">
                <a:latin typeface="+mn-lt"/>
                <a:ea typeface="+mn-ea"/>
              </a:rPr>
              <a:t>低效价药物及氯氮平常见</a:t>
            </a:r>
            <a:endParaRPr lang="en-US" altLang="zh-CN" sz="2000" dirty="0">
              <a:latin typeface="+mn-lt"/>
              <a:ea typeface="+mn-ea"/>
            </a:endParaRPr>
          </a:p>
          <a:p>
            <a:pPr>
              <a:lnSpc>
                <a:spcPct val="150000"/>
              </a:lnSpc>
              <a:buSzPct val="75000"/>
            </a:pPr>
            <a:endParaRPr lang="zh-CN" altLang="en-US" sz="2400" dirty="0">
              <a:latin typeface="+mn-lt"/>
              <a:ea typeface="+mn-ea"/>
              <a:cs typeface="+mn-cs"/>
            </a:endParaRPr>
          </a:p>
        </p:txBody>
      </p:sp>
      <p:sp>
        <p:nvSpPr>
          <p:cNvPr id="5" name="圆角矩形 4"/>
          <p:cNvSpPr/>
          <p:nvPr/>
        </p:nvSpPr>
        <p:spPr>
          <a:xfrm>
            <a:off x="6240463" y="1916113"/>
            <a:ext cx="4108450" cy="1368425"/>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24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定期监测心电图，发现异常建议专科机构就诊</a:t>
            </a:r>
            <a:endParaRPr kumimoji="0" lang="en-US" altLang="zh-CN" sz="24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6" name="圆角矩形 5"/>
          <p:cNvSpPr/>
          <p:nvPr/>
        </p:nvSpPr>
        <p:spPr>
          <a:xfrm>
            <a:off x="6240463" y="4365625"/>
            <a:ext cx="4122738" cy="1858963"/>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mn-lt"/>
                <a:ea typeface="+mn-ea"/>
                <a:cs typeface="+mn-cs"/>
              </a:rPr>
              <a:t>可合并保肝药物治疗并定期复查肝功能，发现异常建议专科机构就诊</a:t>
            </a:r>
            <a:endParaRPr kumimoji="0" lang="en-US" altLang="zh-CN" sz="2400" b="1" i="0" u="none" strike="noStrike" kern="1200" cap="none" spc="0" normalizeH="0" baseline="0" noProof="0" dirty="0">
              <a:ln>
                <a:noFill/>
              </a:ln>
              <a:solidFill>
                <a:prstClr val="black"/>
              </a:solidFill>
              <a:effectLst/>
              <a:uLnTx/>
              <a:uFillTx/>
              <a:latin typeface="+mn-lt"/>
              <a:ea typeface="+mn-ea"/>
              <a:cs typeface="+mn-cs"/>
            </a:endParaRP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圆角矩形标注 9"/>
          <p:cNvSpPr/>
          <p:nvPr/>
        </p:nvSpPr>
        <p:spPr>
          <a:xfrm>
            <a:off x="7175500" y="1196975"/>
            <a:ext cx="3313113" cy="2663825"/>
          </a:xfrm>
          <a:prstGeom prst="wedgeRoundRectCallout">
            <a:avLst>
              <a:gd name="adj1" fmla="val -79211"/>
              <a:gd name="adj2" fmla="val 33302"/>
              <a:gd name="adj3" fmla="val 1666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抗精神病药物合并酒精导致中枢抑制</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吸烟加速药物代谢，降低药物浓度，影响疗效</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内容占位符 2"/>
          <p:cNvSpPr>
            <a:spLocks noGrp="1"/>
          </p:cNvSpPr>
          <p:nvPr>
            <p:ph idx="1"/>
          </p:nvPr>
        </p:nvSpPr>
        <p:spPr>
          <a:xfrm>
            <a:off x="2146300" y="2492375"/>
            <a:ext cx="7848600" cy="1622425"/>
          </a:xfrm>
        </p:spPr>
        <p:txBody>
          <a:bodyPr vert="horz" wrap="square" lIns="91440" tIns="45720" rIns="91440" bIns="45720" numCol="1" anchor="t" anchorCtr="0" compatLnSpc="1">
            <a:normAutofit fontScale="90000" lnSpcReduction="20000"/>
          </a:bodyPr>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charset="0"/>
              <a:buChar char=""/>
              <a:defRPr/>
            </a:pP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按医嘱</a:t>
            </a:r>
            <a:r>
              <a:rPr kumimoji="0" lang="zh-CN" altLang="en-US"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服药、勿</a:t>
            </a: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擅自减药或停</a:t>
            </a:r>
            <a:r>
              <a:rPr kumimoji="0" lang="zh-CN" altLang="en-US"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药</a:t>
            </a:r>
            <a:endParaRPr kumimoji="0" lang="en-US" altLang="zh-CN"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charset="0"/>
              <a:buChar char=""/>
              <a:defRPr/>
            </a:pPr>
            <a:r>
              <a:rPr kumimoji="0" lang="zh-CN" altLang="en-US"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勿</a:t>
            </a: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饮酒</a:t>
            </a:r>
            <a:r>
              <a:rPr kumimoji="0" lang="zh-CN" altLang="en-US"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、少吸烟</a:t>
            </a:r>
            <a:endParaRPr kumimoji="0" lang="en-US" altLang="zh-CN"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charset="0"/>
              <a:buChar char=""/>
              <a:defRPr/>
            </a:pPr>
            <a:r>
              <a:rPr kumimoji="0" lang="zh-CN" altLang="en-US" sz="24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密切</a:t>
            </a: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rPr>
              <a:t>观察和记录不良反应及病情变化</a:t>
            </a:r>
            <a:endPar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3200" b="1"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p:txBody>
      </p:sp>
      <p:sp>
        <p:nvSpPr>
          <p:cNvPr id="4" name="圆角矩形 3"/>
          <p:cNvSpPr/>
          <p:nvPr/>
        </p:nvSpPr>
        <p:spPr>
          <a:xfrm>
            <a:off x="2146300" y="1765300"/>
            <a:ext cx="2916238" cy="630238"/>
          </a:xfrm>
          <a:prstGeom prst="roundRect">
            <a:avLst/>
          </a:prstGeom>
          <a:solidFill>
            <a:schemeClr val="bg2">
              <a:lumMod val="20000"/>
              <a:lumOff val="80000"/>
            </a:schemeClr>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一般人群</a:t>
            </a:r>
            <a:endPar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5" name="圆角矩形 4"/>
          <p:cNvSpPr/>
          <p:nvPr/>
        </p:nvSpPr>
        <p:spPr>
          <a:xfrm>
            <a:off x="2279650" y="4516438"/>
            <a:ext cx="2916238" cy="641350"/>
          </a:xfrm>
          <a:prstGeom prst="roundRect">
            <a:avLst/>
          </a:prstGeom>
          <a:solidFill>
            <a:schemeClr val="bg2">
              <a:lumMod val="20000"/>
              <a:lumOff val="80000"/>
            </a:schemeClr>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zh-CN"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老年人群</a:t>
            </a:r>
            <a:endParaRPr kumimoji="0" lang="zh-CN" altLang="zh-CN"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6" name="内容占位符 2"/>
          <p:cNvSpPr txBox="1"/>
          <p:nvPr/>
        </p:nvSpPr>
        <p:spPr bwMode="auto">
          <a:xfrm>
            <a:off x="2146300" y="5157788"/>
            <a:ext cx="8229600" cy="1303338"/>
          </a:xfrm>
          <a:prstGeom prst="rect">
            <a:avLst/>
          </a:prstGeom>
          <a:noFill/>
          <a:ln>
            <a:noFill/>
          </a:ln>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vl6pPr marL="25146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9pPr>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rPr>
              <a:t>小剂量，缓慢加，种类少</a:t>
            </a:r>
            <a:endParaRPr kumimoji="0" lang="en-US" altLang="zh-CN"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rPr>
              <a:t>常伴躯体疾病合并用药，注意药物间相互关系</a:t>
            </a:r>
            <a:endParaRPr kumimoji="0" lang="zh-CN" altLang="en-US" sz="2400" b="1"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32775" name="标题 1"/>
          <p:cNvSpPr>
            <a:spLocks noGrp="1"/>
          </p:cNvSpPr>
          <p:nvPr>
            <p:ph type="title"/>
          </p:nvPr>
        </p:nvSpPr>
        <p:spPr>
          <a:xfrm>
            <a:off x="1919288" y="477838"/>
            <a:ext cx="8229600" cy="1371600"/>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注意事项（</a:t>
            </a:r>
            <a:r>
              <a:rPr lang="en-US" altLang="zh-CN" dirty="0">
                <a:latin typeface="黑体" panose="02010609060101010101" pitchFamily="49" charset="-122"/>
                <a:ea typeface="黑体" panose="02010609060101010101" pitchFamily="49" charset="-122"/>
                <a:cs typeface="+mj-cs"/>
              </a:rPr>
              <a:t>1</a:t>
            </a:r>
            <a:r>
              <a:rPr lang="zh-CN" altLang="en-US" dirty="0">
                <a:latin typeface="黑体" panose="02010609060101010101" pitchFamily="49" charset="-122"/>
                <a:ea typeface="黑体" panose="02010609060101010101" pitchFamily="49" charset="-122"/>
                <a:cs typeface="+mj-cs"/>
              </a:rPr>
              <a:t>）</a:t>
            </a:r>
            <a:endParaRPr lang="zh-CN" altLang="en-US" dirty="0">
              <a:latin typeface="黑体" panose="02010609060101010101" pitchFamily="49" charset="-122"/>
              <a:ea typeface="黑体" panose="02010609060101010101" pitchFamily="49" charset="-122"/>
              <a:cs typeface="+mj-cs"/>
            </a:endParaRPr>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166938" y="2492375"/>
            <a:ext cx="8105775" cy="1793875"/>
          </a:xfrm>
        </p:spPr>
        <p:txBody>
          <a:bodyPr vert="horz" wrap="square" lIns="91440" tIns="45720" rIns="91440" bIns="45720" numCol="1" anchor="t" anchorCtr="0" compatLnSpc="1">
            <a:normAutofit lnSpcReduction="10000"/>
          </a:bodyPr>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药物</a:t>
            </a: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对胎儿</a:t>
            </a: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存在潜在</a:t>
            </a: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不良影响</a:t>
            </a:r>
            <a:endPar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精神障碍本身对胎儿有较大不良影响</a:t>
            </a:r>
            <a:endParaRPr kumimoji="0" lang="en-US"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中断治疗</a:t>
            </a: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会使患者面临</a:t>
            </a: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rPr>
              <a:t>复发风险</a:t>
            </a:r>
            <a:endPar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3200" b="1"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p:txBody>
      </p:sp>
      <p:sp>
        <p:nvSpPr>
          <p:cNvPr id="4" name="圆角矩形 3"/>
          <p:cNvSpPr/>
          <p:nvPr/>
        </p:nvSpPr>
        <p:spPr>
          <a:xfrm>
            <a:off x="2309813" y="1857375"/>
            <a:ext cx="2916238" cy="630238"/>
          </a:xfrm>
          <a:prstGeom prst="roundRect">
            <a:avLst/>
          </a:prstGeom>
          <a:solidFill>
            <a:schemeClr val="bg2">
              <a:lumMod val="20000"/>
              <a:lumOff val="80000"/>
            </a:schemeClr>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妊娠期妇女</a:t>
            </a:r>
            <a:endPar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5" name="圆角矩形 4"/>
          <p:cNvSpPr/>
          <p:nvPr/>
        </p:nvSpPr>
        <p:spPr>
          <a:xfrm>
            <a:off x="2309813" y="4437063"/>
            <a:ext cx="2916238" cy="641350"/>
          </a:xfrm>
          <a:prstGeom prst="roundRect">
            <a:avLst/>
          </a:prstGeom>
          <a:solidFill>
            <a:schemeClr val="bg2">
              <a:lumMod val="20000"/>
              <a:lumOff val="80000"/>
            </a:schemeClr>
          </a:solidFill>
          <a:ln>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rPr>
              <a:t>儿 童</a:t>
            </a:r>
            <a:endPar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6" name="内容占位符 2"/>
          <p:cNvSpPr txBox="1"/>
          <p:nvPr/>
        </p:nvSpPr>
        <p:spPr bwMode="auto">
          <a:xfrm>
            <a:off x="2166938" y="5084763"/>
            <a:ext cx="8229600" cy="1512888"/>
          </a:xfrm>
          <a:prstGeom prst="rect">
            <a:avLst/>
          </a:prstGeom>
          <a:noFill/>
          <a:ln>
            <a:noFill/>
          </a:ln>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vl6pPr marL="25146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9pPr>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sym typeface="+mn-ea"/>
              </a:rPr>
              <a:t>对药物敏感，谨慎选择药物</a:t>
            </a:r>
            <a:endParaRPr kumimoji="0" lang="en-US"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sym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mn-ea"/>
                <a:cs typeface="Times New Roman" panose="02020603050405020304" pitchFamily="18" charset="0"/>
                <a:sym typeface="+mn-ea"/>
              </a:rPr>
              <a:t>起始量低，缓慢加量</a:t>
            </a:r>
            <a:endParaRPr kumimoji="0" lang="zh-CN" altLang="en-US" sz="2400" b="0"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mn-ea"/>
            </a:endParaRPr>
          </a:p>
        </p:txBody>
      </p:sp>
      <p:sp>
        <p:nvSpPr>
          <p:cNvPr id="33798" name="标题 1"/>
          <p:cNvSpPr>
            <a:spLocks noGrp="1"/>
          </p:cNvSpPr>
          <p:nvPr>
            <p:ph type="title"/>
          </p:nvPr>
        </p:nvSpPr>
        <p:spPr>
          <a:xfrm>
            <a:off x="1919288" y="477838"/>
            <a:ext cx="8229600" cy="1371600"/>
          </a:xfrm>
        </p:spPr>
        <p:txBody>
          <a:bodyPr vert="horz" wrap="square" lIns="91440" tIns="45720" rIns="91440" bIns="45720" anchor="ctr"/>
          <a:p>
            <a:r>
              <a:rPr lang="zh-CN" altLang="en-US" dirty="0">
                <a:latin typeface="黑体" panose="02010609060101010101" pitchFamily="49" charset="-122"/>
                <a:ea typeface="黑体" panose="02010609060101010101" pitchFamily="49" charset="-122"/>
                <a:cs typeface="+mj-cs"/>
              </a:rPr>
              <a:t>注意事项（</a:t>
            </a:r>
            <a:r>
              <a:rPr lang="en-US" altLang="zh-CN" dirty="0">
                <a:latin typeface="黑体" panose="02010609060101010101" pitchFamily="49" charset="-122"/>
                <a:ea typeface="黑体" panose="02010609060101010101" pitchFamily="49" charset="-122"/>
                <a:cs typeface="+mj-cs"/>
              </a:rPr>
              <a:t>2</a:t>
            </a:r>
            <a:r>
              <a:rPr lang="zh-CN" altLang="en-US" dirty="0">
                <a:latin typeface="黑体" panose="02010609060101010101" pitchFamily="49" charset="-122"/>
                <a:ea typeface="黑体" panose="02010609060101010101" pitchFamily="49" charset="-122"/>
                <a:cs typeface="+mj-cs"/>
              </a:rPr>
              <a:t>）</a:t>
            </a:r>
            <a:endParaRPr lang="zh-CN" altLang="en-US" dirty="0">
              <a:latin typeface="黑体" panose="02010609060101010101" pitchFamily="49" charset="-122"/>
              <a:ea typeface="黑体" panose="02010609060101010101" pitchFamily="49" charset="-122"/>
              <a:cs typeface="+mj-cs"/>
            </a:endParaRPr>
          </a:p>
        </p:txBody>
      </p:sp>
      <p:sp>
        <p:nvSpPr>
          <p:cNvPr id="2" name="圆角矩形 1"/>
          <p:cNvSpPr/>
          <p:nvPr/>
        </p:nvSpPr>
        <p:spPr>
          <a:xfrm>
            <a:off x="7899400" y="2168525"/>
            <a:ext cx="2640013" cy="2556335"/>
          </a:xfrm>
          <a:prstGeom prst="roundRect">
            <a:avLst/>
          </a:prstGeom>
          <a:solidFill>
            <a:srgbClr val="FFFF99"/>
          </a:solidFill>
          <a:ln>
            <a:solidFill>
              <a:srgbClr val="FF9900"/>
            </a:solidFill>
          </a:ln>
        </p:spPr>
        <p:txBody>
          <a:bodyPr>
            <a:spAutoFit/>
          </a:bodyPr>
          <a:lstStyle/>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rPr>
              <a:t>患者、家属和医生共同慎重</a:t>
            </a: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rPr>
              <a:t>权衡利弊，</a:t>
            </a:r>
            <a:r>
              <a:rPr kumimoji="0" lang="zh-CN" altLang="en-US" sz="24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rPr>
              <a:t>决定</a:t>
            </a:r>
            <a:r>
              <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rPr>
              <a:t>孕期继续用药或停药</a:t>
            </a:r>
            <a:endParaRPr kumimoji="0" lang="zh-CN" altLang="zh-CN" sz="24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endParaRPr>
          </a:p>
        </p:txBody>
      </p:sp>
      <p:sp>
        <p:nvSpPr>
          <p:cNvPr id="8" name="右大括号 7"/>
          <p:cNvSpPr/>
          <p:nvPr/>
        </p:nvSpPr>
        <p:spPr>
          <a:xfrm>
            <a:off x="7464425" y="2606675"/>
            <a:ext cx="360363" cy="1649413"/>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t>精神分裂症</a:t>
            </a:r>
            <a:endParaRPr lang="zh-CN" altLang="en-US" dirty="0"/>
          </a:p>
          <a:p>
            <a:pPr lvl="1"/>
            <a:r>
              <a:rPr lang="zh-CN" altLang="en-US" dirty="0"/>
              <a:t>防复发</a:t>
            </a:r>
            <a:endParaRPr lang="zh-CN" altLang="en-US" dirty="0"/>
          </a:p>
          <a:p>
            <a:pPr lvl="1"/>
            <a:r>
              <a:rPr lang="zh-CN" altLang="en-US" dirty="0"/>
              <a:t>抗精神病药物治疗</a:t>
            </a:r>
            <a:endParaRPr lang="zh-CN" altLang="en-US" dirty="0"/>
          </a:p>
          <a:p>
            <a:pPr lvl="1"/>
            <a:r>
              <a:rPr lang="zh-CN" altLang="en-US" dirty="0">
                <a:solidFill>
                  <a:srgbClr val="FF0000"/>
                </a:solidFill>
              </a:rPr>
              <a:t>家庭护理</a:t>
            </a:r>
            <a:endParaRPr lang="zh-CN" altLang="en-US" dirty="0"/>
          </a:p>
          <a:p>
            <a:pPr lvl="1"/>
            <a:r>
              <a:rPr lang="zh-CN" altLang="en-US" dirty="0"/>
              <a:t>精神康复</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solidFill>
                  <a:srgbClr val="FF0000"/>
                </a:solidFill>
              </a:rPr>
              <a:t>精神分裂症</a:t>
            </a:r>
            <a:endParaRPr lang="zh-CN" altLang="en-US" dirty="0"/>
          </a:p>
          <a:p>
            <a:pPr lvl="1"/>
            <a:r>
              <a:rPr lang="zh-CN" altLang="en-US" dirty="0"/>
              <a:t>防复发</a:t>
            </a:r>
            <a:endParaRPr lang="zh-CN" altLang="en-US" dirty="0"/>
          </a:p>
          <a:p>
            <a:pPr lvl="1"/>
            <a:r>
              <a:rPr lang="zh-CN" altLang="en-US" dirty="0"/>
              <a:t>抗精神病药物治疗</a:t>
            </a:r>
            <a:endParaRPr lang="zh-CN" altLang="en-US" dirty="0"/>
          </a:p>
          <a:p>
            <a:pPr lvl="1"/>
            <a:r>
              <a:rPr lang="zh-CN" altLang="en-US" dirty="0"/>
              <a:t>家庭护理</a:t>
            </a:r>
            <a:endParaRPr lang="zh-CN" altLang="en-US" dirty="0"/>
          </a:p>
          <a:p>
            <a:pPr lvl="1"/>
            <a:r>
              <a:rPr lang="zh-CN" altLang="en-US" dirty="0"/>
              <a:t>精神康复</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4242" name="标题 394241"/>
          <p:cNvSpPr>
            <a:spLocks noGrp="1"/>
          </p:cNvSpPr>
          <p:nvPr>
            <p:ph type="title"/>
          </p:nvPr>
        </p:nvSpPr>
        <p:spPr>
          <a:xfrm>
            <a:off x="1981200" y="274638"/>
            <a:ext cx="8229600" cy="922337"/>
          </a:xfrm>
        </p:spPr>
        <p:txBody>
          <a:bodyPr anchor="ctr"/>
          <a:p>
            <a:pPr marL="1117600" indent="-1117600"/>
            <a:r>
              <a:rPr lang="zh-CN" altLang="en-US" dirty="0"/>
              <a:t>严重不良反应的处理</a:t>
            </a:r>
            <a:endParaRPr lang="zh-CN" altLang="en-US" dirty="0"/>
          </a:p>
        </p:txBody>
      </p:sp>
      <p:graphicFrame>
        <p:nvGraphicFramePr>
          <p:cNvPr id="394243" name="内容占位符 394242"/>
          <p:cNvGraphicFramePr/>
          <p:nvPr>
            <p:ph sz="half" idx="2"/>
          </p:nvPr>
        </p:nvGraphicFramePr>
        <p:xfrm>
          <a:off x="1847850" y="1268413"/>
          <a:ext cx="8362950" cy="5039995"/>
        </p:xfrm>
        <a:graphic>
          <a:graphicData uri="http://schemas.openxmlformats.org/drawingml/2006/table">
            <a:tbl>
              <a:tblPr/>
              <a:tblGrid>
                <a:gridCol w="1863725"/>
                <a:gridCol w="4029075"/>
                <a:gridCol w="2470150"/>
              </a:tblGrid>
              <a:tr h="59055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不良反应</a:t>
                      </a:r>
                      <a:endParaRPr lang="zh-CN" altLang="en-US"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表现</a:t>
                      </a:r>
                      <a:endParaRPr lang="zh-CN" altLang="en-US"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处理</a:t>
                      </a:r>
                      <a:endParaRPr lang="zh-CN" altLang="en-US"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30048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a:pPr>
                      <a:r>
                        <a:rPr lang="zh-CN" altLang="en-US" sz="1800" dirty="0"/>
                        <a:t>急性肌张力障碍</a:t>
                      </a:r>
                      <a:endParaRPr lang="zh-CN" altLang="en-US" sz="18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多在服用锥体外系统副作用较大的药物时出现</a:t>
                      </a:r>
                      <a:endParaRPr lang="zh-CN" altLang="en-US" sz="1800" dirty="0"/>
                    </a:p>
                    <a:p>
                      <a:pPr marL="0" lvl="0" indent="0"/>
                      <a:r>
                        <a:rPr lang="zh-CN" altLang="en-US" sz="1800" dirty="0"/>
                        <a:t>突然双眼上翻，或者头往一侧扭转</a:t>
                      </a:r>
                      <a:endParaRPr lang="zh-CN" altLang="en-US" sz="1800" dirty="0"/>
                    </a:p>
                    <a:p>
                      <a:pPr marL="0" lvl="0" indent="0"/>
                      <a:r>
                        <a:rPr lang="zh-CN" altLang="en-US" sz="1800" dirty="0"/>
                        <a:t>貌似恐怖，却无生命危险</a:t>
                      </a:r>
                      <a:endParaRPr lang="zh-CN" altLang="en-US" sz="18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口服安坦 </a:t>
                      </a:r>
                      <a:endParaRPr lang="zh-CN" altLang="en-US" sz="1800" dirty="0"/>
                    </a:p>
                    <a:p>
                      <a:pPr marL="0" lvl="0" indent="0"/>
                      <a:r>
                        <a:rPr lang="zh-CN" altLang="en-US" sz="1800" dirty="0"/>
                        <a:t>送医院 </a:t>
                      </a:r>
                      <a:endParaRPr lang="zh-CN" altLang="en-US" sz="18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29921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2"/>
                      </a:pPr>
                      <a:r>
                        <a:rPr lang="zh-CN" altLang="en-US" sz="1800" dirty="0"/>
                        <a:t>吞咽困难</a:t>
                      </a:r>
                      <a:endParaRPr lang="zh-CN" altLang="en-US" sz="18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也是锥外副作用的一种</a:t>
                      </a:r>
                      <a:endParaRPr lang="zh-CN" altLang="en-US" sz="1800" dirty="0"/>
                    </a:p>
                    <a:p>
                      <a:pPr marL="0" lvl="0" indent="0"/>
                      <a:r>
                        <a:rPr lang="zh-CN" altLang="en-US" sz="1800" dirty="0"/>
                        <a:t>喝水发呛，进食缓慢，大量食物含于口中难以下咽</a:t>
                      </a:r>
                      <a:endParaRPr lang="zh-CN" altLang="en-US" sz="1800" dirty="0"/>
                    </a:p>
                    <a:p>
                      <a:pPr marL="0" lvl="0" indent="0"/>
                      <a:r>
                        <a:rPr lang="zh-CN" altLang="en-US" sz="1800" dirty="0"/>
                        <a:t>可出现噎食，甚至危及生命</a:t>
                      </a:r>
                      <a:endParaRPr lang="zh-CN" altLang="en-US" sz="18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吃半流食 </a:t>
                      </a:r>
                      <a:endParaRPr lang="zh-CN" altLang="en-US" sz="1800" dirty="0"/>
                    </a:p>
                    <a:p>
                      <a:pPr marL="0" lvl="0" indent="0"/>
                      <a:r>
                        <a:rPr lang="zh-CN" altLang="en-US" sz="1800" dirty="0"/>
                        <a:t>立即通知医生 </a:t>
                      </a:r>
                      <a:endParaRPr lang="zh-CN" altLang="en-US" sz="1800" dirty="0"/>
                    </a:p>
                    <a:p>
                      <a:pPr marL="0" lvl="0" indent="0"/>
                      <a:r>
                        <a:rPr lang="zh-CN" altLang="en-US" sz="1800" dirty="0"/>
                        <a:t>减药或换药 </a:t>
                      </a:r>
                      <a:endParaRPr lang="zh-CN" altLang="en-US" sz="18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84975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3"/>
                      </a:pPr>
                      <a:r>
                        <a:rPr lang="zh-CN" altLang="en-US" sz="1800" dirty="0"/>
                        <a:t>血白细胞下降</a:t>
                      </a:r>
                      <a:endParaRPr lang="zh-CN" altLang="en-US" sz="18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这是药物引起的血液系统损害，须高度重视！</a:t>
                      </a:r>
                      <a:endParaRPr lang="zh-CN" altLang="en-US" sz="1800" dirty="0"/>
                    </a:p>
                    <a:p>
                      <a:pPr marL="0" lvl="0" indent="0"/>
                      <a:r>
                        <a:rPr lang="zh-CN" altLang="en-US" sz="1800" dirty="0"/>
                        <a:t>定期化验检查时，白细胞有连续下降趋势，或者已经低于</a:t>
                      </a:r>
                      <a:r>
                        <a:rPr lang="en-US" altLang="zh-CN" sz="1800"/>
                        <a:t>4000/mm</a:t>
                      </a:r>
                      <a:r>
                        <a:rPr lang="en-US" altLang="zh-CN" sz="1800" baseline="30000"/>
                        <a:t>3</a:t>
                      </a:r>
                      <a:r>
                        <a:rPr lang="en-US" altLang="zh-CN" sz="1800"/>
                        <a:t> </a:t>
                      </a:r>
                      <a:endParaRPr lang="en-US" altLang="zh-CN" sz="1800"/>
                    </a:p>
                    <a:p>
                      <a:pPr marL="0" lvl="0" indent="0"/>
                      <a:r>
                        <a:rPr lang="zh-CN" altLang="en-US" sz="1800" dirty="0"/>
                        <a:t>服药过程中，若出现不明原因的发热，应立即检查白细胞</a:t>
                      </a:r>
                      <a:endParaRPr lang="zh-CN" altLang="en-US" sz="18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立即通知医生 </a:t>
                      </a:r>
                      <a:endParaRPr lang="zh-CN" altLang="en-US" sz="1800" dirty="0"/>
                    </a:p>
                    <a:p>
                      <a:pPr marL="0" lvl="0" indent="0"/>
                      <a:r>
                        <a:rPr lang="zh-CN" altLang="en-US" sz="1800" dirty="0"/>
                        <a:t>加用升白细胞的药物 </a:t>
                      </a:r>
                      <a:endParaRPr lang="zh-CN" altLang="en-US" sz="1800" dirty="0"/>
                    </a:p>
                    <a:p>
                      <a:pPr marL="0" lvl="0" indent="0"/>
                      <a:r>
                        <a:rPr lang="zh-CN" altLang="en-US" sz="1800" dirty="0"/>
                        <a:t>密切监测血象 </a:t>
                      </a:r>
                      <a:endParaRPr lang="zh-CN" altLang="en-US" sz="1800" dirty="0"/>
                    </a:p>
                    <a:p>
                      <a:pPr marL="0" lvl="0" indent="0"/>
                      <a:r>
                        <a:rPr lang="zh-CN" altLang="en-US" sz="1800" dirty="0"/>
                        <a:t>停药 </a:t>
                      </a:r>
                      <a:endParaRPr lang="zh-CN" altLang="en-US" sz="18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5266" name="标题 395265"/>
          <p:cNvSpPr>
            <a:spLocks noGrp="1"/>
          </p:cNvSpPr>
          <p:nvPr>
            <p:ph type="title"/>
          </p:nvPr>
        </p:nvSpPr>
        <p:spPr/>
        <p:txBody>
          <a:bodyPr anchor="ctr"/>
          <a:p>
            <a:pPr marL="1117600" indent="-1117600"/>
            <a:r>
              <a:rPr lang="zh-CN" altLang="en-US" dirty="0"/>
              <a:t>严重不良反应的处理</a:t>
            </a:r>
            <a:endParaRPr lang="zh-CN" altLang="en-US" dirty="0"/>
          </a:p>
        </p:txBody>
      </p:sp>
      <p:graphicFrame>
        <p:nvGraphicFramePr>
          <p:cNvPr id="395267" name="内容占位符 395266"/>
          <p:cNvGraphicFramePr/>
          <p:nvPr>
            <p:ph sz="half" idx="2"/>
          </p:nvPr>
        </p:nvGraphicFramePr>
        <p:xfrm>
          <a:off x="2135188" y="1600200"/>
          <a:ext cx="8075295" cy="4159250"/>
        </p:xfrm>
        <a:graphic>
          <a:graphicData uri="http://schemas.openxmlformats.org/drawingml/2006/table">
            <a:tbl>
              <a:tblPr/>
              <a:tblGrid>
                <a:gridCol w="2692400"/>
                <a:gridCol w="2690495"/>
                <a:gridCol w="2692400"/>
              </a:tblGrid>
              <a:tr h="67627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不良反应</a:t>
                      </a:r>
                      <a:endParaRPr lang="zh-CN" altLang="en-US" dirty="0"/>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表现</a:t>
                      </a:r>
                      <a:endParaRPr lang="zh-CN" altLang="en-US"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处理</a:t>
                      </a:r>
                      <a:endParaRPr lang="zh-CN" altLang="en-US"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357313">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4"/>
                      </a:pPr>
                      <a:r>
                        <a:rPr lang="zh-CN" altLang="en-US" sz="1800" dirty="0"/>
                        <a:t>药物过敏</a:t>
                      </a:r>
                      <a:endParaRPr lang="zh-CN" altLang="en-US" sz="1800" dirty="0"/>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多表现为皮疹</a:t>
                      </a:r>
                      <a:endParaRPr lang="zh-CN" altLang="en-US" sz="1800" dirty="0"/>
                    </a:p>
                    <a:p>
                      <a:pPr marL="0" lvl="0" indent="0"/>
                      <a:r>
                        <a:rPr lang="zh-CN" altLang="en-US" sz="1800" dirty="0"/>
                        <a:t>有过敏史者更应注意</a:t>
                      </a:r>
                      <a:endParaRPr lang="zh-CN" altLang="en-US" sz="1800"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通知医生</a:t>
                      </a:r>
                      <a:endParaRPr lang="zh-CN" altLang="en-US" sz="1800" dirty="0"/>
                    </a:p>
                    <a:p>
                      <a:pPr marL="0" lvl="0" indent="0"/>
                      <a:r>
                        <a:rPr lang="zh-CN" altLang="en-US" sz="1800" dirty="0"/>
                        <a:t>寻找过敏源</a:t>
                      </a:r>
                      <a:endParaRPr lang="zh-CN" altLang="en-US" sz="1800" dirty="0"/>
                    </a:p>
                    <a:p>
                      <a:pPr marL="0" lvl="0" indent="0"/>
                      <a:r>
                        <a:rPr lang="zh-CN" altLang="en-US" sz="1800" dirty="0"/>
                        <a:t>服用抗过敏药</a:t>
                      </a:r>
                      <a:endParaRPr lang="zh-CN" altLang="en-US" sz="1800" dirty="0"/>
                    </a:p>
                    <a:p>
                      <a:pPr marL="0" lvl="0" indent="0"/>
                      <a:r>
                        <a:rPr lang="zh-CN" altLang="en-US" sz="1800" dirty="0"/>
                        <a:t>停药观察 </a:t>
                      </a:r>
                      <a:endParaRPr lang="zh-CN" altLang="en-US" sz="1800"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2125662">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5"/>
                      </a:pPr>
                      <a:r>
                        <a:rPr lang="zh-CN" altLang="en-US" sz="1800" dirty="0"/>
                        <a:t>药源性癫痫大发作</a:t>
                      </a:r>
                      <a:endParaRPr lang="zh-CN" altLang="en-US" sz="1800" dirty="0"/>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突然发作意识丧失，全身抽搐，持续数十秒钟，可自行缓解，过后有遗忘</a:t>
                      </a:r>
                      <a:endParaRPr lang="zh-CN" altLang="en-US" sz="1800" dirty="0"/>
                    </a:p>
                    <a:p>
                      <a:pPr marL="0" lvl="0" indent="0"/>
                      <a:r>
                        <a:rPr lang="zh-CN" altLang="en-US" sz="1800" dirty="0"/>
                        <a:t>多发生在服药剂量较大时</a:t>
                      </a:r>
                      <a:endParaRPr lang="zh-CN" altLang="en-US" sz="1800" dirty="0"/>
                    </a:p>
                    <a:p>
                      <a:pPr marL="0" lvl="0" indent="0"/>
                      <a:r>
                        <a:rPr lang="zh-CN" altLang="en-US" sz="1800" dirty="0"/>
                        <a:t>一般无生命危险</a:t>
                      </a:r>
                      <a:endParaRPr lang="zh-CN" altLang="en-US" sz="1800"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1800" dirty="0"/>
                        <a:t>防止摔伤 </a:t>
                      </a:r>
                      <a:endParaRPr lang="zh-CN" altLang="en-US" sz="1800" dirty="0"/>
                    </a:p>
                    <a:p>
                      <a:pPr marL="0" lvl="0" indent="0"/>
                      <a:r>
                        <a:rPr lang="zh-CN" altLang="en-US" sz="1800" dirty="0"/>
                        <a:t>不要用力按压四肢 </a:t>
                      </a:r>
                      <a:endParaRPr lang="zh-CN" altLang="en-US" sz="1800" dirty="0"/>
                    </a:p>
                    <a:p>
                      <a:pPr marL="0" lvl="0" indent="0"/>
                      <a:r>
                        <a:rPr lang="zh-CN" altLang="en-US" sz="1800" dirty="0"/>
                        <a:t>减药或换药 </a:t>
                      </a:r>
                      <a:endParaRPr lang="zh-CN" altLang="en-US" sz="1800" dirty="0"/>
                    </a:p>
                    <a:p>
                      <a:pPr marL="0" lvl="0" indent="0"/>
                      <a:r>
                        <a:rPr lang="zh-CN" altLang="en-US" sz="1800" dirty="0"/>
                        <a:t>加用抗癫痫药物</a:t>
                      </a:r>
                      <a:endParaRPr lang="zh-CN" altLang="en-US" sz="1800" dirty="0"/>
                    </a:p>
                    <a:p>
                      <a:pPr marL="0" lvl="0" indent="0">
                        <a:buNone/>
                      </a:pPr>
                      <a:endParaRPr lang="zh-CN" altLang="en-US" sz="1400"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6290" name="标题 396289"/>
          <p:cNvSpPr>
            <a:spLocks noGrp="1"/>
          </p:cNvSpPr>
          <p:nvPr>
            <p:ph type="ctrTitle"/>
          </p:nvPr>
        </p:nvSpPr>
        <p:spPr/>
        <p:txBody>
          <a:bodyPr anchor="ctr"/>
          <a:p>
            <a:pPr marL="1371600" indent="-1371600" defTabSz="914400">
              <a:buClr>
                <a:schemeClr val="tx2"/>
              </a:buClr>
              <a:buSzPct val="100000"/>
            </a:pPr>
            <a:r>
              <a:rPr lang="zh-CN" altLang="en-US" b="1" kern="1200" baseline="0" dirty="0">
                <a:latin typeface="Arial" panose="020B0604020202020204" pitchFamily="34" charset="0"/>
                <a:ea typeface="楷体_GB2312" panose="02010609030101010101" pitchFamily="49" charset="-122"/>
              </a:rPr>
              <a:t>精神病人危险行为的观察与对策</a:t>
            </a:r>
            <a:endParaRPr lang="zh-CN" altLang="en-US" b="1" kern="1200" baseline="0" dirty="0">
              <a:latin typeface="Arial" panose="020B0604020202020204" pitchFamily="34" charset="0"/>
              <a:ea typeface="楷体_GB2312" panose="02010609030101010101" pitchFamily="49" charset="-122"/>
            </a:endParaRPr>
          </a:p>
        </p:txBody>
      </p:sp>
      <p:sp>
        <p:nvSpPr>
          <p:cNvPr id="396291" name="副标题 396290"/>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7314" name="标题 397313"/>
          <p:cNvSpPr>
            <a:spLocks noGrp="1"/>
          </p:cNvSpPr>
          <p:nvPr>
            <p:ph type="title"/>
          </p:nvPr>
        </p:nvSpPr>
        <p:spPr/>
        <p:txBody>
          <a:bodyPr anchor="ctr"/>
          <a:p>
            <a:r>
              <a:rPr lang="zh-CN" altLang="en-US" b="0" dirty="0"/>
              <a:t>精神病人的危险行为</a:t>
            </a:r>
            <a:r>
              <a:rPr lang="zh-CN" altLang="en-US" dirty="0"/>
              <a:t> </a:t>
            </a:r>
            <a:endParaRPr lang="zh-CN" altLang="en-US" dirty="0"/>
          </a:p>
        </p:txBody>
      </p:sp>
      <p:sp>
        <p:nvSpPr>
          <p:cNvPr id="397315" name="文本占位符 397314"/>
          <p:cNvSpPr>
            <a:spLocks noGrp="1"/>
          </p:cNvSpPr>
          <p:nvPr>
            <p:ph type="body" idx="1"/>
          </p:nvPr>
        </p:nvSpPr>
        <p:spPr/>
        <p:txBody>
          <a:bodyPr/>
          <a:p>
            <a:pPr>
              <a:lnSpc>
                <a:spcPct val="120000"/>
              </a:lnSpc>
            </a:pPr>
            <a:r>
              <a:rPr lang="zh-CN" altLang="en-US" dirty="0"/>
              <a:t>危险行为：</a:t>
            </a:r>
            <a:endParaRPr lang="zh-CN" altLang="en-US" dirty="0"/>
          </a:p>
          <a:p>
            <a:pPr lvl="1">
              <a:lnSpc>
                <a:spcPct val="120000"/>
              </a:lnSpc>
            </a:pPr>
            <a:r>
              <a:rPr lang="zh-CN" altLang="en-US" dirty="0"/>
              <a:t>自伤、自杀；</a:t>
            </a:r>
            <a:endParaRPr lang="zh-CN" altLang="en-US" dirty="0"/>
          </a:p>
          <a:p>
            <a:pPr lvl="1">
              <a:lnSpc>
                <a:spcPct val="120000"/>
              </a:lnSpc>
            </a:pPr>
            <a:r>
              <a:rPr lang="zh-CN" altLang="en-US" dirty="0"/>
              <a:t>伤人、毁物；</a:t>
            </a:r>
            <a:endParaRPr lang="zh-CN" altLang="en-US" dirty="0"/>
          </a:p>
          <a:p>
            <a:pPr lvl="1">
              <a:lnSpc>
                <a:spcPct val="120000"/>
              </a:lnSpc>
            </a:pPr>
            <a:r>
              <a:rPr lang="zh-CN" altLang="en-US" dirty="0"/>
              <a:t>出走</a:t>
            </a:r>
            <a:endParaRPr lang="zh-CN" altLang="en-US" dirty="0"/>
          </a:p>
          <a:p>
            <a:pPr>
              <a:lnSpc>
                <a:spcPct val="120000"/>
              </a:lnSpc>
            </a:pPr>
            <a:r>
              <a:rPr lang="zh-CN" altLang="en-US" dirty="0"/>
              <a:t>危险行为的背后是精神病性症状所支配</a:t>
            </a:r>
            <a:endParaRPr lang="zh-CN" altLang="en-US" dirty="0"/>
          </a:p>
          <a:p>
            <a:pPr>
              <a:lnSpc>
                <a:spcPct val="120000"/>
              </a:lnSpc>
            </a:pPr>
            <a:r>
              <a:rPr lang="zh-CN" altLang="en-US" dirty="0"/>
              <a:t>了解和识别症状是预防危险行为发生的基础</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8338" name="标题 398337"/>
          <p:cNvSpPr>
            <a:spLocks noGrp="1"/>
          </p:cNvSpPr>
          <p:nvPr>
            <p:ph type="title"/>
          </p:nvPr>
        </p:nvSpPr>
        <p:spPr>
          <a:xfrm>
            <a:off x="1981200" y="274638"/>
            <a:ext cx="8229600" cy="849312"/>
          </a:xfrm>
        </p:spPr>
        <p:txBody>
          <a:bodyPr anchor="ctr"/>
          <a:p>
            <a:r>
              <a:rPr lang="zh-CN" altLang="en-US" sz="4000" dirty="0"/>
              <a:t>易导致危险行为的症状特点及对策</a:t>
            </a:r>
            <a:endParaRPr lang="zh-CN" altLang="en-US" sz="4000" dirty="0"/>
          </a:p>
        </p:txBody>
      </p:sp>
      <p:graphicFrame>
        <p:nvGraphicFramePr>
          <p:cNvPr id="398339" name="内容占位符 398338"/>
          <p:cNvGraphicFramePr/>
          <p:nvPr>
            <p:ph idx="1"/>
          </p:nvPr>
        </p:nvGraphicFramePr>
        <p:xfrm>
          <a:off x="1992313" y="1268413"/>
          <a:ext cx="8229600" cy="5021580"/>
        </p:xfrm>
        <a:graphic>
          <a:graphicData uri="http://schemas.openxmlformats.org/drawingml/2006/table">
            <a:tbl>
              <a:tblPr/>
              <a:tblGrid>
                <a:gridCol w="2016125"/>
                <a:gridCol w="3240405"/>
                <a:gridCol w="2973070"/>
              </a:tblGrid>
              <a:tr h="96202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症状</a:t>
                      </a:r>
                      <a:endParaRPr lang="zh-CN" altLang="en-US"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特点</a:t>
                      </a:r>
                      <a:endParaRPr lang="zh-CN" altLang="en-US"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对策</a:t>
                      </a:r>
                      <a:endParaRPr lang="zh-CN" altLang="en-US"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62750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a:pPr>
                      <a:r>
                        <a:rPr lang="zh-CN" altLang="en-US" sz="2400" dirty="0"/>
                        <a:t>命令性幻听</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出现的时间和内容不可预测</a:t>
                      </a:r>
                      <a:endParaRPr lang="zh-CN" altLang="en-US" sz="2400" dirty="0"/>
                    </a:p>
                    <a:p>
                      <a:pPr marL="0" lvl="0" indent="0"/>
                      <a:r>
                        <a:rPr lang="zh-CN" altLang="en-US" sz="2400" dirty="0"/>
                        <a:t>患者对幻听的指令言听计从</a:t>
                      </a:r>
                      <a:endParaRPr lang="zh-CN" altLang="en-US" sz="24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buNone/>
                      </a:pPr>
                      <a:r>
                        <a:rPr lang="zh-CN" altLang="en-US" sz="2400" dirty="0"/>
                        <a:t>非常危险，最好住院治疗</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243205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2"/>
                      </a:pPr>
                      <a:r>
                        <a:rPr lang="zh-CN" altLang="en-US" sz="2400" dirty="0"/>
                        <a:t>被害妄想</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思维：无端认为别人害自己</a:t>
                      </a:r>
                      <a:endParaRPr lang="zh-CN" altLang="en-US" sz="2400" dirty="0"/>
                    </a:p>
                    <a:p>
                      <a:pPr marL="0" lvl="0" indent="0"/>
                      <a:r>
                        <a:rPr lang="zh-CN" altLang="en-US" sz="2400" dirty="0"/>
                        <a:t>情感：紧张、恐惧、愤怒、敌对</a:t>
                      </a:r>
                      <a:endParaRPr lang="zh-CN" altLang="en-US" sz="2400" dirty="0"/>
                    </a:p>
                    <a:p>
                      <a:pPr marL="0" lvl="0" indent="0"/>
                      <a:r>
                        <a:rPr lang="zh-CN" altLang="en-US" sz="2400" dirty="0"/>
                        <a:t>行为：逃避、攻击、自伤</a:t>
                      </a:r>
                      <a:endParaRPr lang="zh-CN" altLang="en-US" sz="24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确认患者的妄想对象</a:t>
                      </a:r>
                      <a:endParaRPr lang="zh-CN" altLang="en-US" sz="2400" dirty="0"/>
                    </a:p>
                    <a:p>
                      <a:pPr marL="0" lvl="0" indent="0"/>
                      <a:r>
                        <a:rPr lang="zh-CN" altLang="en-US" sz="2400" dirty="0"/>
                        <a:t>避免患者与妄想对象单独相处</a:t>
                      </a:r>
                      <a:endParaRPr lang="zh-CN" altLang="en-US" sz="2400" dirty="0"/>
                    </a:p>
                    <a:p>
                      <a:pPr marL="0" lvl="0" indent="0"/>
                      <a:r>
                        <a:rPr lang="zh-CN" altLang="en-US" sz="2400" dirty="0"/>
                        <a:t>表示同情、理解，不争辩</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62" name="标题 399361"/>
          <p:cNvSpPr>
            <a:spLocks noGrp="1"/>
          </p:cNvSpPr>
          <p:nvPr>
            <p:ph type="title"/>
          </p:nvPr>
        </p:nvSpPr>
        <p:spPr>
          <a:xfrm>
            <a:off x="1981200" y="274638"/>
            <a:ext cx="8229600" cy="849312"/>
          </a:xfrm>
        </p:spPr>
        <p:txBody>
          <a:bodyPr anchor="ctr"/>
          <a:p>
            <a:r>
              <a:rPr lang="zh-CN" altLang="en-US" sz="4000" dirty="0"/>
              <a:t>易导致危险行为的症状特点及对策</a:t>
            </a:r>
            <a:endParaRPr lang="zh-CN" altLang="en-US" sz="4000" dirty="0"/>
          </a:p>
        </p:txBody>
      </p:sp>
      <p:graphicFrame>
        <p:nvGraphicFramePr>
          <p:cNvPr id="399363" name="内容占位符 399362"/>
          <p:cNvGraphicFramePr/>
          <p:nvPr>
            <p:ph idx="1"/>
          </p:nvPr>
        </p:nvGraphicFramePr>
        <p:xfrm>
          <a:off x="1992313" y="1268413"/>
          <a:ext cx="8229600" cy="4752975"/>
        </p:xfrm>
        <a:graphic>
          <a:graphicData uri="http://schemas.openxmlformats.org/drawingml/2006/table">
            <a:tbl>
              <a:tblPr/>
              <a:tblGrid>
                <a:gridCol w="1871980"/>
                <a:gridCol w="3239770"/>
                <a:gridCol w="3117850"/>
              </a:tblGrid>
              <a:tr h="636588">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症状</a:t>
                      </a:r>
                      <a:endParaRPr lang="zh-CN" altLang="en-US"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特点</a:t>
                      </a:r>
                      <a:endParaRPr lang="zh-CN" altLang="en-US"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dirty="0"/>
                        <a:t>对策</a:t>
                      </a:r>
                      <a:endParaRPr lang="zh-CN" altLang="en-US"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2881312">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3"/>
                      </a:pPr>
                      <a:r>
                        <a:rPr lang="zh-CN" altLang="en-US" sz="2000" dirty="0"/>
                        <a:t>焦虑、抑郁</a:t>
                      </a:r>
                      <a:endParaRPr lang="zh-CN" altLang="en-US" sz="20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000" dirty="0"/>
                        <a:t>表现为躁动不安，以发泄为目的的攻击、自伤或毁物行为，多带有发作性</a:t>
                      </a:r>
                      <a:endParaRPr lang="zh-CN" altLang="en-US" sz="2000" dirty="0"/>
                    </a:p>
                    <a:p>
                      <a:pPr marL="0" lvl="0" indent="0"/>
                      <a:r>
                        <a:rPr lang="zh-CN" altLang="en-US" sz="2000" dirty="0"/>
                        <a:t>或少语少动、悲观厌世，甚至自杀行为</a:t>
                      </a:r>
                      <a:endParaRPr lang="zh-CN" altLang="en-US" sz="2000" dirty="0"/>
                    </a:p>
                    <a:p>
                      <a:pPr marL="0" lvl="0" indent="0"/>
                      <a:r>
                        <a:rPr lang="zh-CN" altLang="en-US" sz="2000" dirty="0"/>
                        <a:t>可能是症状，也可能是药物副作用</a:t>
                      </a:r>
                      <a:endParaRPr lang="zh-CN" altLang="en-US" sz="20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000" dirty="0"/>
                        <a:t>关键在于识别，最好咨询专业医生</a:t>
                      </a:r>
                      <a:endParaRPr lang="zh-CN" altLang="en-US" sz="2000" dirty="0"/>
                    </a:p>
                    <a:p>
                      <a:pPr marL="0" lvl="0" indent="0"/>
                      <a:r>
                        <a:rPr lang="zh-CN" altLang="en-US" sz="2000" dirty="0"/>
                        <a:t>若是症状，可加用抗焦虑药或抗抑郁药</a:t>
                      </a:r>
                      <a:endParaRPr lang="zh-CN" altLang="en-US" sz="2000" dirty="0"/>
                    </a:p>
                    <a:p>
                      <a:pPr marL="0" lvl="0" indent="0"/>
                      <a:r>
                        <a:rPr lang="zh-CN" altLang="en-US" sz="2000" dirty="0"/>
                        <a:t>若是副作用，减少药量可能缓解</a:t>
                      </a:r>
                      <a:endParaRPr lang="zh-CN" altLang="en-US" sz="20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123507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533400" lvl="0" indent="-533400">
                        <a:buFont typeface="Wingdings" panose="05000000000000000000" pitchFamily="2" charset="2"/>
                        <a:buAutoNum type="arabicPeriod" startAt="4"/>
                      </a:pPr>
                      <a:r>
                        <a:rPr lang="zh-CN" altLang="en-US" sz="2000" dirty="0"/>
                        <a:t>言语行为杂乱无章 </a:t>
                      </a:r>
                      <a:endParaRPr lang="zh-CN" altLang="en-US" sz="20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000" dirty="0"/>
                        <a:t>持续地言语行为增多，难以自控，多伴有失眠，冲动行为无目的性</a:t>
                      </a:r>
                      <a:endParaRPr lang="zh-CN" altLang="en-US" sz="20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buNone/>
                      </a:pPr>
                      <a:r>
                        <a:rPr lang="zh-CN" altLang="en-US" sz="2000" dirty="0"/>
                        <a:t>药物治疗为主，必要时约束</a:t>
                      </a:r>
                      <a:endParaRPr lang="zh-CN" altLang="en-US" sz="20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0386" name="标题 400385"/>
          <p:cNvSpPr>
            <a:spLocks noGrp="1"/>
          </p:cNvSpPr>
          <p:nvPr>
            <p:ph type="ctrTitle"/>
          </p:nvPr>
        </p:nvSpPr>
        <p:spPr/>
        <p:txBody>
          <a:bodyPr anchor="ctr"/>
          <a:p>
            <a:pPr marL="1371600" indent="-1371600" defTabSz="914400">
              <a:buClr>
                <a:schemeClr val="tx2"/>
              </a:buClr>
              <a:buSzPct val="100000"/>
            </a:pPr>
            <a:r>
              <a:rPr lang="zh-CN" altLang="en-US" b="1" kern="1200" baseline="0" dirty="0">
                <a:latin typeface="Arial" panose="020B0604020202020204" pitchFamily="34" charset="0"/>
                <a:ea typeface="楷体_GB2312" panose="02010609030101010101" pitchFamily="49" charset="-122"/>
              </a:rPr>
              <a:t>门诊与住院</a:t>
            </a:r>
            <a:endParaRPr lang="zh-CN" altLang="en-US" b="1" kern="1200" baseline="0" dirty="0">
              <a:latin typeface="Arial" panose="020B0604020202020204" pitchFamily="34" charset="0"/>
              <a:ea typeface="楷体_GB2312" panose="02010609030101010101" pitchFamily="49" charset="-122"/>
            </a:endParaRPr>
          </a:p>
        </p:txBody>
      </p:sp>
      <p:sp>
        <p:nvSpPr>
          <p:cNvPr id="400387" name="副标题 400386"/>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1410" name="标题 401409"/>
          <p:cNvSpPr>
            <a:spLocks noGrp="1"/>
          </p:cNvSpPr>
          <p:nvPr>
            <p:ph type="title"/>
          </p:nvPr>
        </p:nvSpPr>
        <p:spPr/>
        <p:txBody>
          <a:bodyPr anchor="ctr"/>
          <a:p>
            <a:r>
              <a:rPr lang="zh-CN" altLang="en-US" dirty="0"/>
              <a:t>精神科门诊</a:t>
            </a:r>
            <a:endParaRPr lang="zh-CN" altLang="en-US" dirty="0"/>
          </a:p>
        </p:txBody>
      </p:sp>
      <p:sp>
        <p:nvSpPr>
          <p:cNvPr id="401411" name="文本占位符 401410"/>
          <p:cNvSpPr>
            <a:spLocks noGrp="1"/>
          </p:cNvSpPr>
          <p:nvPr>
            <p:ph type="body" idx="1"/>
          </p:nvPr>
        </p:nvSpPr>
        <p:spPr/>
        <p:txBody>
          <a:bodyPr/>
          <a:p>
            <a:r>
              <a:rPr lang="zh-CN" altLang="en-US" sz="2800" dirty="0"/>
              <a:t>初诊</a:t>
            </a:r>
            <a:endParaRPr lang="zh-CN" altLang="en-US" sz="2800" dirty="0"/>
          </a:p>
          <a:p>
            <a:pPr lvl="1"/>
            <a:r>
              <a:rPr lang="zh-CN" altLang="en-US" sz="2400" dirty="0"/>
              <a:t>程序：家属</a:t>
            </a:r>
            <a:r>
              <a:rPr lang="en-US" altLang="zh-CN" sz="2400" dirty="0"/>
              <a:t>──</a:t>
            </a:r>
            <a:r>
              <a:rPr lang="zh-CN" altLang="en-US" sz="2400" dirty="0"/>
              <a:t>患者</a:t>
            </a:r>
            <a:r>
              <a:rPr lang="en-US" altLang="zh-CN" sz="2400" dirty="0"/>
              <a:t>──</a:t>
            </a:r>
            <a:r>
              <a:rPr lang="zh-CN" altLang="en-US" sz="2400" dirty="0"/>
              <a:t>家属</a:t>
            </a:r>
            <a:endParaRPr lang="zh-CN" altLang="en-US" sz="2400" dirty="0"/>
          </a:p>
          <a:p>
            <a:pPr lvl="1"/>
            <a:r>
              <a:rPr lang="zh-CN" altLang="en-US" sz="2400" dirty="0"/>
              <a:t>需提供的病史资料：起病时间、诱因、  表现、诊疗过程、疾病转归以及患者的生活、社交、工作、学习等情况。</a:t>
            </a:r>
            <a:endParaRPr lang="zh-CN" altLang="en-US" sz="2400" dirty="0"/>
          </a:p>
          <a:p>
            <a:pPr lvl="1"/>
            <a:r>
              <a:rPr lang="zh-CN" altLang="en-US" sz="2400" dirty="0"/>
              <a:t>一般</a:t>
            </a:r>
            <a:r>
              <a:rPr lang="en-US" altLang="zh-CN" sz="2400" dirty="0"/>
              <a:t>30-40</a:t>
            </a:r>
            <a:r>
              <a:rPr lang="zh-CN" altLang="en-US" sz="2400" dirty="0"/>
              <a:t>分钟</a:t>
            </a:r>
            <a:endParaRPr lang="zh-CN" altLang="en-US" sz="2400" dirty="0"/>
          </a:p>
          <a:p>
            <a:pPr>
              <a:lnSpc>
                <a:spcPct val="90000"/>
              </a:lnSpc>
            </a:pPr>
            <a:r>
              <a:rPr lang="zh-CN" altLang="en-US" sz="2800" dirty="0"/>
              <a:t>复诊：</a:t>
            </a:r>
            <a:endParaRPr lang="zh-CN" altLang="en-US" sz="2800" dirty="0"/>
          </a:p>
          <a:p>
            <a:pPr lvl="1">
              <a:lnSpc>
                <a:spcPct val="90000"/>
              </a:lnSpc>
            </a:pPr>
            <a:r>
              <a:rPr lang="zh-CN" altLang="en-US" sz="2400" dirty="0"/>
              <a:t>介绍上次就诊以来的变化，包括症状、服药情况、疗效、副作用、生活、工作情况等</a:t>
            </a:r>
            <a:endParaRPr lang="zh-CN" altLang="en-US" sz="2400" dirty="0"/>
          </a:p>
          <a:p>
            <a:pPr lvl="1"/>
            <a:r>
              <a:rPr lang="zh-CN" altLang="en-US" sz="2400" dirty="0"/>
              <a:t>一般</a:t>
            </a:r>
            <a:r>
              <a:rPr lang="en-US" altLang="zh-CN" sz="2400" dirty="0"/>
              <a:t>10-15</a:t>
            </a:r>
            <a:r>
              <a:rPr lang="zh-CN" altLang="en-US" sz="2400" dirty="0"/>
              <a:t>分钟</a:t>
            </a:r>
            <a:endParaRPr lang="zh-CN" altLang="en-US" sz="24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2434" name="标题 402433"/>
          <p:cNvSpPr>
            <a:spLocks noGrp="1"/>
          </p:cNvSpPr>
          <p:nvPr>
            <p:ph type="title"/>
          </p:nvPr>
        </p:nvSpPr>
        <p:spPr/>
        <p:txBody>
          <a:bodyPr anchor="ctr"/>
          <a:p>
            <a:r>
              <a:rPr lang="zh-CN" altLang="en-US" b="0" dirty="0"/>
              <a:t>就诊注意事项</a:t>
            </a:r>
            <a:r>
              <a:rPr lang="zh-CN" altLang="en-US" dirty="0"/>
              <a:t> </a:t>
            </a:r>
            <a:endParaRPr lang="zh-CN" altLang="en-US" dirty="0"/>
          </a:p>
        </p:txBody>
      </p:sp>
      <p:sp>
        <p:nvSpPr>
          <p:cNvPr id="402435" name="文本占位符 402434"/>
          <p:cNvSpPr>
            <a:spLocks noGrp="1"/>
          </p:cNvSpPr>
          <p:nvPr>
            <p:ph type="body" idx="1"/>
          </p:nvPr>
        </p:nvSpPr>
        <p:spPr/>
        <p:txBody>
          <a:bodyPr/>
          <a:p>
            <a:pPr>
              <a:lnSpc>
                <a:spcPct val="140000"/>
              </a:lnSpc>
            </a:pPr>
            <a:r>
              <a:rPr lang="zh-CN" altLang="en-US" sz="2800" dirty="0"/>
              <a:t>明确就诊目的</a:t>
            </a:r>
            <a:endParaRPr lang="zh-CN" altLang="en-US" sz="2800" dirty="0"/>
          </a:p>
          <a:p>
            <a:pPr>
              <a:lnSpc>
                <a:spcPct val="140000"/>
              </a:lnSpc>
            </a:pPr>
            <a:r>
              <a:rPr lang="zh-CN" altLang="en-US" sz="2800" dirty="0"/>
              <a:t>提供病史要真实、客观</a:t>
            </a:r>
            <a:endParaRPr lang="zh-CN" altLang="en-US" sz="2800" dirty="0"/>
          </a:p>
          <a:p>
            <a:pPr>
              <a:lnSpc>
                <a:spcPct val="140000"/>
              </a:lnSpc>
            </a:pPr>
            <a:r>
              <a:rPr lang="zh-CN" altLang="en-US" sz="2800" dirty="0"/>
              <a:t>叙述简单明了，重点突出</a:t>
            </a:r>
            <a:endParaRPr lang="zh-CN" altLang="en-US" sz="2800" dirty="0"/>
          </a:p>
          <a:p>
            <a:pPr>
              <a:lnSpc>
                <a:spcPct val="140000"/>
              </a:lnSpc>
            </a:pPr>
            <a:r>
              <a:rPr lang="zh-CN" altLang="en-US" sz="2800" dirty="0"/>
              <a:t>最好作书面准备</a:t>
            </a:r>
            <a:endParaRPr lang="zh-CN" altLang="en-US" sz="2800" dirty="0"/>
          </a:p>
          <a:p>
            <a:pPr>
              <a:lnSpc>
                <a:spcPct val="140000"/>
              </a:lnSpc>
            </a:pPr>
            <a:r>
              <a:rPr lang="zh-CN" altLang="en-US" sz="2800" dirty="0"/>
              <a:t>保留病人的文字材料，记录病人的原话</a:t>
            </a:r>
            <a:endParaRPr lang="zh-CN" altLang="en-US" sz="2800" dirty="0"/>
          </a:p>
          <a:p>
            <a:pPr>
              <a:lnSpc>
                <a:spcPct val="140000"/>
              </a:lnSpc>
            </a:pPr>
            <a:r>
              <a:rPr lang="zh-CN" altLang="en-US" sz="2800" dirty="0"/>
              <a:t>与医生谈话时，患者和家属谁在场，谁不在场？</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3458" name="标题 403457"/>
          <p:cNvSpPr>
            <a:spLocks noGrp="1"/>
          </p:cNvSpPr>
          <p:nvPr>
            <p:ph type="title"/>
          </p:nvPr>
        </p:nvSpPr>
        <p:spPr/>
        <p:txBody>
          <a:bodyPr anchor="ctr"/>
          <a:p>
            <a:r>
              <a:rPr lang="zh-CN" altLang="en-US" dirty="0"/>
              <a:t>何时需要住院 </a:t>
            </a:r>
            <a:endParaRPr lang="zh-CN" altLang="en-US" dirty="0"/>
          </a:p>
        </p:txBody>
      </p:sp>
      <p:sp>
        <p:nvSpPr>
          <p:cNvPr id="403459" name="文本占位符 403458"/>
          <p:cNvSpPr>
            <a:spLocks noGrp="1"/>
          </p:cNvSpPr>
          <p:nvPr>
            <p:ph type="body" idx="1"/>
          </p:nvPr>
        </p:nvSpPr>
        <p:spPr/>
        <p:txBody>
          <a:bodyPr/>
          <a:p>
            <a:pPr marL="990600" lvl="1" indent="-533400">
              <a:lnSpc>
                <a:spcPct val="140000"/>
              </a:lnSpc>
            </a:pPr>
            <a:r>
              <a:rPr lang="zh-CN" altLang="en-US" dirty="0"/>
              <a:t>自伤、伤人倾向</a:t>
            </a:r>
            <a:endParaRPr lang="zh-CN" altLang="en-US" dirty="0"/>
          </a:p>
          <a:p>
            <a:pPr marL="990600" lvl="1" indent="-533400">
              <a:lnSpc>
                <a:spcPct val="140000"/>
              </a:lnSpc>
            </a:pPr>
            <a:r>
              <a:rPr lang="zh-CN" altLang="en-US" dirty="0"/>
              <a:t>严重的情绪抑郁，悲观绝望</a:t>
            </a:r>
            <a:endParaRPr lang="zh-CN" altLang="en-US" dirty="0"/>
          </a:p>
          <a:p>
            <a:pPr marL="990600" lvl="1" indent="-533400">
              <a:lnSpc>
                <a:spcPct val="140000"/>
              </a:lnSpc>
            </a:pPr>
            <a:r>
              <a:rPr lang="zh-CN" altLang="en-US" dirty="0"/>
              <a:t>原有的症状反复出现，有日趋加重的迹象；</a:t>
            </a:r>
            <a:endParaRPr lang="zh-CN" altLang="en-US" dirty="0"/>
          </a:p>
          <a:p>
            <a:pPr marL="990600" lvl="1" indent="-533400">
              <a:lnSpc>
                <a:spcPct val="140000"/>
              </a:lnSpc>
            </a:pPr>
            <a:r>
              <a:rPr lang="zh-CN" altLang="en-US" dirty="0"/>
              <a:t>拒绝治疗，劝说无效；</a:t>
            </a:r>
            <a:endParaRPr lang="zh-CN" altLang="en-US" dirty="0"/>
          </a:p>
          <a:p>
            <a:pPr marL="990600" lvl="1" indent="-533400">
              <a:lnSpc>
                <a:spcPct val="140000"/>
              </a:lnSpc>
            </a:pPr>
            <a:r>
              <a:rPr lang="zh-CN" altLang="en-US" dirty="0"/>
              <a:t>伴有继发性问题，如严重躯体疾病、酒或药物滥用。</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2802" name="标题 332801"/>
          <p:cNvSpPr>
            <a:spLocks noGrp="1"/>
          </p:cNvSpPr>
          <p:nvPr>
            <p:ph type="title"/>
          </p:nvPr>
        </p:nvSpPr>
        <p:spPr>
          <a:xfrm>
            <a:off x="1981200" y="557213"/>
            <a:ext cx="8229600" cy="1503362"/>
          </a:xfrm>
        </p:spPr>
        <p:txBody>
          <a:bodyPr anchor="ctr">
            <a:normAutofit fontScale="90000"/>
          </a:bodyPr>
          <a:p>
            <a:pPr>
              <a:lnSpc>
                <a:spcPct val="60000"/>
              </a:lnSpc>
            </a:pPr>
            <a:r>
              <a:rPr lang="zh-CN" altLang="en-US" sz="7200" dirty="0">
                <a:ea typeface="隶书" panose="02010509060101010101" pitchFamily="49" charset="-122"/>
              </a:rPr>
              <a:t>精神分裂症</a:t>
            </a:r>
            <a:br>
              <a:rPr lang="zh-CN" altLang="en-US" sz="7200" dirty="0"/>
            </a:br>
            <a:r>
              <a:rPr lang="zh-CN" altLang="en-US" sz="7200" dirty="0"/>
              <a:t> </a:t>
            </a:r>
            <a:r>
              <a:rPr lang="en-US" altLang="zh-CN" sz="4000">
                <a:latin typeface="Times New Roman" panose="02020603050405020304" pitchFamily="18" charset="0"/>
              </a:rPr>
              <a:t>(Schizophrenia)</a:t>
            </a:r>
            <a:endParaRPr lang="en-US" altLang="zh-CN" sz="4000">
              <a:latin typeface="Times New Roman" panose="02020603050405020304" pitchFamily="18" charset="0"/>
            </a:endParaRPr>
          </a:p>
        </p:txBody>
      </p:sp>
      <p:pic>
        <p:nvPicPr>
          <p:cNvPr id="332804" name="内容占位符 332803" descr="BD05552_"/>
          <p:cNvPicPr>
            <a:picLocks noChangeAspect="1"/>
          </p:cNvPicPr>
          <p:nvPr>
            <p:ph idx="1"/>
          </p:nvPr>
        </p:nvPicPr>
        <p:blipFill>
          <a:blip r:embed="rId1"/>
          <a:stretch>
            <a:fillRect/>
          </a:stretch>
        </p:blipFill>
        <p:spPr>
          <a:xfrm>
            <a:off x="4010025" y="2147888"/>
            <a:ext cx="4170363" cy="3429000"/>
          </a:xfrm>
        </p:spPr>
      </p:pic>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4482" name="标题 404481"/>
          <p:cNvSpPr>
            <a:spLocks noGrp="1"/>
          </p:cNvSpPr>
          <p:nvPr>
            <p:ph type="ctrTitle"/>
          </p:nvPr>
        </p:nvSpPr>
        <p:spPr/>
        <p:txBody>
          <a:bodyPr anchor="ctr"/>
          <a:p>
            <a:pPr marL="1371600" indent="-1371600" defTabSz="914400">
              <a:buClr>
                <a:schemeClr val="tx2"/>
              </a:buClr>
              <a:buSzPct val="100000"/>
            </a:pPr>
            <a:r>
              <a:rPr lang="zh-CN" altLang="en-US" b="1" kern="1200" baseline="0" dirty="0">
                <a:latin typeface="Arial" panose="020B0604020202020204" pitchFamily="34" charset="0"/>
                <a:ea typeface="楷体_GB2312" panose="02010609030101010101" pitchFamily="49" charset="-122"/>
              </a:rPr>
              <a:t>家庭护理中的常见误区及注意事项</a:t>
            </a:r>
            <a:endParaRPr lang="zh-CN" altLang="en-US" b="1" kern="1200" baseline="0" dirty="0">
              <a:latin typeface="Arial" panose="020B0604020202020204" pitchFamily="34" charset="0"/>
              <a:ea typeface="楷体_GB2312" panose="02010609030101010101" pitchFamily="49" charset="-122"/>
            </a:endParaRPr>
          </a:p>
        </p:txBody>
      </p:sp>
      <p:sp>
        <p:nvSpPr>
          <p:cNvPr id="404483" name="副标题 404482"/>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5506" name="标题 405505"/>
          <p:cNvSpPr>
            <a:spLocks noGrp="1"/>
          </p:cNvSpPr>
          <p:nvPr>
            <p:ph type="title"/>
          </p:nvPr>
        </p:nvSpPr>
        <p:spPr>
          <a:xfrm>
            <a:off x="1919288" y="836613"/>
            <a:ext cx="8229600" cy="1139825"/>
          </a:xfrm>
        </p:spPr>
        <p:txBody>
          <a:bodyPr anchor="ctr">
            <a:normAutofit fontScale="90000"/>
          </a:bodyPr>
          <a:p>
            <a:pPr>
              <a:lnSpc>
                <a:spcPct val="90000"/>
              </a:lnSpc>
            </a:pPr>
            <a:r>
              <a:rPr lang="zh-CN" altLang="en-US" sz="3600" dirty="0"/>
              <a:t>发病早期</a:t>
            </a:r>
            <a:br>
              <a:rPr lang="zh-CN" altLang="en-US" sz="3200" b="0" dirty="0"/>
            </a:br>
            <a:r>
              <a:rPr lang="zh-CN" altLang="en-US" sz="3200" b="0" dirty="0"/>
              <a:t>（发病</a:t>
            </a:r>
            <a:r>
              <a:rPr lang="en-US" altLang="zh-CN" sz="3200" b="0">
                <a:latin typeface="宋体" panose="02010600030101010101" pitchFamily="2" charset="-122"/>
              </a:rPr>
              <a:t>→</a:t>
            </a:r>
            <a:r>
              <a:rPr lang="zh-CN" altLang="en-US" sz="3200" b="0" dirty="0"/>
              <a:t>接受正规治疗）</a:t>
            </a:r>
            <a:r>
              <a:rPr lang="zh-CN" altLang="en-US" sz="4000" dirty="0"/>
              <a:t>  </a:t>
            </a:r>
            <a:endParaRPr lang="zh-CN" altLang="en-US" sz="4000" dirty="0"/>
          </a:p>
        </p:txBody>
      </p:sp>
      <p:graphicFrame>
        <p:nvGraphicFramePr>
          <p:cNvPr id="405507" name="内容占位符 405506"/>
          <p:cNvGraphicFramePr/>
          <p:nvPr>
            <p:ph idx="1"/>
          </p:nvPr>
        </p:nvGraphicFramePr>
        <p:xfrm>
          <a:off x="1992313" y="2349500"/>
          <a:ext cx="8229600" cy="3666490"/>
        </p:xfrm>
        <a:graphic>
          <a:graphicData uri="http://schemas.openxmlformats.org/drawingml/2006/table">
            <a:tbl>
              <a:tblPr/>
              <a:tblGrid>
                <a:gridCol w="4114800"/>
                <a:gridCol w="4114800"/>
              </a:tblGrid>
              <a:tr h="5181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常见误区</a:t>
                      </a:r>
                      <a:endParaRPr lang="zh-CN" altLang="en-US" b="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注意事项</a:t>
                      </a:r>
                      <a:endParaRPr lang="zh-CN" altLang="en-US" b="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863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否认患有精神病</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早期发现精神异常</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926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紧张、恐惧、不知所措</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尽快接受现实、稳定情绪</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91821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内疚、自责、羞耻感</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通过各种可能的途径</a:t>
                      </a:r>
                      <a:r>
                        <a:rPr lang="en-US" altLang="zh-CN" sz="2400" dirty="0"/>
                        <a:t>(</a:t>
                      </a:r>
                      <a:r>
                        <a:rPr lang="zh-CN" altLang="en-US" sz="2400" dirty="0"/>
                        <a:t>亲友、书报、咨询等</a:t>
                      </a:r>
                      <a:r>
                        <a:rPr lang="en-US" altLang="zh-CN" sz="2400" dirty="0"/>
                        <a:t>)</a:t>
                      </a:r>
                      <a:r>
                        <a:rPr lang="zh-CN" altLang="en-US" sz="2400" dirty="0"/>
                        <a:t>了解有关知识</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926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盲目就诊、服药</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尽早到精神病专科医院就诊</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惧怕西药的副作用而不遵医嘱</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严格遵医嘱，督促病人服药</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6530" name="标题 406529"/>
          <p:cNvSpPr>
            <a:spLocks noGrp="1"/>
          </p:cNvSpPr>
          <p:nvPr>
            <p:ph type="title"/>
          </p:nvPr>
        </p:nvSpPr>
        <p:spPr>
          <a:xfrm>
            <a:off x="1919288" y="836613"/>
            <a:ext cx="8229600" cy="1139825"/>
          </a:xfrm>
        </p:spPr>
        <p:txBody>
          <a:bodyPr anchor="ctr">
            <a:normAutofit fontScale="90000"/>
          </a:bodyPr>
          <a:p>
            <a:pPr>
              <a:lnSpc>
                <a:spcPct val="90000"/>
              </a:lnSpc>
            </a:pPr>
            <a:r>
              <a:rPr lang="zh-CN" altLang="en-US" sz="4000" dirty="0"/>
              <a:t>治疗中期</a:t>
            </a:r>
            <a:br>
              <a:rPr lang="zh-CN" altLang="en-US" sz="3200" b="0" dirty="0"/>
            </a:br>
            <a:r>
              <a:rPr lang="zh-CN" altLang="en-US" sz="3200" b="0" dirty="0"/>
              <a:t>（接受正规治疗</a:t>
            </a:r>
            <a:r>
              <a:rPr lang="en-US" altLang="zh-CN" sz="3200" b="0" dirty="0">
                <a:latin typeface="宋体" panose="02010600030101010101" pitchFamily="2" charset="-122"/>
              </a:rPr>
              <a:t>→</a:t>
            </a:r>
            <a:r>
              <a:rPr lang="zh-CN" altLang="en-US" sz="3200" b="0" dirty="0">
                <a:latin typeface="宋体" panose="02010600030101010101" pitchFamily="2" charset="-122"/>
              </a:rPr>
              <a:t>临床治愈</a:t>
            </a:r>
            <a:r>
              <a:rPr lang="zh-CN" altLang="en-US" sz="3200" b="0" dirty="0"/>
              <a:t> ）</a:t>
            </a:r>
            <a:r>
              <a:rPr lang="zh-CN" altLang="en-US" sz="4000" dirty="0"/>
              <a:t>  </a:t>
            </a:r>
            <a:endParaRPr lang="zh-CN" altLang="en-US" sz="4000" dirty="0"/>
          </a:p>
        </p:txBody>
      </p:sp>
      <p:graphicFrame>
        <p:nvGraphicFramePr>
          <p:cNvPr id="406531" name="内容占位符 406530"/>
          <p:cNvGraphicFramePr/>
          <p:nvPr>
            <p:ph idx="1"/>
          </p:nvPr>
        </p:nvGraphicFramePr>
        <p:xfrm>
          <a:off x="1992313" y="2349500"/>
          <a:ext cx="8229600" cy="4036695"/>
        </p:xfrm>
        <a:graphic>
          <a:graphicData uri="http://schemas.openxmlformats.org/drawingml/2006/table">
            <a:tbl>
              <a:tblPr/>
              <a:tblGrid>
                <a:gridCol w="4114800"/>
                <a:gridCol w="4114800"/>
              </a:tblGrid>
              <a:tr h="5181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常见误区</a:t>
                      </a:r>
                      <a:endParaRPr lang="zh-CN" altLang="en-US" b="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注意事项</a:t>
                      </a:r>
                      <a:endParaRPr lang="zh-CN" altLang="en-US" b="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799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对加药犹豫不决</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了解药物常识</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73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住院恐惧</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正确掌握住院和出院时机</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求治心切，频繁换药或换医生</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与医生建立固定的联系，建立打“持久战”的心理准备</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见好就收，不了解何为“治愈”</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t>了解疗效判定标准</a:t>
                      </a:r>
                      <a:endParaRPr lang="zh-CN" altLang="en-US" sz="24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926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复诊不及时</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t>督促病人定期复诊</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r h="46799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t>记录患者康复日记</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7554" name="标题 407553"/>
          <p:cNvSpPr>
            <a:spLocks noGrp="1"/>
          </p:cNvSpPr>
          <p:nvPr>
            <p:ph type="title"/>
          </p:nvPr>
        </p:nvSpPr>
        <p:spPr>
          <a:xfrm>
            <a:off x="1919288" y="836613"/>
            <a:ext cx="8229600" cy="1139825"/>
          </a:xfrm>
        </p:spPr>
        <p:txBody>
          <a:bodyPr anchor="ctr">
            <a:normAutofit fontScale="90000"/>
          </a:bodyPr>
          <a:p>
            <a:pPr>
              <a:lnSpc>
                <a:spcPct val="90000"/>
              </a:lnSpc>
            </a:pPr>
            <a:r>
              <a:rPr lang="zh-CN" altLang="en-US" sz="4000" dirty="0"/>
              <a:t>康复期</a:t>
            </a:r>
            <a:br>
              <a:rPr lang="zh-CN" altLang="en-US" sz="3200" b="0" dirty="0"/>
            </a:br>
            <a:r>
              <a:rPr lang="zh-CN" altLang="en-US" sz="3200" b="0" dirty="0"/>
              <a:t>（痊愈之后</a:t>
            </a:r>
            <a:r>
              <a:rPr lang="en-US" altLang="zh-CN" sz="3200" b="0">
                <a:latin typeface="Trebuchet MS" panose="020B0603020202020204" pitchFamily="34" charset="0"/>
              </a:rPr>
              <a:t>…</a:t>
            </a:r>
            <a:r>
              <a:rPr lang="zh-CN" altLang="en-US" sz="3200" b="0" dirty="0"/>
              <a:t>）</a:t>
            </a:r>
            <a:r>
              <a:rPr lang="zh-CN" altLang="en-US" sz="4000" dirty="0"/>
              <a:t>  </a:t>
            </a:r>
            <a:endParaRPr lang="zh-CN" altLang="en-US" sz="4000" dirty="0"/>
          </a:p>
        </p:txBody>
      </p:sp>
      <p:graphicFrame>
        <p:nvGraphicFramePr>
          <p:cNvPr id="407555" name="内容占位符 407554"/>
          <p:cNvGraphicFramePr/>
          <p:nvPr>
            <p:ph idx="1"/>
          </p:nvPr>
        </p:nvGraphicFramePr>
        <p:xfrm>
          <a:off x="1992313" y="2349500"/>
          <a:ext cx="8229600" cy="3923665"/>
        </p:xfrm>
        <a:graphic>
          <a:graphicData uri="http://schemas.openxmlformats.org/drawingml/2006/table">
            <a:tbl>
              <a:tblPr/>
              <a:tblGrid>
                <a:gridCol w="4114800"/>
                <a:gridCol w="4114800"/>
              </a:tblGrid>
              <a:tr h="5181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常见误区</a:t>
                      </a:r>
                      <a:endParaRPr lang="zh-CN" altLang="en-US" b="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ctr">
                        <a:buNone/>
                      </a:pPr>
                      <a:r>
                        <a:rPr lang="zh-CN" altLang="en-US" b="0" dirty="0"/>
                        <a:t>注意事项</a:t>
                      </a:r>
                      <a:endParaRPr lang="zh-CN" altLang="en-US" b="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擅自停药，“好了伤疤忘了疼”</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摸索维持治疗的药物品种和剂量</a:t>
                      </a:r>
                      <a:endParaRPr lang="zh-CN" altLang="en-US" sz="2400" dirty="0">
                        <a:latin typeface="Times New Roman" panose="02020603050405020304" pitchFamily="18" charset="0"/>
                        <a:ea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9265">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过度保护</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用药简单化</a:t>
                      </a:r>
                      <a:endParaRPr lang="zh-CN" altLang="en-US" sz="2400" dirty="0">
                        <a:latin typeface="Times New Roman" panose="02020603050405020304" pitchFamily="18" charset="0"/>
                        <a:ea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冷漠、指责</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鼓励病人料理生活、交流情感</a:t>
                      </a:r>
                      <a:endParaRPr lang="zh-CN" altLang="en-US" sz="2400" dirty="0">
                        <a:latin typeface="Times New Roman" panose="02020603050405020304" pitchFamily="18" charset="0"/>
                        <a:ea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8229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对“病”过于敏感，“草木皆兵”</a:t>
                      </a:r>
                      <a:endParaRPr lang="zh-CN" altLang="en-US" sz="2400" dirty="0">
                        <a:latin typeface="Times New Roman" panose="02020603050405020304" pitchFamily="18" charset="0"/>
                        <a:ea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lgn="just"/>
                      <a:r>
                        <a:rPr lang="zh-CN" altLang="en-US" sz="2400" dirty="0">
                          <a:latin typeface="Times New Roman" panose="02020603050405020304" pitchFamily="18" charset="0"/>
                          <a:cs typeface="Times New Roman" panose="02020603050405020304" pitchFamily="18" charset="0"/>
                        </a:rPr>
                        <a:t>合理安排生活节奏</a:t>
                      </a:r>
                      <a:endParaRPr lang="zh-CN" altLang="en-US" sz="2400" dirty="0">
                        <a:latin typeface="Times New Roman" panose="02020603050405020304" pitchFamily="18" charset="0"/>
                        <a:ea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AFEFB5"/>
                    </a:solidFill>
                  </a:tcPr>
                </a:tc>
              </a:tr>
              <a:tr h="467360">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latin typeface="Times New Roman" panose="02020603050405020304" pitchFamily="18" charset="0"/>
                          <a:cs typeface="Times New Roman" panose="02020603050405020304" pitchFamily="18" charset="0"/>
                        </a:rPr>
                        <a:t>期望值过高或过低</a:t>
                      </a:r>
                      <a:r>
                        <a:rPr lang="zh-CN" altLang="en-US" sz="2400" dirty="0"/>
                        <a:t> </a:t>
                      </a:r>
                      <a:endParaRPr lang="zh-CN" altLang="en-US" sz="2400" dirty="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c>
                  <a:txBody>
                    <a:bodyPr/>
                    <a:lstStyle>
                      <a:lvl1pPr marL="342900" lvl="0" indent="-342900" algn="l" defTabSz="914400" rtl="0" eaLnBrk="1" fontAlgn="base" latinLnBrk="0" hangingPunct="1">
                        <a:lnSpc>
                          <a:spcPct val="100000"/>
                        </a:lnSpc>
                        <a:spcBef>
                          <a:spcPct val="20000"/>
                        </a:spcBef>
                        <a:spcAft>
                          <a:spcPct val="0"/>
                        </a:spcAft>
                        <a:buChar char="•"/>
                        <a:defRPr sz="2800" b="1" u="none" kern="1200" baseline="0">
                          <a:solidFill>
                            <a:schemeClr val="tx1"/>
                          </a:solidFill>
                          <a:latin typeface="Arial" panose="020B0604020202020204" pitchFamily="34" charset="0"/>
                          <a:ea typeface="楷体_GB2312" panose="02010609030101010101" pitchFamily="49" charset="-122"/>
                        </a:defRPr>
                      </a:lvl1pPr>
                      <a:lvl2pPr marL="742950" lvl="1" indent="-285750" algn="l" defTabSz="914400" rtl="0" eaLnBrk="1" fontAlgn="base" latinLnBrk="0" hangingPunct="1">
                        <a:lnSpc>
                          <a:spcPct val="100000"/>
                        </a:lnSpc>
                        <a:spcBef>
                          <a:spcPct val="20000"/>
                        </a:spcBef>
                        <a:spcAft>
                          <a:spcPct val="0"/>
                        </a:spcAft>
                        <a:buChar char="–"/>
                        <a:defRPr sz="2400" b="1" i="0" u="none" kern="1200" baseline="0">
                          <a:solidFill>
                            <a:schemeClr val="tx1"/>
                          </a:solidFill>
                          <a:latin typeface="Arial" panose="020B0604020202020204" pitchFamily="34" charset="0"/>
                          <a:ea typeface="楷体_GB2312" panose="02010609030101010101" pitchFamily="49" charset="-122"/>
                        </a:defRPr>
                      </a:lvl2pPr>
                      <a:lvl3pPr marL="1143000" lvl="2" indent="-228600" algn="l" defTabSz="914400" rtl="0" eaLnBrk="1" fontAlgn="base" latinLnBrk="0" hangingPunct="1">
                        <a:lnSpc>
                          <a:spcPct val="100000"/>
                        </a:lnSpc>
                        <a:spcBef>
                          <a:spcPct val="20000"/>
                        </a:spcBef>
                        <a:spcAft>
                          <a:spcPct val="0"/>
                        </a:spcAft>
                        <a:buChar char="•"/>
                        <a:defRPr sz="2000" b="1" i="0" u="none" kern="1200" baseline="0">
                          <a:solidFill>
                            <a:schemeClr val="tx1"/>
                          </a:solidFill>
                          <a:latin typeface="Arial" panose="020B0604020202020204" pitchFamily="34" charset="0"/>
                          <a:ea typeface="楷体_GB2312" panose="02010609030101010101" pitchFamily="49" charset="-122"/>
                        </a:defRPr>
                      </a:lvl3pPr>
                      <a:lvl4pPr marL="1600200" lvl="3"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4pPr>
                      <a:lvl5pPr marL="2057400" lvl="4" indent="-228600" algn="l" defTabSz="914400" rtl="0" eaLnBrk="1" fontAlgn="base" latinLnBrk="0" hangingPunct="1">
                        <a:lnSpc>
                          <a:spcPct val="100000"/>
                        </a:lnSpc>
                        <a:spcBef>
                          <a:spcPct val="20000"/>
                        </a:spcBef>
                        <a:spcAft>
                          <a:spcPct val="0"/>
                        </a:spcAft>
                        <a:buChar char="»"/>
                        <a:defRPr sz="1800" b="1" i="0" u="none" kern="1200" baseline="0">
                          <a:solidFill>
                            <a:schemeClr val="tx1"/>
                          </a:solidFill>
                          <a:latin typeface="Arial" panose="020B0604020202020204" pitchFamily="34" charset="0"/>
                          <a:ea typeface="楷体_GB2312" panose="02010609030101010101" pitchFamily="49" charset="-122"/>
                        </a:defRPr>
                      </a:lvl5pPr>
                    </a:lstStyle>
                    <a:p>
                      <a:pPr marL="0" lvl="0" indent="0"/>
                      <a:r>
                        <a:rPr lang="zh-CN" altLang="en-US" sz="2400" dirty="0">
                          <a:latin typeface="Times New Roman" panose="02020603050405020304" pitchFamily="18" charset="0"/>
                          <a:cs typeface="Times New Roman" panose="02020603050405020304" pitchFamily="18" charset="0"/>
                        </a:rPr>
                        <a:t>识别复发早期征兆</a:t>
                      </a:r>
                      <a:r>
                        <a:rPr lang="zh-CN" altLang="en-US" sz="2400" dirty="0"/>
                        <a:t> </a:t>
                      </a:r>
                      <a:endParaRPr lang="zh-CN" altLang="en-US" sz="2400" dirty="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rgbClr val="AFEFB5"/>
                    </a:solidFill>
                  </a:tcPr>
                </a:tc>
              </a:tr>
            </a:tbl>
          </a:graphicData>
        </a:graphic>
      </p:graphicFrame>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8578" name="标题 408577"/>
          <p:cNvSpPr>
            <a:spLocks noGrp="1"/>
          </p:cNvSpPr>
          <p:nvPr>
            <p:ph type="title"/>
          </p:nvPr>
        </p:nvSpPr>
        <p:spPr/>
        <p:txBody>
          <a:bodyPr anchor="ctr"/>
          <a:p>
            <a:r>
              <a:rPr lang="zh-CN" altLang="en-US" dirty="0"/>
              <a:t>小结</a:t>
            </a:r>
            <a:endParaRPr lang="zh-CN" altLang="en-US" dirty="0"/>
          </a:p>
        </p:txBody>
      </p:sp>
      <p:sp>
        <p:nvSpPr>
          <p:cNvPr id="408579" name="文本占位符 408578"/>
          <p:cNvSpPr>
            <a:spLocks noGrp="1"/>
          </p:cNvSpPr>
          <p:nvPr>
            <p:ph type="body" idx="1"/>
          </p:nvPr>
        </p:nvSpPr>
        <p:spPr/>
        <p:txBody>
          <a:bodyPr/>
          <a:p>
            <a:pPr>
              <a:lnSpc>
                <a:spcPct val="190000"/>
              </a:lnSpc>
            </a:pPr>
            <a:r>
              <a:rPr lang="zh-CN" altLang="en-US" dirty="0"/>
              <a:t>精神病患者的家庭护理任重而道远</a:t>
            </a:r>
            <a:endParaRPr lang="zh-CN" altLang="en-US" dirty="0"/>
          </a:p>
          <a:p>
            <a:pPr>
              <a:lnSpc>
                <a:spcPct val="190000"/>
              </a:lnSpc>
            </a:pPr>
            <a:r>
              <a:rPr lang="zh-CN" altLang="en-US" dirty="0"/>
              <a:t>了解相关知识是护理好病人的根本前提</a:t>
            </a:r>
            <a:endParaRPr lang="zh-CN" altLang="en-US" dirty="0"/>
          </a:p>
          <a:p>
            <a:pPr>
              <a:lnSpc>
                <a:spcPct val="190000"/>
              </a:lnSpc>
            </a:pPr>
            <a:r>
              <a:rPr lang="zh-CN" altLang="en-US" dirty="0"/>
              <a:t>家属的心理健康水平对患者的康复至关重要</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p:txBody>
          <a:bodyPr anchor="ctr"/>
          <a:p>
            <a:r>
              <a:rPr lang="zh-CN" altLang="en-US" dirty="0"/>
              <a:t>目  录</a:t>
            </a:r>
            <a:endParaRPr lang="zh-CN" altLang="en-US" dirty="0"/>
          </a:p>
        </p:txBody>
      </p:sp>
      <p:sp>
        <p:nvSpPr>
          <p:cNvPr id="326659" name="文本占位符 326658"/>
          <p:cNvSpPr>
            <a:spLocks noGrp="1"/>
          </p:cNvSpPr>
          <p:nvPr>
            <p:ph type="body" idx="1"/>
          </p:nvPr>
        </p:nvSpPr>
        <p:spPr/>
        <p:txBody>
          <a:bodyPr/>
          <a:p>
            <a:r>
              <a:rPr lang="zh-CN" altLang="en-US" dirty="0"/>
              <a:t>精神分裂症社区管理的特点</a:t>
            </a:r>
            <a:endParaRPr lang="zh-CN" altLang="en-US" dirty="0"/>
          </a:p>
          <a:p>
            <a:r>
              <a:rPr lang="zh-CN" altLang="en-US" dirty="0"/>
              <a:t>相关知识</a:t>
            </a:r>
            <a:endParaRPr lang="zh-CN" altLang="en-US" dirty="0"/>
          </a:p>
          <a:p>
            <a:pPr lvl="1"/>
            <a:r>
              <a:rPr lang="zh-CN" altLang="en-US" dirty="0"/>
              <a:t>精神分裂症</a:t>
            </a:r>
            <a:endParaRPr lang="zh-CN" altLang="en-US" dirty="0"/>
          </a:p>
          <a:p>
            <a:pPr lvl="1"/>
            <a:r>
              <a:rPr lang="zh-CN" altLang="en-US" dirty="0"/>
              <a:t>防复发</a:t>
            </a:r>
            <a:endParaRPr lang="zh-CN" altLang="en-US" dirty="0"/>
          </a:p>
          <a:p>
            <a:pPr lvl="1"/>
            <a:r>
              <a:rPr lang="zh-CN" altLang="en-US" dirty="0"/>
              <a:t>抗精神病药物治疗</a:t>
            </a:r>
            <a:endParaRPr lang="zh-CN" altLang="en-US" dirty="0"/>
          </a:p>
          <a:p>
            <a:pPr lvl="1"/>
            <a:r>
              <a:rPr lang="zh-CN" altLang="en-US" dirty="0"/>
              <a:t>家庭护理</a:t>
            </a:r>
            <a:endParaRPr lang="zh-CN" altLang="en-US" dirty="0"/>
          </a:p>
          <a:p>
            <a:pPr lvl="1"/>
            <a:r>
              <a:rPr lang="zh-CN" altLang="en-US" dirty="0">
                <a:solidFill>
                  <a:srgbClr val="FF0000"/>
                </a:solidFill>
              </a:rPr>
              <a:t>精神康复</a:t>
            </a:r>
            <a:endParaRPr lang="zh-CN" altLang="en-US" dirty="0">
              <a:solidFill>
                <a:srgbClr val="FF0000"/>
              </a:solidFill>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626" name="矩形 410625"/>
          <p:cNvSpPr/>
          <p:nvPr/>
        </p:nvSpPr>
        <p:spPr>
          <a:xfrm>
            <a:off x="5181600" y="1828800"/>
            <a:ext cx="1981200" cy="768350"/>
          </a:xfrm>
          <a:prstGeom prst="rect">
            <a:avLst/>
          </a:prstGeom>
          <a:noFill/>
          <a:ln w="9525">
            <a:noFill/>
          </a:ln>
        </p:spPr>
        <p:txBody>
          <a:bodyPr>
            <a:spAutoFit/>
          </a:bodyPr>
          <a:p>
            <a:pPr algn="l">
              <a:buClr>
                <a:schemeClr val="bg1"/>
              </a:buClr>
            </a:pPr>
            <a:endParaRPr sz="4400" b="0" dirty="0">
              <a:solidFill>
                <a:schemeClr val="tx2"/>
              </a:solidFill>
              <a:latin typeface="Times New Roman" panose="02020603050405020304" pitchFamily="18" charset="0"/>
              <a:ea typeface="宋体" panose="02010600030101010101" pitchFamily="2" charset="-122"/>
            </a:endParaRPr>
          </a:p>
        </p:txBody>
      </p:sp>
      <p:sp>
        <p:nvSpPr>
          <p:cNvPr id="410627" name="标题 410626"/>
          <p:cNvSpPr>
            <a:spLocks noGrp="1"/>
          </p:cNvSpPr>
          <p:nvPr>
            <p:ph type="title"/>
          </p:nvPr>
        </p:nvSpPr>
        <p:spPr>
          <a:xfrm>
            <a:off x="2667000" y="1349375"/>
            <a:ext cx="7772400" cy="1143000"/>
          </a:xfrm>
        </p:spPr>
        <p:txBody>
          <a:bodyPr anchor="ctr">
            <a:normAutofit fontScale="90000"/>
          </a:bodyPr>
          <a:p>
            <a:r>
              <a:rPr lang="zh-CN" altLang="en-US" dirty="0"/>
              <a:t>精神病患者面临的最大困难是什么？</a:t>
            </a:r>
            <a:endParaRPr lang="zh-CN" altLang="en-US"/>
          </a:p>
        </p:txBody>
      </p:sp>
      <p:sp>
        <p:nvSpPr>
          <p:cNvPr id="410628" name="文本占位符 410627"/>
          <p:cNvSpPr>
            <a:spLocks noGrp="1"/>
          </p:cNvSpPr>
          <p:nvPr>
            <p:ph type="body" sz="half" idx="1"/>
          </p:nvPr>
        </p:nvSpPr>
        <p:spPr>
          <a:xfrm>
            <a:off x="2000250" y="3105150"/>
            <a:ext cx="7794625" cy="1235075"/>
          </a:xfrm>
        </p:spPr>
        <p:txBody>
          <a:bodyPr/>
          <a:p>
            <a:pPr algn="ctr">
              <a:buNone/>
            </a:pPr>
            <a:r>
              <a:rPr lang="en-US" altLang="zh-CN" sz="4800">
                <a:latin typeface="Arial" panose="020B0604020202020204" pitchFamily="34" charset="0"/>
              </a:rPr>
              <a:t>——</a:t>
            </a:r>
            <a:r>
              <a:rPr lang="zh-CN" altLang="en-US" sz="4800" dirty="0"/>
              <a:t>难以重返社会生活</a:t>
            </a:r>
            <a:endParaRPr lang="zh-CN" altLang="en-US" sz="4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627"/>
                                        </p:tgtEl>
                                        <p:attrNameLst>
                                          <p:attrName>style.visibility</p:attrName>
                                        </p:attrNameLst>
                                      </p:cBhvr>
                                      <p:to>
                                        <p:strVal val="visible"/>
                                      </p:to>
                                    </p:set>
                                    <p:anim calcmode="lin" valueType="num">
                                      <p:cBhvr additive="base">
                                        <p:cTn id="7" dur="500" fill="hold"/>
                                        <p:tgtEl>
                                          <p:spTgt spid="410627"/>
                                        </p:tgtEl>
                                        <p:attrNameLst>
                                          <p:attrName>ppt_x</p:attrName>
                                        </p:attrNameLst>
                                      </p:cBhvr>
                                      <p:tavLst>
                                        <p:tav tm="0">
                                          <p:val>
                                            <p:strVal val="0-#ppt_w/2"/>
                                          </p:val>
                                        </p:tav>
                                        <p:tav tm="100000">
                                          <p:val>
                                            <p:strVal val="#ppt_x"/>
                                          </p:val>
                                        </p:tav>
                                      </p:tavLst>
                                    </p:anim>
                                    <p:anim calcmode="lin" valueType="num">
                                      <p:cBhvr additive="base">
                                        <p:cTn id="8" dur="500" fill="hold"/>
                                        <p:tgtEl>
                                          <p:spTgt spid="4106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628">
                                            <p:txEl>
                                              <p:charRg st="0" end="11"/>
                                            </p:txEl>
                                          </p:spTgt>
                                        </p:tgtEl>
                                        <p:attrNameLst>
                                          <p:attrName>style.visibility</p:attrName>
                                        </p:attrNameLst>
                                      </p:cBhvr>
                                      <p:to>
                                        <p:strVal val="visible"/>
                                      </p:to>
                                    </p:set>
                                    <p:anim calcmode="lin" valueType="num">
                                      <p:cBhvr additive="base">
                                        <p:cTn id="13" dur="500" fill="hold"/>
                                        <p:tgtEl>
                                          <p:spTgt spid="410628">
                                            <p:txEl>
                                              <p:charRg st="0" end="1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0628">
                                            <p:txEl>
                                              <p:charRg st="0"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7" grpId="0"/>
      <p:bldP spid="410628"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1650" name="矩形 411649"/>
          <p:cNvSpPr/>
          <p:nvPr/>
        </p:nvSpPr>
        <p:spPr>
          <a:xfrm>
            <a:off x="5181600" y="1828800"/>
            <a:ext cx="1981200" cy="768350"/>
          </a:xfrm>
          <a:prstGeom prst="rect">
            <a:avLst/>
          </a:prstGeom>
          <a:noFill/>
          <a:ln w="9525">
            <a:noFill/>
          </a:ln>
        </p:spPr>
        <p:txBody>
          <a:bodyPr>
            <a:spAutoFit/>
          </a:bodyPr>
          <a:p>
            <a:pPr algn="l">
              <a:buClr>
                <a:schemeClr val="bg1"/>
              </a:buClr>
            </a:pPr>
            <a:endParaRPr sz="4400" b="0" dirty="0">
              <a:solidFill>
                <a:schemeClr val="tx2"/>
              </a:solidFill>
              <a:latin typeface="Times New Roman" panose="02020603050405020304" pitchFamily="18" charset="0"/>
              <a:ea typeface="宋体" panose="02010600030101010101" pitchFamily="2" charset="-122"/>
            </a:endParaRPr>
          </a:p>
        </p:txBody>
      </p:sp>
      <p:sp>
        <p:nvSpPr>
          <p:cNvPr id="411651" name="矩形 411650"/>
          <p:cNvSpPr/>
          <p:nvPr/>
        </p:nvSpPr>
        <p:spPr>
          <a:xfrm>
            <a:off x="3733800" y="2438400"/>
            <a:ext cx="4419600" cy="2648585"/>
          </a:xfrm>
          <a:prstGeom prst="rect">
            <a:avLst/>
          </a:prstGeom>
          <a:noFill/>
          <a:ln w="9525">
            <a:noFill/>
          </a:ln>
        </p:spPr>
        <p:txBody>
          <a:bodyPr>
            <a:spAutoFit/>
          </a:bodyPr>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eaLnBrk="0" hangingPunct="0">
              <a:lnSpc>
                <a:spcPct val="90000"/>
              </a:lnSpc>
              <a:buClr>
                <a:schemeClr val="bg1"/>
              </a:buClr>
            </a:pPr>
            <a:endParaRPr lang="en-US" altLang="zh-CN" sz="3800">
              <a:solidFill>
                <a:schemeClr val="tx2"/>
              </a:solidFill>
              <a:latin typeface="Arial" panose="020B0604020202020204" pitchFamily="34" charset="0"/>
              <a:ea typeface="宋体" panose="02010600030101010101" pitchFamily="2" charset="-122"/>
            </a:endParaRPr>
          </a:p>
          <a:p>
            <a:pPr algn="l">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p:txBody>
      </p:sp>
      <p:sp>
        <p:nvSpPr>
          <p:cNvPr id="411652" name="标题 411651"/>
          <p:cNvSpPr>
            <a:spLocks noGrp="1"/>
          </p:cNvSpPr>
          <p:nvPr>
            <p:ph type="title"/>
          </p:nvPr>
        </p:nvSpPr>
        <p:spPr/>
        <p:txBody>
          <a:bodyPr anchor="ctr"/>
          <a:p>
            <a:r>
              <a:rPr lang="zh-CN" altLang="en-US" dirty="0">
                <a:ea typeface="宋体" panose="02010600030101010101" pitchFamily="2" charset="-122"/>
              </a:rPr>
              <a:t>精神康复</a:t>
            </a:r>
            <a:endParaRPr lang="zh-CN" altLang="en-US"/>
          </a:p>
        </p:txBody>
      </p:sp>
      <p:sp>
        <p:nvSpPr>
          <p:cNvPr id="411653" name="文本占位符 411652"/>
          <p:cNvSpPr>
            <a:spLocks noGrp="1"/>
          </p:cNvSpPr>
          <p:nvPr>
            <p:ph type="body" idx="1"/>
          </p:nvPr>
        </p:nvSpPr>
        <p:spPr>
          <a:xfrm>
            <a:off x="2209800" y="2057400"/>
            <a:ext cx="7772400" cy="4114800"/>
          </a:xfrm>
        </p:spPr>
        <p:txBody>
          <a:bodyPr/>
          <a:p>
            <a:pPr>
              <a:lnSpc>
                <a:spcPct val="110000"/>
              </a:lnSpc>
            </a:pPr>
            <a:r>
              <a:rPr lang="zh-CN" altLang="en-US" dirty="0"/>
              <a:t>又称社会心理康复</a:t>
            </a:r>
            <a:endParaRPr lang="zh-CN" altLang="en-US"/>
          </a:p>
          <a:p>
            <a:pPr algn="just">
              <a:lnSpc>
                <a:spcPct val="110000"/>
              </a:lnSpc>
            </a:pPr>
            <a:r>
              <a:rPr lang="zh-CN" altLang="en-US" dirty="0"/>
              <a:t>目的是使患者的生活、工作、学习、社交等能力全面恢复到病前水平，而绝对不仅仅是去除疾病</a:t>
            </a:r>
            <a:endParaRPr lang="zh-CN" altLang="en-US" dirty="0"/>
          </a:p>
          <a:p>
            <a:pPr algn="just">
              <a:lnSpc>
                <a:spcPct val="110000"/>
              </a:lnSpc>
            </a:pPr>
            <a:r>
              <a:rPr lang="zh-CN" altLang="en-US" dirty="0"/>
              <a:t>康复治疗应与临床治疗同步实施</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2674" name="文本框 412673"/>
          <p:cNvSpPr txBox="1"/>
          <p:nvPr/>
        </p:nvSpPr>
        <p:spPr>
          <a:xfrm>
            <a:off x="6156325" y="2078038"/>
            <a:ext cx="309880" cy="368300"/>
          </a:xfrm>
          <a:prstGeom prst="rect">
            <a:avLst/>
          </a:prstGeom>
          <a:noFill/>
          <a:ln w="9525">
            <a:noFill/>
          </a:ln>
        </p:spPr>
        <p:txBody>
          <a:bodyPr wrap="none" anchor="t">
            <a:spAutoFit/>
          </a:bodyPr>
          <a:p>
            <a:pPr algn="l">
              <a:buClr>
                <a:schemeClr val="bg1"/>
              </a:buClr>
            </a:pPr>
            <a:endParaRPr b="0" dirty="0">
              <a:latin typeface="Times New Roman" panose="02020603050405020304" pitchFamily="18" charset="0"/>
              <a:ea typeface="宋体" panose="02010600030101010101" pitchFamily="2" charset="-122"/>
            </a:endParaRPr>
          </a:p>
        </p:txBody>
      </p:sp>
      <p:graphicFrame>
        <p:nvGraphicFramePr>
          <p:cNvPr id="3" name="图示 2"/>
          <p:cNvGraphicFramePr/>
          <p:nvPr/>
        </p:nvGraphicFramePr>
        <p:xfrm>
          <a:off x="2135188" y="1700213"/>
          <a:ext cx="7772400" cy="4114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412686" name="文本框 412685"/>
          <p:cNvSpPr txBox="1"/>
          <p:nvPr/>
        </p:nvSpPr>
        <p:spPr>
          <a:xfrm>
            <a:off x="3071813" y="620713"/>
            <a:ext cx="6329680" cy="768350"/>
          </a:xfrm>
          <a:prstGeom prst="rect">
            <a:avLst/>
          </a:prstGeom>
          <a:noFill/>
          <a:ln w="9525">
            <a:noFill/>
          </a:ln>
        </p:spPr>
        <p:txBody>
          <a:bodyPr wrap="none" anchor="t">
            <a:spAutoFit/>
          </a:bodyPr>
          <a:p>
            <a:pPr algn="l">
              <a:buClr>
                <a:schemeClr val="bg1"/>
              </a:buClr>
            </a:pPr>
            <a:r>
              <a:rPr lang="zh-CN" altLang="en-US" sz="4400" dirty="0">
                <a:latin typeface="Times New Roman" panose="02020603050405020304" pitchFamily="18" charset="0"/>
                <a:ea typeface="隶书" panose="02010509060101010101" pitchFamily="49" charset="-122"/>
              </a:rPr>
              <a:t>精神康复在医学中的地位</a:t>
            </a:r>
            <a:endParaRPr lang="zh-CN" altLang="en-US" sz="4400" dirty="0">
              <a:latin typeface="Times New Roman" panose="02020603050405020304" pitchFamily="18" charset="0"/>
              <a:ea typeface="隶书" panose="02010509060101010101" pitchFamily="49" charset="-122"/>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3698" name="矩形 413697"/>
          <p:cNvSpPr/>
          <p:nvPr/>
        </p:nvSpPr>
        <p:spPr>
          <a:xfrm>
            <a:off x="5181600" y="1828800"/>
            <a:ext cx="1981200" cy="768350"/>
          </a:xfrm>
          <a:prstGeom prst="rect">
            <a:avLst/>
          </a:prstGeom>
          <a:noFill/>
          <a:ln w="9525">
            <a:noFill/>
          </a:ln>
        </p:spPr>
        <p:txBody>
          <a:bodyPr>
            <a:spAutoFit/>
          </a:bodyPr>
          <a:p>
            <a:pPr algn="l">
              <a:buClr>
                <a:schemeClr val="bg1"/>
              </a:buClr>
            </a:pPr>
            <a:endParaRPr sz="4400" b="0" dirty="0">
              <a:solidFill>
                <a:schemeClr val="tx2"/>
              </a:solidFill>
              <a:latin typeface="Times New Roman" panose="02020603050405020304" pitchFamily="18" charset="0"/>
              <a:ea typeface="宋体" panose="02010600030101010101" pitchFamily="2" charset="-122"/>
            </a:endParaRPr>
          </a:p>
        </p:txBody>
      </p:sp>
      <p:sp>
        <p:nvSpPr>
          <p:cNvPr id="413699" name="矩形 413698"/>
          <p:cNvSpPr/>
          <p:nvPr/>
        </p:nvSpPr>
        <p:spPr>
          <a:xfrm>
            <a:off x="3733800" y="2438400"/>
            <a:ext cx="4419600" cy="2648585"/>
          </a:xfrm>
          <a:prstGeom prst="rect">
            <a:avLst/>
          </a:prstGeom>
          <a:noFill/>
          <a:ln w="9525">
            <a:noFill/>
          </a:ln>
        </p:spPr>
        <p:txBody>
          <a:bodyPr>
            <a:spAutoFit/>
          </a:bodyPr>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eaLnBrk="0" hangingPunct="0">
              <a:lnSpc>
                <a:spcPct val="90000"/>
              </a:lnSpc>
              <a:buClr>
                <a:schemeClr val="bg1"/>
              </a:buClr>
            </a:pPr>
            <a:endParaRPr lang="en-US" altLang="zh-CN" sz="3800">
              <a:solidFill>
                <a:schemeClr val="tx2"/>
              </a:solidFill>
              <a:latin typeface="Arial" panose="020B0604020202020204" pitchFamily="34" charset="0"/>
              <a:ea typeface="宋体" panose="02010600030101010101" pitchFamily="2" charset="-122"/>
            </a:endParaRPr>
          </a:p>
          <a:p>
            <a:pPr algn="l">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p:txBody>
      </p:sp>
      <p:sp>
        <p:nvSpPr>
          <p:cNvPr id="413700" name="标题 413699"/>
          <p:cNvSpPr>
            <a:spLocks noGrp="1"/>
          </p:cNvSpPr>
          <p:nvPr>
            <p:ph type="title"/>
          </p:nvPr>
        </p:nvSpPr>
        <p:spPr/>
        <p:txBody>
          <a:bodyPr anchor="ctr"/>
          <a:p>
            <a:r>
              <a:rPr lang="zh-CN" altLang="en-US" dirty="0">
                <a:latin typeface="隶书" panose="02010509060101010101" pitchFamily="49" charset="-122"/>
              </a:rPr>
              <a:t>精神康复的内容</a:t>
            </a:r>
            <a:r>
              <a:rPr lang="zh-CN" altLang="en-US"/>
              <a:t> </a:t>
            </a:r>
            <a:endParaRPr lang="zh-CN" altLang="en-US"/>
          </a:p>
        </p:txBody>
      </p:sp>
      <p:sp>
        <p:nvSpPr>
          <p:cNvPr id="413701" name="文本占位符 413700"/>
          <p:cNvSpPr>
            <a:spLocks noGrp="1"/>
          </p:cNvSpPr>
          <p:nvPr>
            <p:ph type="body" sz="half" idx="1"/>
          </p:nvPr>
        </p:nvSpPr>
        <p:spPr>
          <a:xfrm>
            <a:off x="1981200" y="1600200"/>
            <a:ext cx="7870825" cy="4525963"/>
          </a:xfrm>
        </p:spPr>
        <p:txBody>
          <a:bodyPr/>
          <a:p>
            <a:pPr algn="just">
              <a:lnSpc>
                <a:spcPct val="140000"/>
              </a:lnSpc>
            </a:pPr>
            <a:r>
              <a:rPr lang="zh-CN" altLang="en-US" sz="2800" dirty="0"/>
              <a:t>医学康复（祛除症状，防止复发）</a:t>
            </a:r>
            <a:endParaRPr lang="zh-CN" altLang="en-US" sz="2800" dirty="0"/>
          </a:p>
          <a:p>
            <a:pPr>
              <a:lnSpc>
                <a:spcPct val="140000"/>
              </a:lnSpc>
            </a:pPr>
            <a:r>
              <a:rPr lang="zh-CN" altLang="en-US" sz="2800" dirty="0"/>
              <a:t>心理康复（客观对待疾病，提高心理承受能力，纠正性格缺陷）</a:t>
            </a:r>
            <a:endParaRPr lang="zh-CN" altLang="en-US" sz="2800" dirty="0"/>
          </a:p>
          <a:p>
            <a:pPr algn="just">
              <a:lnSpc>
                <a:spcPct val="140000"/>
              </a:lnSpc>
            </a:pPr>
            <a:r>
              <a:rPr lang="zh-CN" altLang="en-US" sz="2800" dirty="0"/>
              <a:t>社会康复（提高社交技能）</a:t>
            </a:r>
            <a:endParaRPr lang="zh-CN" altLang="en-US" sz="2800" dirty="0"/>
          </a:p>
          <a:p>
            <a:pPr algn="just">
              <a:lnSpc>
                <a:spcPct val="140000"/>
              </a:lnSpc>
            </a:pPr>
            <a:r>
              <a:rPr lang="zh-CN" altLang="en-US" sz="2800" dirty="0"/>
              <a:t>职业康复（技能培训、就业咨询等） </a:t>
            </a:r>
            <a:endParaRPr lang="zh-CN" altLang="en-US" sz="2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6898" name="椭圆 336897"/>
          <p:cNvSpPr/>
          <p:nvPr/>
        </p:nvSpPr>
        <p:spPr>
          <a:xfrm>
            <a:off x="2819400" y="2514600"/>
            <a:ext cx="2667000" cy="2514600"/>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336899" name="云形标注 336898"/>
          <p:cNvSpPr/>
          <p:nvPr/>
        </p:nvSpPr>
        <p:spPr>
          <a:xfrm>
            <a:off x="6705600" y="2438400"/>
            <a:ext cx="3276600" cy="3048000"/>
          </a:xfrm>
          <a:prstGeom prst="cloudCallout">
            <a:avLst>
              <a:gd name="adj1" fmla="val -86190"/>
              <a:gd name="adj2" fmla="val 13491"/>
            </a:avLst>
          </a:prstGeom>
          <a:solidFill>
            <a:schemeClr val="accent1"/>
          </a:solidFill>
          <a:ln w="9525" cap="flat" cmpd="sng">
            <a:solidFill>
              <a:schemeClr val="tx1"/>
            </a:solidFill>
            <a:prstDash val="solid"/>
            <a:headEnd type="none" w="med" len="med"/>
            <a:tailEnd type="none" w="med" len="med"/>
          </a:ln>
        </p:spPr>
        <p:txBody>
          <a:bodyPr/>
          <a:p>
            <a:pPr>
              <a:buClr>
                <a:schemeClr val="bg1"/>
              </a:buClr>
            </a:pPr>
            <a:endParaRPr b="0" dirty="0">
              <a:latin typeface="Times New Roman" panose="02020603050405020304" pitchFamily="18" charset="0"/>
              <a:ea typeface="宋体" panose="02010600030101010101" pitchFamily="2" charset="-122"/>
            </a:endParaRPr>
          </a:p>
        </p:txBody>
      </p:sp>
      <p:sp>
        <p:nvSpPr>
          <p:cNvPr id="336900" name="标题 336899"/>
          <p:cNvSpPr>
            <a:spLocks noGrp="1"/>
          </p:cNvSpPr>
          <p:nvPr>
            <p:ph type="title"/>
          </p:nvPr>
        </p:nvSpPr>
        <p:spPr>
          <a:xfrm>
            <a:off x="1981200" y="485775"/>
            <a:ext cx="8229600" cy="1143000"/>
          </a:xfrm>
        </p:spPr>
        <p:txBody>
          <a:bodyPr anchor="ctr"/>
          <a:p>
            <a:r>
              <a:rPr lang="zh-CN" altLang="en-US" dirty="0"/>
              <a:t>什么“分裂”了？</a:t>
            </a:r>
            <a:endParaRPr lang="zh-CN" altLang="en-US"/>
          </a:p>
        </p:txBody>
      </p:sp>
      <p:sp>
        <p:nvSpPr>
          <p:cNvPr id="336901" name="椭圆 336900"/>
          <p:cNvSpPr/>
          <p:nvPr/>
        </p:nvSpPr>
        <p:spPr>
          <a:xfrm>
            <a:off x="3733800" y="2895600"/>
            <a:ext cx="914400" cy="914400"/>
          </a:xfrm>
          <a:prstGeom prst="ellipse">
            <a:avLst/>
          </a:prstGeom>
          <a:noFill/>
          <a:ln w="9525" cap="flat" cmpd="sng">
            <a:solidFill>
              <a:srgbClr val="FF6600"/>
            </a:solidFill>
            <a:prstDash val="solid"/>
            <a:headEnd type="none" w="med" len="med"/>
            <a:tailEnd type="none" w="med" len="med"/>
          </a:ln>
        </p:spPr>
        <p:txBody>
          <a:bodyPr wrap="none" anchor="ctr"/>
          <a:p>
            <a:pPr>
              <a:buClr>
                <a:schemeClr val="bg1"/>
              </a:buClr>
            </a:pPr>
            <a:endParaRPr b="0" dirty="0">
              <a:latin typeface="Times New Roman" panose="02020603050405020304" pitchFamily="18" charset="0"/>
              <a:ea typeface="宋体" panose="02010600030101010101" pitchFamily="2" charset="-122"/>
            </a:endParaRPr>
          </a:p>
        </p:txBody>
      </p:sp>
      <p:sp>
        <p:nvSpPr>
          <p:cNvPr id="336902" name="椭圆 336901"/>
          <p:cNvSpPr/>
          <p:nvPr/>
        </p:nvSpPr>
        <p:spPr>
          <a:xfrm>
            <a:off x="3352800" y="3505200"/>
            <a:ext cx="914400" cy="914400"/>
          </a:xfrm>
          <a:prstGeom prst="ellipse">
            <a:avLst/>
          </a:prstGeom>
          <a:noFill/>
          <a:ln w="9525" cap="flat" cmpd="sng">
            <a:solidFill>
              <a:srgbClr val="FF6600"/>
            </a:solidFill>
            <a:prstDash val="solid"/>
            <a:headEnd type="none" w="med" len="med"/>
            <a:tailEnd type="none" w="med" len="med"/>
          </a:ln>
        </p:spPr>
        <p:txBody>
          <a:bodyPr wrap="none" anchor="ctr"/>
          <a:p>
            <a:pPr>
              <a:buClr>
                <a:schemeClr val="bg1"/>
              </a:buClr>
            </a:pPr>
            <a:endParaRPr dirty="0">
              <a:solidFill>
                <a:srgbClr val="FF6600"/>
              </a:solidFill>
              <a:latin typeface="Times New Roman" panose="02020603050405020304" pitchFamily="18" charset="0"/>
              <a:ea typeface="宋体" panose="02010600030101010101" pitchFamily="2" charset="-122"/>
            </a:endParaRPr>
          </a:p>
        </p:txBody>
      </p:sp>
      <p:sp>
        <p:nvSpPr>
          <p:cNvPr id="336903" name="椭圆 336902"/>
          <p:cNvSpPr/>
          <p:nvPr/>
        </p:nvSpPr>
        <p:spPr>
          <a:xfrm>
            <a:off x="4114800" y="3505200"/>
            <a:ext cx="914400" cy="914400"/>
          </a:xfrm>
          <a:prstGeom prst="ellipse">
            <a:avLst/>
          </a:prstGeom>
          <a:noFill/>
          <a:ln w="9525" cap="flat" cmpd="sng">
            <a:solidFill>
              <a:srgbClr val="FF6600"/>
            </a:solidFill>
            <a:prstDash val="solid"/>
            <a:headEnd type="none" w="med" len="med"/>
            <a:tailEnd type="none" w="med" len="med"/>
          </a:ln>
        </p:spPr>
        <p:txBody>
          <a:bodyPr/>
          <a:p>
            <a:endParaRPr lang="zh-CN" altLang="en-US"/>
          </a:p>
        </p:txBody>
      </p:sp>
      <p:sp>
        <p:nvSpPr>
          <p:cNvPr id="336904" name="文本框 336903"/>
          <p:cNvSpPr txBox="1"/>
          <p:nvPr/>
        </p:nvSpPr>
        <p:spPr>
          <a:xfrm>
            <a:off x="3886200" y="3048000"/>
            <a:ext cx="538480" cy="521970"/>
          </a:xfrm>
          <a:prstGeom prst="rect">
            <a:avLst/>
          </a:prstGeom>
          <a:noFill/>
          <a:ln w="9525">
            <a:noFill/>
          </a:ln>
        </p:spPr>
        <p:txBody>
          <a:bodyPr wrap="none" anchor="t">
            <a:spAutoFit/>
          </a:bodyPr>
          <a:p>
            <a:pPr algn="l">
              <a:buClr>
                <a:schemeClr val="bg1"/>
              </a:buClr>
            </a:pPr>
            <a:r>
              <a:rPr lang="zh-CN" altLang="en-US" sz="2800">
                <a:solidFill>
                  <a:srgbClr val="FF6600"/>
                </a:solidFill>
                <a:latin typeface="Times New Roman" panose="02020603050405020304" pitchFamily="18" charset="0"/>
                <a:ea typeface="宋体" panose="02010600030101010101" pitchFamily="2" charset="-122"/>
              </a:rPr>
              <a:t>知</a:t>
            </a:r>
            <a:endParaRPr lang="zh-CN" altLang="en-US" sz="2800">
              <a:solidFill>
                <a:srgbClr val="FF6600"/>
              </a:solidFill>
              <a:latin typeface="Times New Roman" panose="02020603050405020304" pitchFamily="18" charset="0"/>
              <a:ea typeface="宋体" panose="02010600030101010101" pitchFamily="2" charset="-122"/>
            </a:endParaRPr>
          </a:p>
        </p:txBody>
      </p:sp>
      <p:sp>
        <p:nvSpPr>
          <p:cNvPr id="336905" name="文本框 336904"/>
          <p:cNvSpPr txBox="1"/>
          <p:nvPr/>
        </p:nvSpPr>
        <p:spPr>
          <a:xfrm>
            <a:off x="3505200" y="3681413"/>
            <a:ext cx="538480" cy="521970"/>
          </a:xfrm>
          <a:prstGeom prst="rect">
            <a:avLst/>
          </a:prstGeom>
          <a:noFill/>
          <a:ln w="9525">
            <a:noFill/>
          </a:ln>
        </p:spPr>
        <p:txBody>
          <a:bodyPr wrap="none" anchor="t">
            <a:spAutoFit/>
          </a:bodyPr>
          <a:p>
            <a:pPr algn="l">
              <a:buClr>
                <a:schemeClr val="bg1"/>
              </a:buClr>
            </a:pPr>
            <a:r>
              <a:rPr lang="zh-CN" altLang="en-US" sz="2800">
                <a:solidFill>
                  <a:srgbClr val="FF6600"/>
                </a:solidFill>
                <a:latin typeface="Times New Roman" panose="02020603050405020304" pitchFamily="18" charset="0"/>
                <a:ea typeface="宋体" panose="02010600030101010101" pitchFamily="2" charset="-122"/>
              </a:rPr>
              <a:t>情</a:t>
            </a:r>
            <a:endParaRPr lang="zh-CN" altLang="en-US" sz="2800">
              <a:solidFill>
                <a:srgbClr val="FF6600"/>
              </a:solidFill>
              <a:latin typeface="Times New Roman" panose="02020603050405020304" pitchFamily="18" charset="0"/>
              <a:ea typeface="宋体" panose="02010600030101010101" pitchFamily="2" charset="-122"/>
            </a:endParaRPr>
          </a:p>
        </p:txBody>
      </p:sp>
      <p:sp>
        <p:nvSpPr>
          <p:cNvPr id="336906" name="文本框 336905"/>
          <p:cNvSpPr txBox="1"/>
          <p:nvPr/>
        </p:nvSpPr>
        <p:spPr>
          <a:xfrm>
            <a:off x="4343400" y="3681413"/>
            <a:ext cx="538480" cy="521970"/>
          </a:xfrm>
          <a:prstGeom prst="rect">
            <a:avLst/>
          </a:prstGeom>
          <a:noFill/>
          <a:ln w="9525">
            <a:noFill/>
          </a:ln>
        </p:spPr>
        <p:txBody>
          <a:bodyPr wrap="none" anchor="t">
            <a:spAutoFit/>
          </a:bodyPr>
          <a:p>
            <a:pPr algn="l">
              <a:buClr>
                <a:schemeClr val="bg1"/>
              </a:buClr>
            </a:pPr>
            <a:r>
              <a:rPr lang="zh-CN" altLang="en-US" sz="2800">
                <a:solidFill>
                  <a:srgbClr val="FF6600"/>
                </a:solidFill>
                <a:latin typeface="Times New Roman" panose="02020603050405020304" pitchFamily="18" charset="0"/>
                <a:ea typeface="宋体" panose="02010600030101010101" pitchFamily="2" charset="-122"/>
              </a:rPr>
              <a:t>意</a:t>
            </a:r>
            <a:endParaRPr lang="zh-CN" altLang="en-US" sz="2800">
              <a:solidFill>
                <a:srgbClr val="FF6600"/>
              </a:solidFill>
              <a:latin typeface="Times New Roman" panose="02020603050405020304" pitchFamily="18" charset="0"/>
              <a:ea typeface="宋体" panose="02010600030101010101" pitchFamily="2" charset="-122"/>
            </a:endParaRPr>
          </a:p>
        </p:txBody>
      </p:sp>
      <p:sp>
        <p:nvSpPr>
          <p:cNvPr id="336907" name="爆炸形 1 336906"/>
          <p:cNvSpPr/>
          <p:nvPr/>
        </p:nvSpPr>
        <p:spPr>
          <a:xfrm>
            <a:off x="7315200" y="2895600"/>
            <a:ext cx="914400" cy="914400"/>
          </a:xfrm>
          <a:prstGeom prst="irregularSeal1">
            <a:avLst/>
          </a:prstGeom>
          <a:solidFill>
            <a:schemeClr val="accent1"/>
          </a:solidFill>
          <a:ln w="9525" cap="flat" cmpd="sng">
            <a:solidFill>
              <a:srgbClr val="FF5050"/>
            </a:solidFill>
            <a:prstDash val="solid"/>
            <a:miter/>
            <a:headEnd type="none" w="med" len="med"/>
            <a:tailEnd type="none" w="med" len="med"/>
          </a:ln>
        </p:spPr>
        <p:txBody>
          <a:bodyPr wrap="none" anchor="ctr"/>
          <a:p>
            <a:pPr>
              <a:buClr>
                <a:schemeClr val="bg1"/>
              </a:buClr>
            </a:pPr>
            <a:r>
              <a:rPr lang="zh-CN" altLang="en-US" sz="2800">
                <a:solidFill>
                  <a:srgbClr val="FF5050"/>
                </a:solidFill>
                <a:latin typeface="Times New Roman" panose="02020603050405020304" pitchFamily="18" charset="0"/>
                <a:ea typeface="宋体" panose="02010600030101010101" pitchFamily="2" charset="-122"/>
              </a:rPr>
              <a:t>意</a:t>
            </a:r>
            <a:endParaRPr lang="zh-CN" altLang="en-US" sz="2800">
              <a:solidFill>
                <a:srgbClr val="FF5050"/>
              </a:solidFill>
              <a:latin typeface="Times New Roman" panose="02020603050405020304" pitchFamily="18" charset="0"/>
              <a:ea typeface="宋体" panose="02010600030101010101" pitchFamily="2" charset="-122"/>
            </a:endParaRPr>
          </a:p>
        </p:txBody>
      </p:sp>
      <p:sp>
        <p:nvSpPr>
          <p:cNvPr id="336908" name="爆炸形 1 336907"/>
          <p:cNvSpPr/>
          <p:nvPr/>
        </p:nvSpPr>
        <p:spPr>
          <a:xfrm>
            <a:off x="7696200" y="3733800"/>
            <a:ext cx="914400" cy="1295400"/>
          </a:xfrm>
          <a:prstGeom prst="irregularSeal1">
            <a:avLst/>
          </a:prstGeom>
          <a:solidFill>
            <a:schemeClr val="accent1"/>
          </a:solidFill>
          <a:ln w="9525" cap="flat" cmpd="sng">
            <a:solidFill>
              <a:srgbClr val="FF5050"/>
            </a:solidFill>
            <a:prstDash val="solid"/>
            <a:miter/>
            <a:headEnd type="none" w="med" len="med"/>
            <a:tailEnd type="none" w="med" len="med"/>
          </a:ln>
        </p:spPr>
        <p:txBody>
          <a:bodyPr wrap="none" anchor="ctr"/>
          <a:p>
            <a:pPr>
              <a:buClr>
                <a:schemeClr val="bg1"/>
              </a:buClr>
            </a:pPr>
            <a:r>
              <a:rPr lang="zh-CN" altLang="en-US" sz="2800">
                <a:solidFill>
                  <a:srgbClr val="FF5050"/>
                </a:solidFill>
                <a:latin typeface="Times New Roman" panose="02020603050405020304" pitchFamily="18" charset="0"/>
                <a:ea typeface="宋体" panose="02010600030101010101" pitchFamily="2" charset="-122"/>
              </a:rPr>
              <a:t>知</a:t>
            </a:r>
            <a:endParaRPr lang="zh-CN" altLang="en-US" sz="2800">
              <a:solidFill>
                <a:srgbClr val="FF5050"/>
              </a:solidFill>
              <a:latin typeface="Times New Roman" panose="02020603050405020304" pitchFamily="18" charset="0"/>
              <a:ea typeface="宋体" panose="02010600030101010101" pitchFamily="2" charset="-122"/>
            </a:endParaRPr>
          </a:p>
        </p:txBody>
      </p:sp>
      <p:sp>
        <p:nvSpPr>
          <p:cNvPr id="336909" name="爆炸形 1 336908"/>
          <p:cNvSpPr/>
          <p:nvPr/>
        </p:nvSpPr>
        <p:spPr>
          <a:xfrm>
            <a:off x="8534400" y="3200400"/>
            <a:ext cx="914400" cy="914400"/>
          </a:xfrm>
          <a:prstGeom prst="irregularSeal1">
            <a:avLst/>
          </a:prstGeom>
          <a:solidFill>
            <a:schemeClr val="accent1"/>
          </a:solidFill>
          <a:ln w="9525" cap="flat" cmpd="sng">
            <a:solidFill>
              <a:srgbClr val="FF5050"/>
            </a:solidFill>
            <a:prstDash val="solid"/>
            <a:miter/>
            <a:headEnd type="none" w="med" len="med"/>
            <a:tailEnd type="none" w="med" len="med"/>
          </a:ln>
        </p:spPr>
        <p:txBody>
          <a:bodyPr wrap="none" anchor="ctr"/>
          <a:p>
            <a:pPr>
              <a:buClr>
                <a:schemeClr val="bg1"/>
              </a:buClr>
            </a:pPr>
            <a:r>
              <a:rPr lang="zh-CN" altLang="en-US" sz="2800">
                <a:solidFill>
                  <a:srgbClr val="FF5050"/>
                </a:solidFill>
                <a:latin typeface="Times New Roman" panose="02020603050405020304" pitchFamily="18" charset="0"/>
                <a:ea typeface="宋体" panose="02010600030101010101" pitchFamily="2" charset="-122"/>
              </a:rPr>
              <a:t>情</a:t>
            </a:r>
            <a:endParaRPr lang="zh-CN" altLang="en-US" sz="2800">
              <a:solidFill>
                <a:srgbClr val="FF5050"/>
              </a:solidFill>
              <a:latin typeface="Times New Roman" panose="02020603050405020304" pitchFamily="18" charset="0"/>
              <a:ea typeface="宋体" panose="02010600030101010101" pitchFamily="2" charset="-122"/>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4722" name="矩形 414721"/>
          <p:cNvSpPr/>
          <p:nvPr/>
        </p:nvSpPr>
        <p:spPr>
          <a:xfrm>
            <a:off x="5181600" y="1828800"/>
            <a:ext cx="1981200" cy="768350"/>
          </a:xfrm>
          <a:prstGeom prst="rect">
            <a:avLst/>
          </a:prstGeom>
          <a:noFill/>
          <a:ln w="9525">
            <a:noFill/>
          </a:ln>
        </p:spPr>
        <p:txBody>
          <a:bodyPr>
            <a:spAutoFit/>
          </a:bodyPr>
          <a:p>
            <a:pPr algn="l">
              <a:buClr>
                <a:schemeClr val="bg1"/>
              </a:buClr>
            </a:pPr>
            <a:endParaRPr sz="4400" b="0" dirty="0">
              <a:solidFill>
                <a:schemeClr val="tx2"/>
              </a:solidFill>
              <a:latin typeface="Times New Roman" panose="02020603050405020304" pitchFamily="18" charset="0"/>
              <a:ea typeface="宋体" panose="02010600030101010101" pitchFamily="2" charset="-122"/>
            </a:endParaRPr>
          </a:p>
        </p:txBody>
      </p:sp>
      <p:sp>
        <p:nvSpPr>
          <p:cNvPr id="414723" name="矩形 414722"/>
          <p:cNvSpPr/>
          <p:nvPr/>
        </p:nvSpPr>
        <p:spPr>
          <a:xfrm>
            <a:off x="3733800" y="2438400"/>
            <a:ext cx="4419600" cy="2648585"/>
          </a:xfrm>
          <a:prstGeom prst="rect">
            <a:avLst/>
          </a:prstGeom>
          <a:noFill/>
          <a:ln w="9525">
            <a:noFill/>
          </a:ln>
        </p:spPr>
        <p:txBody>
          <a:bodyPr>
            <a:spAutoFit/>
          </a:bodyPr>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a:p>
            <a:pPr eaLnBrk="0" hangingPunct="0">
              <a:lnSpc>
                <a:spcPct val="90000"/>
              </a:lnSpc>
              <a:buClr>
                <a:schemeClr val="bg1"/>
              </a:buClr>
            </a:pPr>
            <a:endParaRPr lang="en-US" altLang="zh-CN" sz="3800">
              <a:solidFill>
                <a:schemeClr val="tx2"/>
              </a:solidFill>
              <a:latin typeface="Arial" panose="020B0604020202020204" pitchFamily="34" charset="0"/>
              <a:ea typeface="宋体" panose="02010600030101010101" pitchFamily="2" charset="-122"/>
            </a:endParaRPr>
          </a:p>
          <a:p>
            <a:pPr algn="l">
              <a:buClr>
                <a:schemeClr val="bg1"/>
              </a:buClr>
            </a:pPr>
            <a:endParaRPr lang="en-US" altLang="zh-CN" sz="4400" b="0">
              <a:solidFill>
                <a:schemeClr val="tx2"/>
              </a:solidFill>
              <a:latin typeface="Times New Roman" panose="02020603050405020304" pitchFamily="18" charset="0"/>
              <a:ea typeface="宋体" panose="02010600030101010101" pitchFamily="2" charset="-122"/>
            </a:endParaRPr>
          </a:p>
        </p:txBody>
      </p:sp>
      <p:sp>
        <p:nvSpPr>
          <p:cNvPr id="414724" name="标题 414723"/>
          <p:cNvSpPr>
            <a:spLocks noGrp="1"/>
          </p:cNvSpPr>
          <p:nvPr>
            <p:ph type="title"/>
          </p:nvPr>
        </p:nvSpPr>
        <p:spPr/>
        <p:txBody>
          <a:bodyPr anchor="ctr"/>
          <a:p>
            <a:r>
              <a:rPr lang="zh-CN" altLang="en-US" dirty="0"/>
              <a:t>康复措施</a:t>
            </a:r>
            <a:endParaRPr lang="zh-CN" altLang="en-US"/>
          </a:p>
        </p:txBody>
      </p:sp>
      <p:sp>
        <p:nvSpPr>
          <p:cNvPr id="414725" name="文本占位符 414724"/>
          <p:cNvSpPr>
            <a:spLocks noGrp="1"/>
          </p:cNvSpPr>
          <p:nvPr>
            <p:ph type="body" idx="1"/>
          </p:nvPr>
        </p:nvSpPr>
        <p:spPr>
          <a:xfrm>
            <a:off x="2279650" y="1946275"/>
            <a:ext cx="8186738" cy="4114800"/>
          </a:xfrm>
        </p:spPr>
        <p:txBody>
          <a:bodyPr/>
          <a:p>
            <a:r>
              <a:rPr lang="zh-CN" altLang="en-US" dirty="0">
                <a:latin typeface="宋体" panose="02010600030101010101" pitchFamily="2" charset="-122"/>
              </a:rPr>
              <a:t>生活技能训练</a:t>
            </a:r>
            <a:endParaRPr lang="zh-CN" altLang="en-US" dirty="0"/>
          </a:p>
          <a:p>
            <a:r>
              <a:rPr lang="zh-CN" altLang="en-US" dirty="0">
                <a:latin typeface="宋体" panose="02010600030101010101" pitchFamily="2" charset="-122"/>
              </a:rPr>
              <a:t>文娱治疗</a:t>
            </a:r>
            <a:endParaRPr lang="zh-CN" altLang="en-US" dirty="0"/>
          </a:p>
          <a:p>
            <a:r>
              <a:rPr lang="zh-CN" altLang="en-US" dirty="0">
                <a:latin typeface="宋体" panose="02010600030101010101" pitchFamily="2" charset="-122"/>
              </a:rPr>
              <a:t>社会技能训练</a:t>
            </a:r>
            <a:endParaRPr lang="zh-CN" altLang="en-US" dirty="0">
              <a:latin typeface="宋体" panose="02010600030101010101" pitchFamily="2" charset="-122"/>
            </a:endParaRPr>
          </a:p>
          <a:p>
            <a:r>
              <a:rPr lang="zh-CN" altLang="en-US" dirty="0">
                <a:latin typeface="宋体" panose="02010600030101010101" pitchFamily="2" charset="-122"/>
              </a:rPr>
              <a:t>作业治疗</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5746" name="矩形 415745"/>
          <p:cNvSpPr/>
          <p:nvPr/>
        </p:nvSpPr>
        <p:spPr>
          <a:xfrm>
            <a:off x="5181600" y="1828800"/>
            <a:ext cx="1981200" cy="768350"/>
          </a:xfrm>
          <a:prstGeom prst="rect">
            <a:avLst/>
          </a:prstGeom>
          <a:noFill/>
          <a:ln w="9525">
            <a:noFill/>
          </a:ln>
        </p:spPr>
        <p:txBody>
          <a:bodyPr>
            <a:spAutoFit/>
          </a:bodyPr>
          <a:p>
            <a:pPr algn="l">
              <a:buClr>
                <a:schemeClr val="bg1"/>
              </a:buClr>
            </a:pPr>
            <a:endParaRPr sz="4400" b="0" dirty="0">
              <a:solidFill>
                <a:schemeClr val="tx2"/>
              </a:solidFill>
              <a:latin typeface="Times New Roman" panose="02020603050405020304" pitchFamily="18" charset="0"/>
              <a:ea typeface="宋体" panose="02010600030101010101" pitchFamily="2" charset="-122"/>
            </a:endParaRPr>
          </a:p>
        </p:txBody>
      </p:sp>
      <p:sp>
        <p:nvSpPr>
          <p:cNvPr id="415747" name="标题 415746"/>
          <p:cNvSpPr>
            <a:spLocks noGrp="1"/>
          </p:cNvSpPr>
          <p:nvPr>
            <p:ph type="title"/>
          </p:nvPr>
        </p:nvSpPr>
        <p:spPr/>
        <p:txBody>
          <a:bodyPr anchor="ctr"/>
          <a:p>
            <a:r>
              <a:rPr lang="zh-CN" altLang="en-US" dirty="0"/>
              <a:t>精神残疾</a:t>
            </a:r>
            <a:endParaRPr lang="zh-CN" altLang="en-US" sz="4000"/>
          </a:p>
        </p:txBody>
      </p:sp>
      <p:sp>
        <p:nvSpPr>
          <p:cNvPr id="415748" name="文本占位符 415747"/>
          <p:cNvSpPr>
            <a:spLocks noGrp="1"/>
          </p:cNvSpPr>
          <p:nvPr>
            <p:ph type="body" idx="1"/>
          </p:nvPr>
        </p:nvSpPr>
        <p:spPr/>
        <p:txBody>
          <a:bodyPr/>
          <a:p>
            <a:pPr>
              <a:lnSpc>
                <a:spcPct val="110000"/>
              </a:lnSpc>
            </a:pPr>
            <a:r>
              <a:rPr lang="zh-CN" altLang="en-US" dirty="0"/>
              <a:t>定义：患精神病一年以上未愈，并且导致患者对家庭、社会应尽的职能出现一定程度的障碍</a:t>
            </a:r>
            <a:endParaRPr lang="zh-CN" altLang="en-US" dirty="0"/>
          </a:p>
          <a:p>
            <a:pPr algn="just">
              <a:lnSpc>
                <a:spcPct val="110000"/>
              </a:lnSpc>
            </a:pPr>
            <a:r>
              <a:rPr lang="zh-CN" altLang="en-US" dirty="0"/>
              <a:t>精神病</a:t>
            </a:r>
            <a:r>
              <a:rPr lang="en-US" altLang="zh-CN" dirty="0"/>
              <a:t>≠</a:t>
            </a:r>
            <a:r>
              <a:rPr lang="zh-CN" altLang="en-US" dirty="0"/>
              <a:t>精神残疾</a:t>
            </a:r>
            <a:endParaRPr lang="zh-CN" altLang="en-US" dirty="0"/>
          </a:p>
          <a:p>
            <a:pPr algn="just">
              <a:lnSpc>
                <a:spcPct val="110000"/>
              </a:lnSpc>
            </a:pPr>
            <a:r>
              <a:rPr lang="zh-CN" altLang="en-US" dirty="0"/>
              <a:t>该不该办“残疾证”？</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6770" name="标题 416769"/>
          <p:cNvSpPr>
            <a:spLocks noGrp="1"/>
          </p:cNvSpPr>
          <p:nvPr>
            <p:ph type="ctrTitle"/>
          </p:nvPr>
        </p:nvSpPr>
        <p:spPr/>
        <p:txBody>
          <a:bodyPr anchor="ctr"/>
          <a:p>
            <a:pPr defTabSz="914400">
              <a:buSzPct val="100000"/>
            </a:pPr>
            <a:r>
              <a:rPr lang="zh-CN" altLang="en-US" b="1" kern="1200" baseline="0" dirty="0">
                <a:latin typeface="Arial" panose="020B0604020202020204" pitchFamily="34" charset="0"/>
                <a:ea typeface="楷体_GB2312" panose="02010609030101010101" pitchFamily="49" charset="-122"/>
              </a:rPr>
              <a:t>精神康复从家庭沟通开始</a:t>
            </a:r>
            <a:endParaRPr lang="zh-CN" altLang="en-US" b="1" kern="1200" baseline="0" dirty="0">
              <a:latin typeface="Arial" panose="020B0604020202020204" pitchFamily="34" charset="0"/>
              <a:ea typeface="楷体_GB2312" panose="02010609030101010101" pitchFamily="49" charset="-122"/>
            </a:endParaRPr>
          </a:p>
        </p:txBody>
      </p:sp>
      <p:sp>
        <p:nvSpPr>
          <p:cNvPr id="416771" name="副标题 416770"/>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7794" name="标题 417793"/>
          <p:cNvSpPr>
            <a:spLocks noGrp="1"/>
          </p:cNvSpPr>
          <p:nvPr>
            <p:ph type="title"/>
          </p:nvPr>
        </p:nvSpPr>
        <p:spPr/>
        <p:txBody>
          <a:bodyPr anchor="ctr"/>
          <a:p>
            <a:r>
              <a:rPr lang="zh-CN" altLang="en-US" dirty="0"/>
              <a:t>家庭沟通的意义</a:t>
            </a:r>
            <a:endParaRPr lang="zh-CN" altLang="en-US" dirty="0"/>
          </a:p>
        </p:txBody>
      </p:sp>
      <p:sp>
        <p:nvSpPr>
          <p:cNvPr id="417795" name="文本占位符 417794"/>
          <p:cNvSpPr>
            <a:spLocks noGrp="1"/>
          </p:cNvSpPr>
          <p:nvPr>
            <p:ph type="body" idx="1"/>
          </p:nvPr>
        </p:nvSpPr>
        <p:spPr/>
        <p:txBody>
          <a:bodyPr/>
          <a:p>
            <a:r>
              <a:rPr lang="zh-CN" altLang="en-US" dirty="0"/>
              <a:t>了解患者的内心感受</a:t>
            </a:r>
            <a:endParaRPr lang="zh-CN" altLang="en-US" dirty="0"/>
          </a:p>
          <a:p>
            <a:r>
              <a:rPr lang="zh-CN" altLang="en-US" dirty="0"/>
              <a:t>建立和谐的家庭气氛</a:t>
            </a:r>
            <a:endParaRPr lang="zh-CN" altLang="en-US" dirty="0"/>
          </a:p>
          <a:p>
            <a:r>
              <a:rPr lang="zh-CN" altLang="en-US" dirty="0"/>
              <a:t>介绍知识、提高治疗的依从性</a:t>
            </a:r>
            <a:endParaRPr lang="zh-CN" altLang="en-US" dirty="0"/>
          </a:p>
          <a:p>
            <a:r>
              <a:rPr lang="zh-CN" altLang="en-US" dirty="0"/>
              <a:t>帮助患者解决心理问题、调节情绪</a:t>
            </a:r>
            <a:endParaRPr lang="zh-CN" altLang="en-US" dirty="0"/>
          </a:p>
          <a:p>
            <a:r>
              <a:rPr lang="zh-CN" altLang="en-US" dirty="0"/>
              <a:t>提高患者的语言表达和情感表达能力</a:t>
            </a:r>
            <a:endParaRPr lang="zh-CN" altLang="en-US" dirty="0"/>
          </a:p>
          <a:p>
            <a:r>
              <a:rPr lang="zh-CN" altLang="en-US" dirty="0"/>
              <a:t>帮助家属缓解心理压力</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8818" name="标题 418817"/>
          <p:cNvSpPr>
            <a:spLocks noGrp="1"/>
          </p:cNvSpPr>
          <p:nvPr>
            <p:ph type="title"/>
          </p:nvPr>
        </p:nvSpPr>
        <p:spPr>
          <a:xfrm>
            <a:off x="1981200" y="274638"/>
            <a:ext cx="8229600" cy="838200"/>
          </a:xfrm>
        </p:spPr>
        <p:txBody>
          <a:bodyPr anchor="ctr"/>
          <a:p>
            <a:r>
              <a:rPr lang="zh-CN" altLang="en-US" dirty="0"/>
              <a:t>了解患者的感受</a:t>
            </a:r>
            <a:endParaRPr lang="zh-CN" altLang="en-US" dirty="0"/>
          </a:p>
        </p:txBody>
      </p:sp>
      <p:sp>
        <p:nvSpPr>
          <p:cNvPr id="418819" name="文本占位符 418818"/>
          <p:cNvSpPr>
            <a:spLocks noGrp="1"/>
          </p:cNvSpPr>
          <p:nvPr>
            <p:ph type="body" idx="1"/>
          </p:nvPr>
        </p:nvSpPr>
        <p:spPr>
          <a:xfrm>
            <a:off x="2209800" y="1600200"/>
            <a:ext cx="7772400" cy="4724400"/>
          </a:xfrm>
        </p:spPr>
        <p:txBody>
          <a:bodyPr/>
          <a:p>
            <a:r>
              <a:rPr lang="zh-CN" altLang="en-US" dirty="0"/>
              <a:t>病态感受随时出现、无法自控</a:t>
            </a:r>
            <a:endParaRPr lang="zh-CN" altLang="en-US" dirty="0"/>
          </a:p>
          <a:p>
            <a:r>
              <a:rPr lang="zh-CN" altLang="en-US" dirty="0"/>
              <a:t>难以区分症状与现实</a:t>
            </a:r>
            <a:endParaRPr lang="zh-CN" altLang="en-US" dirty="0"/>
          </a:p>
          <a:p>
            <a:r>
              <a:rPr lang="zh-CN" altLang="en-US" dirty="0"/>
              <a:t>正常人难以想象的主观痛苦</a:t>
            </a:r>
            <a:endParaRPr lang="zh-CN" altLang="en-US" dirty="0"/>
          </a:p>
          <a:p>
            <a:r>
              <a:rPr lang="zh-CN" altLang="en-US" dirty="0"/>
              <a:t>既发的紧张、恐惧、敏感</a:t>
            </a:r>
            <a:endParaRPr lang="zh-CN" altLang="en-US" dirty="0"/>
          </a:p>
          <a:p>
            <a:r>
              <a:rPr lang="zh-CN" altLang="en-US" dirty="0"/>
              <a:t>注意力难以集中</a:t>
            </a:r>
            <a:endParaRPr lang="zh-CN" altLang="en-US" dirty="0"/>
          </a:p>
          <a:p>
            <a:r>
              <a:rPr lang="zh-CN" altLang="en-US" dirty="0"/>
              <a:t>敌视、攻击倾向</a:t>
            </a:r>
            <a:endParaRPr lang="zh-CN" altLang="en-US" dirty="0"/>
          </a:p>
          <a:p>
            <a:r>
              <a:rPr lang="zh-CN" altLang="en-US" dirty="0"/>
              <a:t>孤独无助、渴望关心</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42" name="标题 419841"/>
          <p:cNvSpPr>
            <a:spLocks noGrp="1"/>
          </p:cNvSpPr>
          <p:nvPr>
            <p:ph type="title"/>
          </p:nvPr>
        </p:nvSpPr>
        <p:spPr/>
        <p:txBody>
          <a:bodyPr anchor="ctr"/>
          <a:p>
            <a:r>
              <a:rPr lang="zh-CN" altLang="en-US" dirty="0"/>
              <a:t>沟通方式</a:t>
            </a:r>
            <a:endParaRPr lang="zh-CN" altLang="en-US"/>
          </a:p>
        </p:txBody>
      </p:sp>
      <p:sp>
        <p:nvSpPr>
          <p:cNvPr id="419843" name="文本占位符 419842"/>
          <p:cNvSpPr>
            <a:spLocks noGrp="1"/>
          </p:cNvSpPr>
          <p:nvPr>
            <p:ph type="body" idx="1"/>
          </p:nvPr>
        </p:nvSpPr>
        <p:spPr/>
        <p:txBody>
          <a:bodyPr/>
          <a:p>
            <a:r>
              <a:rPr lang="zh-CN" altLang="en-US" dirty="0"/>
              <a:t>正式与非正式相结合</a:t>
            </a:r>
            <a:endParaRPr lang="zh-CN" altLang="en-US" dirty="0"/>
          </a:p>
          <a:p>
            <a:r>
              <a:rPr lang="zh-CN" altLang="en-US" dirty="0"/>
              <a:t>体态：端庄，平等</a:t>
            </a:r>
            <a:endParaRPr lang="zh-CN" altLang="en-US" dirty="0"/>
          </a:p>
          <a:p>
            <a:r>
              <a:rPr lang="zh-CN" altLang="en-US" dirty="0"/>
              <a:t>目光：对视、平视</a:t>
            </a:r>
            <a:endParaRPr lang="zh-CN" altLang="en-US" dirty="0"/>
          </a:p>
          <a:p>
            <a:r>
              <a:rPr lang="zh-CN" altLang="en-US" dirty="0"/>
              <a:t>身体接触：拍肩、拉手、拥抱</a:t>
            </a:r>
            <a:endParaRPr lang="zh-CN" altLang="en-US" dirty="0"/>
          </a:p>
          <a:p>
            <a:r>
              <a:rPr lang="zh-CN" altLang="en-US" dirty="0"/>
              <a:t>经常给他以微笑和问候，表现你对他的关怀与挚爱</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0866" name="标题 420865"/>
          <p:cNvSpPr>
            <a:spLocks noGrp="1"/>
          </p:cNvSpPr>
          <p:nvPr>
            <p:ph type="title"/>
          </p:nvPr>
        </p:nvSpPr>
        <p:spPr/>
        <p:txBody>
          <a:bodyPr anchor="ctr"/>
          <a:p>
            <a:r>
              <a:rPr lang="zh-CN" altLang="en-US" dirty="0"/>
              <a:t>语言表达</a:t>
            </a:r>
            <a:endParaRPr lang="zh-CN" altLang="en-US"/>
          </a:p>
        </p:txBody>
      </p:sp>
      <p:sp>
        <p:nvSpPr>
          <p:cNvPr id="420867" name="文本占位符 420866"/>
          <p:cNvSpPr>
            <a:spLocks noGrp="1"/>
          </p:cNvSpPr>
          <p:nvPr>
            <p:ph type="body" idx="1"/>
          </p:nvPr>
        </p:nvSpPr>
        <p:spPr>
          <a:xfrm>
            <a:off x="1992313" y="1989138"/>
            <a:ext cx="7772400" cy="4114800"/>
          </a:xfrm>
        </p:spPr>
        <p:txBody>
          <a:bodyPr/>
          <a:p>
            <a:r>
              <a:rPr lang="zh-CN" altLang="en-US" dirty="0"/>
              <a:t>尽量中性语言，避免笼统使用术语</a:t>
            </a:r>
            <a:endParaRPr lang="zh-CN" altLang="en-US" dirty="0"/>
          </a:p>
          <a:p>
            <a:r>
              <a:rPr lang="zh-CN" altLang="en-US" dirty="0"/>
              <a:t>讲话清晰、平和、中肯，必要时重复所说的话</a:t>
            </a:r>
            <a:endParaRPr lang="zh-CN" altLang="en-US" dirty="0"/>
          </a:p>
          <a:p>
            <a:r>
              <a:rPr lang="zh-CN" altLang="en-US" dirty="0"/>
              <a:t>内容简洁、明确，如果要向他提出问题，或吩咐他做事，每次只说一件事</a:t>
            </a:r>
            <a:endParaRPr lang="zh-CN" altLang="en-US" dirty="0"/>
          </a:p>
          <a:p>
            <a:r>
              <a:rPr lang="zh-CN" altLang="en-US" dirty="0"/>
              <a:t>对于患者明显脱离现实的想法，不要试图去说服他，更不要同他争辩或嘲笑他</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1890" name="标题 421889"/>
          <p:cNvSpPr>
            <a:spLocks noGrp="1"/>
          </p:cNvSpPr>
          <p:nvPr>
            <p:ph type="title"/>
          </p:nvPr>
        </p:nvSpPr>
        <p:spPr/>
        <p:txBody>
          <a:bodyPr anchor="ctr"/>
          <a:p>
            <a:r>
              <a:rPr lang="zh-CN" altLang="en-US" i="1" dirty="0"/>
              <a:t>积极的倾听</a:t>
            </a:r>
            <a:endParaRPr lang="zh-CN" altLang="en-US" dirty="0"/>
          </a:p>
        </p:txBody>
      </p:sp>
      <p:sp>
        <p:nvSpPr>
          <p:cNvPr id="421891" name="文本占位符 421890"/>
          <p:cNvSpPr>
            <a:spLocks noGrp="1"/>
          </p:cNvSpPr>
          <p:nvPr>
            <p:ph type="body" idx="1"/>
          </p:nvPr>
        </p:nvSpPr>
        <p:spPr/>
        <p:txBody>
          <a:bodyPr/>
          <a:p>
            <a:r>
              <a:rPr lang="zh-CN" altLang="en-US" dirty="0"/>
              <a:t>神情专注，即使他看来注意力分散，也不要忽视他</a:t>
            </a:r>
            <a:endParaRPr lang="zh-CN" altLang="en-US" dirty="0"/>
          </a:p>
          <a:p>
            <a:r>
              <a:rPr lang="zh-CN" altLang="en-US" dirty="0"/>
              <a:t>鼓励性短语</a:t>
            </a:r>
            <a:endParaRPr lang="zh-CN" altLang="en-US" dirty="0"/>
          </a:p>
          <a:p>
            <a:r>
              <a:rPr lang="zh-CN" altLang="en-US" dirty="0"/>
              <a:t>少打断</a:t>
            </a:r>
            <a:endParaRPr lang="zh-CN" altLang="en-US" dirty="0"/>
          </a:p>
          <a:p>
            <a:r>
              <a:rPr lang="zh-CN" altLang="en-US" dirty="0"/>
              <a:t>适时表示同情和理解</a:t>
            </a:r>
            <a:endParaRPr lang="zh-CN" altLang="en-US" dirty="0"/>
          </a:p>
          <a:p>
            <a:r>
              <a:rPr lang="zh-CN" altLang="en-US" dirty="0"/>
              <a:t>澄清：“你的意思是</a:t>
            </a:r>
            <a:r>
              <a:rPr lang="en-US" altLang="zh-CN">
                <a:latin typeface="Trebuchet MS" panose="020B0603020202020204" pitchFamily="34" charset="0"/>
              </a:rPr>
              <a:t>……”</a:t>
            </a:r>
            <a:endParaRPr lang="en-US" altLang="zh-CN">
              <a:latin typeface="Trebuchet MS" panose="020B0603020202020204" pitchFamily="34" charset="0"/>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2914" name="标题 422913"/>
          <p:cNvSpPr>
            <a:spLocks noGrp="1"/>
          </p:cNvSpPr>
          <p:nvPr>
            <p:ph type="title"/>
          </p:nvPr>
        </p:nvSpPr>
        <p:spPr/>
        <p:txBody>
          <a:bodyPr anchor="ctr"/>
          <a:p>
            <a:r>
              <a:rPr lang="zh-CN" altLang="en-US" dirty="0"/>
              <a:t>提问方式</a:t>
            </a:r>
            <a:endParaRPr lang="zh-CN" altLang="en-US"/>
          </a:p>
        </p:txBody>
      </p:sp>
      <p:sp>
        <p:nvSpPr>
          <p:cNvPr id="422915" name="文本占位符 422914"/>
          <p:cNvSpPr>
            <a:spLocks noGrp="1"/>
          </p:cNvSpPr>
          <p:nvPr>
            <p:ph type="body" idx="1"/>
          </p:nvPr>
        </p:nvSpPr>
        <p:spPr/>
        <p:txBody>
          <a:bodyPr/>
          <a:p>
            <a:r>
              <a:rPr lang="zh-CN" altLang="en-US" sz="2800" dirty="0"/>
              <a:t>封闭式：只需用“是”、“否”或“好”、“不好”做出选择，如“你今天心情好吗？”</a:t>
            </a:r>
            <a:r>
              <a:rPr lang="en-US" altLang="zh-CN" sz="2800">
                <a:latin typeface="Arial" panose="020B0604020202020204" pitchFamily="34" charset="0"/>
              </a:rPr>
              <a:t>——</a:t>
            </a:r>
            <a:r>
              <a:rPr lang="zh-CN" altLang="en-US" sz="2800" dirty="0"/>
              <a:t>这种提问方式多用于问候或澄清事实</a:t>
            </a:r>
            <a:endParaRPr lang="zh-CN" altLang="en-US" sz="2800" dirty="0"/>
          </a:p>
          <a:p>
            <a:r>
              <a:rPr lang="zh-CN" altLang="en-US" sz="2800" dirty="0"/>
              <a:t>开放式：给病人自由表述的空间，如“你今天心情怎么样？”</a:t>
            </a:r>
            <a:r>
              <a:rPr lang="en-US" altLang="zh-CN" sz="2800">
                <a:latin typeface="Arial" panose="020B0604020202020204" pitchFamily="34" charset="0"/>
              </a:rPr>
              <a:t>——</a:t>
            </a:r>
            <a:r>
              <a:rPr lang="zh-CN" altLang="en-US" sz="2800" dirty="0"/>
              <a:t>这种提问方式有利于了解更多信息</a:t>
            </a:r>
            <a:endParaRPr lang="zh-CN" altLang="en-US" sz="2800"/>
          </a:p>
          <a:p>
            <a:r>
              <a:rPr lang="zh-CN" altLang="en-US" sz="2800" dirty="0"/>
              <a:t>尽量避免暗示性提问：如“你是不是今天心情不好？”</a:t>
            </a:r>
            <a:r>
              <a:rPr lang="en-US" altLang="zh-CN" sz="2800">
                <a:latin typeface="Arial" panose="020B0604020202020204" pitchFamily="34" charset="0"/>
              </a:rPr>
              <a:t>——</a:t>
            </a:r>
            <a:r>
              <a:rPr lang="zh-CN" altLang="en-US" sz="2800" dirty="0"/>
              <a:t>这种提问方式有可能产生误导，获得不准确的信息</a:t>
            </a:r>
            <a:endParaRPr lang="zh-CN" altLang="en-US" sz="28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3938" name="标题 423937"/>
          <p:cNvSpPr>
            <a:spLocks noGrp="1"/>
          </p:cNvSpPr>
          <p:nvPr>
            <p:ph type="title"/>
          </p:nvPr>
        </p:nvSpPr>
        <p:spPr/>
        <p:txBody>
          <a:bodyPr anchor="ctr"/>
          <a:p>
            <a:r>
              <a:rPr lang="zh-CN" altLang="en-US" dirty="0"/>
              <a:t>针对不同病情患者的接触技巧</a:t>
            </a:r>
            <a:endParaRPr lang="zh-CN" altLang="en-US"/>
          </a:p>
        </p:txBody>
      </p:sp>
      <p:sp>
        <p:nvSpPr>
          <p:cNvPr id="423939" name="文本占位符 423938"/>
          <p:cNvSpPr>
            <a:spLocks noGrp="1"/>
          </p:cNvSpPr>
          <p:nvPr>
            <p:ph type="body" sz="half" idx="1"/>
          </p:nvPr>
        </p:nvSpPr>
        <p:spPr>
          <a:xfrm>
            <a:off x="2384425" y="1600200"/>
            <a:ext cx="7664450" cy="4525963"/>
          </a:xfrm>
        </p:spPr>
        <p:txBody>
          <a:bodyPr/>
          <a:p>
            <a:r>
              <a:rPr lang="zh-CN" altLang="en-US" sz="2800" dirty="0"/>
              <a:t>兴奋躁动：口气平和，安抚为主，等待药物起效</a:t>
            </a:r>
            <a:endParaRPr lang="zh-CN" altLang="en-US" sz="2800" dirty="0"/>
          </a:p>
          <a:p>
            <a:r>
              <a:rPr lang="zh-CN" altLang="en-US" sz="2800" dirty="0"/>
              <a:t>抑郁自责：态度和蔼，耐心解释，减压</a:t>
            </a:r>
            <a:endParaRPr lang="zh-CN" altLang="en-US" sz="2800" dirty="0"/>
          </a:p>
          <a:p>
            <a:r>
              <a:rPr lang="zh-CN" altLang="en-US" sz="2800" dirty="0"/>
              <a:t>依赖型：让他先作决定，启发式谈话，保持距离</a:t>
            </a:r>
            <a:endParaRPr lang="zh-CN" altLang="en-US" sz="2800" dirty="0"/>
          </a:p>
          <a:p>
            <a:r>
              <a:rPr lang="zh-CN" altLang="en-US" sz="2800" dirty="0"/>
              <a:t>要求多：坚持原则，话到为止，软中带硬</a:t>
            </a:r>
            <a:endParaRPr lang="zh-CN" altLang="en-US" sz="2800" dirty="0"/>
          </a:p>
          <a:p>
            <a:r>
              <a:rPr lang="zh-CN" altLang="en-US" sz="2800" dirty="0"/>
              <a:t>易激惹：出言谨慎，连哄带夸</a:t>
            </a:r>
            <a:endParaRPr lang="zh-CN" altLang="en-US" sz="2800" dirty="0"/>
          </a:p>
          <a:p>
            <a:endParaRPr lang="zh-CN" altLang="en-US" sz="240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22" name="标题 337921"/>
          <p:cNvSpPr>
            <a:spLocks noGrp="1"/>
          </p:cNvSpPr>
          <p:nvPr>
            <p:ph type="title"/>
          </p:nvPr>
        </p:nvSpPr>
        <p:spPr/>
        <p:txBody>
          <a:bodyPr anchor="ctr"/>
          <a:p>
            <a:r>
              <a:rPr lang="en-US" altLang="zh-CN" dirty="0">
                <a:latin typeface="隶书" panose="02010509060101010101" pitchFamily="49" charset="-122"/>
              </a:rPr>
              <a:t>“</a:t>
            </a:r>
            <a:r>
              <a:rPr lang="zh-CN" altLang="en-US" dirty="0">
                <a:latin typeface="隶书" panose="02010509060101010101" pitchFamily="49" charset="-122"/>
              </a:rPr>
              <a:t>分裂”的含义</a:t>
            </a:r>
            <a:endParaRPr lang="zh-CN" altLang="en-US">
              <a:latin typeface="隶书" panose="02010509060101010101" pitchFamily="49" charset="-122"/>
            </a:endParaRPr>
          </a:p>
        </p:txBody>
      </p:sp>
      <p:sp>
        <p:nvSpPr>
          <p:cNvPr id="337923" name="文本占位符 337922"/>
          <p:cNvSpPr>
            <a:spLocks noGrp="1"/>
          </p:cNvSpPr>
          <p:nvPr>
            <p:ph type="body" idx="1"/>
          </p:nvPr>
        </p:nvSpPr>
        <p:spPr>
          <a:xfrm>
            <a:off x="1981200" y="1600200"/>
            <a:ext cx="7864475" cy="4525963"/>
          </a:xfrm>
        </p:spPr>
        <p:txBody>
          <a:bodyPr/>
          <a:p>
            <a:pPr algn="just">
              <a:lnSpc>
                <a:spcPct val="160000"/>
              </a:lnSpc>
            </a:pPr>
            <a:r>
              <a:rPr lang="zh-CN" altLang="en-US" dirty="0"/>
              <a:t>具有思维、情感、意志行为等多方面的障碍</a:t>
            </a:r>
            <a:endParaRPr lang="zh-CN" altLang="en-US" dirty="0"/>
          </a:p>
          <a:p>
            <a:pPr algn="just">
              <a:lnSpc>
                <a:spcPct val="160000"/>
              </a:lnSpc>
            </a:pPr>
            <a:r>
              <a:rPr lang="zh-CN" altLang="en-US" dirty="0"/>
              <a:t>个体的精神活动与环境不协调</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4962" name="标题 424961"/>
          <p:cNvSpPr>
            <a:spLocks noGrp="1"/>
          </p:cNvSpPr>
          <p:nvPr>
            <p:ph type="title"/>
          </p:nvPr>
        </p:nvSpPr>
        <p:spPr/>
        <p:txBody>
          <a:bodyPr anchor="ctr"/>
          <a:p>
            <a:r>
              <a:rPr lang="zh-CN" altLang="en-US" dirty="0"/>
              <a:t>针对不同病情患者的接触技巧</a:t>
            </a:r>
            <a:endParaRPr lang="zh-CN" altLang="en-US"/>
          </a:p>
        </p:txBody>
      </p:sp>
      <p:sp>
        <p:nvSpPr>
          <p:cNvPr id="424963" name="文本占位符 424962"/>
          <p:cNvSpPr>
            <a:spLocks noGrp="1"/>
          </p:cNvSpPr>
          <p:nvPr>
            <p:ph type="body" sz="half" idx="2"/>
          </p:nvPr>
        </p:nvSpPr>
        <p:spPr>
          <a:xfrm>
            <a:off x="2143125" y="1600200"/>
            <a:ext cx="8067675" cy="4525963"/>
          </a:xfrm>
        </p:spPr>
        <p:txBody>
          <a:bodyPr/>
          <a:p>
            <a:pPr>
              <a:lnSpc>
                <a:spcPct val="120000"/>
              </a:lnSpc>
            </a:pPr>
            <a:r>
              <a:rPr lang="zh-CN" altLang="en-US" dirty="0"/>
              <a:t>幻觉妄想：相信其感受的真实性，只关心，不反驳</a:t>
            </a:r>
            <a:endParaRPr lang="zh-CN" altLang="en-US" dirty="0"/>
          </a:p>
          <a:p>
            <a:pPr>
              <a:lnSpc>
                <a:spcPct val="120000"/>
              </a:lnSpc>
            </a:pPr>
            <a:r>
              <a:rPr lang="zh-CN" altLang="en-US" dirty="0"/>
              <a:t>躯体化：淡化不适感，正性暗示</a:t>
            </a:r>
            <a:endParaRPr lang="zh-CN" altLang="en-US" dirty="0"/>
          </a:p>
          <a:p>
            <a:pPr>
              <a:lnSpc>
                <a:spcPct val="120000"/>
              </a:lnSpc>
            </a:pPr>
            <a:r>
              <a:rPr lang="zh-CN" altLang="en-US" dirty="0"/>
              <a:t>敏感多疑：解释、保证、不厌其烦</a:t>
            </a:r>
            <a:endParaRPr lang="zh-CN" altLang="en-US" dirty="0"/>
          </a:p>
          <a:p>
            <a:pPr>
              <a:lnSpc>
                <a:spcPct val="120000"/>
              </a:lnSpc>
            </a:pPr>
            <a:r>
              <a:rPr lang="zh-CN" altLang="en-US" dirty="0"/>
              <a:t>自杀观念：敢于讨论自杀，加强看护</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5986" name="标题 425985"/>
          <p:cNvSpPr>
            <a:spLocks noGrp="1"/>
          </p:cNvSpPr>
          <p:nvPr>
            <p:ph type="title"/>
          </p:nvPr>
        </p:nvSpPr>
        <p:spPr/>
        <p:txBody>
          <a:bodyPr anchor="ctr"/>
          <a:p>
            <a:r>
              <a:rPr lang="zh-CN" altLang="en-US" dirty="0"/>
              <a:t>如何与精神病人谈“病”</a:t>
            </a:r>
            <a:endParaRPr lang="zh-CN" altLang="en-US" dirty="0"/>
          </a:p>
        </p:txBody>
      </p:sp>
      <p:sp>
        <p:nvSpPr>
          <p:cNvPr id="425987" name="文本占位符 425986"/>
          <p:cNvSpPr>
            <a:spLocks noGrp="1"/>
          </p:cNvSpPr>
          <p:nvPr>
            <p:ph type="body" idx="1"/>
          </p:nvPr>
        </p:nvSpPr>
        <p:spPr/>
        <p:txBody>
          <a:bodyPr/>
          <a:p>
            <a:r>
              <a:rPr lang="zh-CN" altLang="en-US" sz="2800" dirty="0"/>
              <a:t>对于自知力丧失的病人，交谈中尽量回避“病”字，以建立信任的关系</a:t>
            </a:r>
            <a:endParaRPr lang="zh-CN" altLang="en-US" sz="2800" dirty="0"/>
          </a:p>
          <a:p>
            <a:r>
              <a:rPr lang="zh-CN" altLang="en-US" sz="2800" dirty="0"/>
              <a:t>对于对疾病过份担心的病人，也要淡化“病”字，以减轻焦虑</a:t>
            </a:r>
            <a:endParaRPr lang="zh-CN" altLang="en-US" sz="2800" dirty="0"/>
          </a:p>
          <a:p>
            <a:r>
              <a:rPr lang="zh-CN" altLang="en-US" sz="2800" dirty="0"/>
              <a:t>对于受症状支配，主观痛苦感强烈的病人，应强化疾病的不可自控性，以缓解病人的压力</a:t>
            </a:r>
            <a:endParaRPr lang="zh-CN" altLang="en-US" sz="2800"/>
          </a:p>
          <a:p>
            <a:r>
              <a:rPr lang="zh-CN" altLang="en-US" sz="2800" dirty="0"/>
              <a:t>主动涉及症状，不要怕刺激患者 </a:t>
            </a:r>
            <a:endParaRPr lang="zh-CN" altLang="en-US" sz="2800" dirty="0"/>
          </a:p>
          <a:p>
            <a:r>
              <a:rPr lang="zh-CN" altLang="en-US" sz="2800" dirty="0"/>
              <a:t>可以通过现实生活中的实例，自然地讨论症状</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7010" name="标题 427009"/>
          <p:cNvSpPr>
            <a:spLocks noGrp="1"/>
          </p:cNvSpPr>
          <p:nvPr>
            <p:ph type="ctrTitle"/>
          </p:nvPr>
        </p:nvSpPr>
        <p:spPr/>
        <p:txBody>
          <a:bodyPr anchor="ctr"/>
          <a:p>
            <a:pPr defTabSz="914400">
              <a:buSzPct val="100000"/>
            </a:pPr>
            <a:r>
              <a:rPr lang="zh-CN" altLang="en-US" sz="5400" kern="1200" baseline="0" dirty="0">
                <a:latin typeface="Arial" panose="020B0604020202020204" pitchFamily="34" charset="0"/>
                <a:ea typeface="隶书" panose="02010509060101010101" pitchFamily="49" charset="-122"/>
              </a:rPr>
              <a:t>家庭康复训练</a:t>
            </a:r>
            <a:endParaRPr lang="zh-CN" altLang="en-US" sz="5400" kern="1200" baseline="0" dirty="0">
              <a:latin typeface="Arial" panose="020B0604020202020204" pitchFamily="34" charset="0"/>
              <a:ea typeface="隶书" panose="02010509060101010101" pitchFamily="49" charset="-122"/>
            </a:endParaRPr>
          </a:p>
        </p:txBody>
      </p:sp>
      <p:sp>
        <p:nvSpPr>
          <p:cNvPr id="427011" name="副标题 427010"/>
          <p:cNvSpPr>
            <a:spLocks noGrp="1"/>
          </p:cNvSpPr>
          <p:nvPr>
            <p:ph type="subTitle" idx="1"/>
          </p:nvPr>
        </p:nvSpPr>
        <p:spPr/>
        <p:txBody>
          <a:bodyPr anchor="t"/>
          <a:p>
            <a:pPr defTabSz="914400">
              <a:buSzPct val="100000"/>
            </a:pPr>
            <a:endParaRPr kern="1200" baseline="0" dirty="0">
              <a:latin typeface="Arial" panose="020B0604020202020204" pitchFamily="34" charset="0"/>
              <a:ea typeface="楷体_GB2312" panose="02010609030101010101" pitchFamily="49" charset="-122"/>
            </a:endParaRPr>
          </a:p>
        </p:txBody>
      </p:sp>
      <p:sp>
        <p:nvSpPr>
          <p:cNvPr id="2" name="灯片编号占位符 1"/>
          <p:cNvSpPr/>
          <p:nvPr>
            <p:ph type="sldNum" sz="quarter" idx="4"/>
          </p:nvPr>
        </p:nvSpPr>
        <p:spPr/>
        <p:txBody>
          <a:bodyPr/>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8034" name="标题 428033"/>
          <p:cNvSpPr>
            <a:spLocks noGrp="1"/>
          </p:cNvSpPr>
          <p:nvPr>
            <p:ph type="title"/>
          </p:nvPr>
        </p:nvSpPr>
        <p:spPr/>
        <p:txBody>
          <a:bodyPr anchor="ctr"/>
          <a:p>
            <a:r>
              <a:rPr lang="zh-CN" altLang="en-US" dirty="0"/>
              <a:t>训练内容</a:t>
            </a:r>
            <a:endParaRPr lang="zh-CN" altLang="en-US"/>
          </a:p>
        </p:txBody>
      </p:sp>
      <p:sp>
        <p:nvSpPr>
          <p:cNvPr id="428035" name="文本占位符 428034"/>
          <p:cNvSpPr>
            <a:spLocks noGrp="1"/>
          </p:cNvSpPr>
          <p:nvPr>
            <p:ph type="body" idx="1"/>
          </p:nvPr>
        </p:nvSpPr>
        <p:spPr>
          <a:xfrm>
            <a:off x="2743200" y="1828800"/>
            <a:ext cx="7494588" cy="4114800"/>
          </a:xfrm>
        </p:spPr>
        <p:txBody>
          <a:bodyPr/>
          <a:p>
            <a:pPr algn="just"/>
            <a:r>
              <a:rPr lang="zh-CN" altLang="en-US" dirty="0"/>
              <a:t>规律的饮食起居、个人卫生、生活自理、待人接物、兴趣爱好、注意力、记忆力、语言表达、情感交流</a:t>
            </a:r>
            <a:endParaRPr lang="zh-CN" altLang="en-US" dirty="0"/>
          </a:p>
          <a:p>
            <a:pPr algn="just">
              <a:buNone/>
            </a:pPr>
            <a:r>
              <a:rPr lang="zh-CN" altLang="en-US" dirty="0"/>
              <a:t> </a:t>
            </a:r>
            <a:endParaRPr lang="zh-CN" altLang="en-US"/>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9058" name="标题 429057"/>
          <p:cNvSpPr>
            <a:spLocks noGrp="1"/>
          </p:cNvSpPr>
          <p:nvPr>
            <p:ph type="title"/>
          </p:nvPr>
        </p:nvSpPr>
        <p:spPr/>
        <p:txBody>
          <a:bodyPr anchor="ctr"/>
          <a:p>
            <a:r>
              <a:rPr lang="zh-CN" altLang="en-US" dirty="0"/>
              <a:t>训练步骤</a:t>
            </a:r>
            <a:endParaRPr lang="zh-CN" altLang="en-US"/>
          </a:p>
        </p:txBody>
      </p:sp>
      <p:sp>
        <p:nvSpPr>
          <p:cNvPr id="429059" name="文本占位符 429058"/>
          <p:cNvSpPr>
            <a:spLocks noGrp="1"/>
          </p:cNvSpPr>
          <p:nvPr>
            <p:ph type="body" idx="1"/>
          </p:nvPr>
        </p:nvSpPr>
        <p:spPr>
          <a:xfrm>
            <a:off x="1981200" y="1600200"/>
            <a:ext cx="7959725" cy="4525963"/>
          </a:xfrm>
        </p:spPr>
        <p:txBody>
          <a:bodyPr/>
          <a:p>
            <a:pPr algn="just"/>
            <a:r>
              <a:rPr lang="en-US" altLang="zh-CN" dirty="0"/>
              <a:t> </a:t>
            </a:r>
            <a:r>
              <a:rPr lang="zh-CN" altLang="en-US" dirty="0"/>
              <a:t>建立观念，不要过分依赖医生</a:t>
            </a:r>
            <a:endParaRPr lang="zh-CN" altLang="en-US" dirty="0"/>
          </a:p>
          <a:p>
            <a:pPr algn="just"/>
            <a:r>
              <a:rPr lang="zh-CN" altLang="en-US" dirty="0"/>
              <a:t> 找出病人目前的主要问题</a:t>
            </a:r>
            <a:endParaRPr lang="zh-CN" altLang="en-US" dirty="0"/>
          </a:p>
          <a:p>
            <a:pPr algn="just"/>
            <a:r>
              <a:rPr lang="zh-CN" altLang="en-US" dirty="0"/>
              <a:t> 与病人平等交换意见，制定改进计划</a:t>
            </a:r>
            <a:endParaRPr lang="zh-CN" altLang="en-US" dirty="0"/>
          </a:p>
          <a:p>
            <a:pPr algn="just"/>
            <a:r>
              <a:rPr lang="zh-CN" altLang="en-US" dirty="0"/>
              <a:t> 实施计划时应有奖惩措施</a:t>
            </a:r>
            <a:endParaRPr lang="zh-CN" altLang="en-US" dirty="0"/>
          </a:p>
          <a:p>
            <a:r>
              <a:rPr lang="zh-CN" altLang="en-US" dirty="0"/>
              <a:t> 定期记录、阶段总结 </a:t>
            </a:r>
            <a:endParaRPr lang="zh-CN" altLang="en-US"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82" name="标题 430081"/>
          <p:cNvSpPr>
            <a:spLocks noGrp="1"/>
          </p:cNvSpPr>
          <p:nvPr>
            <p:ph type="title"/>
          </p:nvPr>
        </p:nvSpPr>
        <p:spPr/>
        <p:txBody>
          <a:bodyPr anchor="ctr"/>
          <a:p>
            <a:r>
              <a:rPr lang="zh-CN" altLang="en-US" dirty="0"/>
              <a:t>注意事项 </a:t>
            </a:r>
            <a:endParaRPr lang="zh-CN" altLang="en-US"/>
          </a:p>
        </p:txBody>
      </p:sp>
      <p:sp>
        <p:nvSpPr>
          <p:cNvPr id="430083" name="文本占位符 430082"/>
          <p:cNvSpPr>
            <a:spLocks noGrp="1"/>
          </p:cNvSpPr>
          <p:nvPr>
            <p:ph type="body" idx="1"/>
          </p:nvPr>
        </p:nvSpPr>
        <p:spPr>
          <a:xfrm>
            <a:off x="2566988" y="1484313"/>
            <a:ext cx="7772400" cy="4968875"/>
          </a:xfrm>
        </p:spPr>
        <p:txBody>
          <a:bodyPr/>
          <a:p>
            <a:pPr algn="just"/>
            <a:r>
              <a:rPr lang="en-US" altLang="zh-CN" sz="2800" dirty="0"/>
              <a:t> </a:t>
            </a:r>
            <a:r>
              <a:rPr lang="zh-CN" altLang="en-US" sz="2800" dirty="0"/>
              <a:t>期望值适度，只制定短期目标</a:t>
            </a:r>
            <a:endParaRPr lang="zh-CN" altLang="en-US" sz="2800" dirty="0"/>
          </a:p>
          <a:p>
            <a:pPr algn="just"/>
            <a:r>
              <a:rPr lang="zh-CN" altLang="en-US" sz="2800" dirty="0"/>
              <a:t> 计划尽可能明确具体</a:t>
            </a:r>
            <a:endParaRPr lang="zh-CN" altLang="en-US" sz="2800" dirty="0"/>
          </a:p>
          <a:p>
            <a:pPr algn="just"/>
            <a:r>
              <a:rPr lang="zh-CN" altLang="en-US" sz="2800" dirty="0"/>
              <a:t> 全家人要保持一致</a:t>
            </a:r>
            <a:endParaRPr lang="zh-CN" altLang="en-US" sz="2800" dirty="0"/>
          </a:p>
          <a:p>
            <a:pPr algn="just"/>
            <a:r>
              <a:rPr lang="zh-CN" altLang="en-US" sz="2800" dirty="0"/>
              <a:t>鼓励微小的进步，尽量避免抱怨和责备</a:t>
            </a:r>
            <a:endParaRPr lang="zh-CN" altLang="en-US" sz="2800" dirty="0"/>
          </a:p>
          <a:p>
            <a:pPr algn="just"/>
            <a:r>
              <a:rPr lang="zh-CN" altLang="en-US" sz="2800" dirty="0"/>
              <a:t>忽略你无法改变的事实</a:t>
            </a:r>
            <a:endParaRPr lang="zh-CN" altLang="en-US" sz="2800" dirty="0"/>
          </a:p>
          <a:p>
            <a:pPr algn="just"/>
            <a:r>
              <a:rPr lang="zh-CN" altLang="en-US" sz="2800" dirty="0"/>
              <a:t>给予他们活动的空间和机会</a:t>
            </a:r>
            <a:endParaRPr lang="zh-CN" altLang="en-US" sz="2800" dirty="0"/>
          </a:p>
          <a:p>
            <a:pPr algn="just"/>
            <a:r>
              <a:rPr lang="zh-CN" altLang="en-US" sz="2800" dirty="0"/>
              <a:t>循序渐进，控制情绪，接纳挫折</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1106" name="标题 431105"/>
          <p:cNvSpPr>
            <a:spLocks noGrp="1"/>
          </p:cNvSpPr>
          <p:nvPr>
            <p:ph type="title"/>
          </p:nvPr>
        </p:nvSpPr>
        <p:spPr/>
        <p:txBody>
          <a:bodyPr anchor="ctr"/>
          <a:p>
            <a:r>
              <a:rPr lang="zh-CN" altLang="en-US" dirty="0"/>
              <a:t>精神病人如何面对歧视</a:t>
            </a:r>
            <a:r>
              <a:rPr lang="en-US" altLang="zh-CN"/>
              <a:t>? </a:t>
            </a:r>
            <a:endParaRPr lang="en-US" altLang="zh-CN"/>
          </a:p>
        </p:txBody>
      </p:sp>
      <p:sp>
        <p:nvSpPr>
          <p:cNvPr id="431107" name="文本占位符 431106"/>
          <p:cNvSpPr>
            <a:spLocks noGrp="1"/>
          </p:cNvSpPr>
          <p:nvPr>
            <p:ph type="body" idx="1"/>
          </p:nvPr>
        </p:nvSpPr>
        <p:spPr/>
        <p:txBody>
          <a:bodyPr>
            <a:normAutofit lnSpcReduction="10000"/>
          </a:bodyPr>
          <a:p>
            <a:pPr>
              <a:lnSpc>
                <a:spcPct val="130000"/>
              </a:lnSpc>
            </a:pPr>
            <a:r>
              <a:rPr lang="zh-CN" altLang="en-US" sz="2800" dirty="0"/>
              <a:t>对各种歧视现象有充分的思想准备</a:t>
            </a:r>
            <a:endParaRPr lang="zh-CN" altLang="en-US" sz="2800" dirty="0"/>
          </a:p>
          <a:p>
            <a:pPr>
              <a:lnSpc>
                <a:spcPct val="130000"/>
              </a:lnSpc>
            </a:pPr>
            <a:r>
              <a:rPr lang="zh-CN" altLang="en-US" sz="2800" dirty="0"/>
              <a:t>要在生活和工作中找到自己适当的位置，不盲目乐观，也不要自暴自弃  </a:t>
            </a:r>
            <a:endParaRPr lang="zh-CN" altLang="en-US" sz="2800" dirty="0"/>
          </a:p>
          <a:p>
            <a:pPr>
              <a:lnSpc>
                <a:spcPct val="130000"/>
              </a:lnSpc>
            </a:pPr>
            <a:r>
              <a:rPr lang="zh-CN" altLang="en-US" sz="2800" dirty="0"/>
              <a:t>主动关心、帮助别人，从事力所能及的工作，用行动证明自身价值，消除别人的歧视 </a:t>
            </a:r>
            <a:endParaRPr lang="zh-CN" altLang="en-US" sz="2800" dirty="0"/>
          </a:p>
          <a:p>
            <a:pPr>
              <a:lnSpc>
                <a:spcPct val="130000"/>
              </a:lnSpc>
            </a:pPr>
            <a:r>
              <a:rPr lang="zh-CN" altLang="en-US" sz="2800" dirty="0"/>
              <a:t>如果出现心理困扰，不能自行排解，请及时向家人倾诉，或找医生咨询。 </a:t>
            </a:r>
            <a:endParaRPr lang="zh-CN" altLang="en-US" sz="2800" dirty="0"/>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2130" name="标题 432129"/>
          <p:cNvSpPr>
            <a:spLocks noGrp="1"/>
          </p:cNvSpPr>
          <p:nvPr>
            <p:ph type="title"/>
          </p:nvPr>
        </p:nvSpPr>
        <p:spPr>
          <a:xfrm>
            <a:off x="1981200" y="1447800"/>
            <a:ext cx="8229600" cy="1139825"/>
          </a:xfrm>
        </p:spPr>
        <p:txBody>
          <a:bodyPr anchor="ctr">
            <a:normAutofit fontScale="90000"/>
          </a:bodyPr>
          <a:p>
            <a:endParaRPr sz="9700" dirty="0"/>
          </a:p>
        </p:txBody>
      </p:sp>
      <p:sp>
        <p:nvSpPr>
          <p:cNvPr id="432131" name="矩形 432130"/>
          <p:cNvSpPr/>
          <p:nvPr/>
        </p:nvSpPr>
        <p:spPr>
          <a:xfrm>
            <a:off x="3657600" y="2057400"/>
            <a:ext cx="4876800" cy="2039938"/>
          </a:xfrm>
          <a:prstGeom prst="rect">
            <a:avLst/>
          </a:prstGeom>
        </p:spPr>
        <p:txBody>
          <a:bodyPr wrap="none" fromWordArt="1">
            <a:prstTxWarp prst="textCurveUp">
              <a:avLst>
                <a:gd name="adj" fmla="val 40356"/>
              </a:avLst>
            </a:prstTxWarp>
            <a:normAutofit/>
          </a:bodyPr>
          <a:p>
            <a:pPr algn="ctr"/>
            <a:r>
              <a:rPr lang="zh-CN" altLang="en-US" sz="9600" b="1">
                <a:ln w="12700" cap="flat" cmpd="sng">
                  <a:solidFill>
                    <a:srgbClr val="000000"/>
                  </a:solidFill>
                  <a:prstDash val="solid"/>
                  <a:miter/>
                  <a:headEnd type="none" w="med" len="med"/>
                  <a:tailEnd type="none" w="med" len="med"/>
                </a:ln>
                <a:pattFill prst="dashHorz">
                  <a:fgClr>
                    <a:srgbClr val="808080"/>
                  </a:fgClr>
                  <a:bgClr>
                    <a:srgbClr val="FFFF00"/>
                  </a:bgClr>
                </a:pattFill>
                <a:effectLst>
                  <a:outerShdw dist="45791" dir="2021404" algn="ctr" rotWithShape="0">
                    <a:srgbClr val="808080"/>
                  </a:outerShdw>
                </a:effectLst>
                <a:latin typeface="宋体" panose="02010600030101010101" pitchFamily="2" charset="-122"/>
                <a:ea typeface="宋体" panose="02010600030101010101" pitchFamily="2" charset="-122"/>
              </a:rPr>
              <a:t>谢 谢 ！</a:t>
            </a:r>
            <a:endParaRPr lang="zh-CN" altLang="en-US" sz="9600" b="1">
              <a:ln w="12700" cap="flat" cmpd="sng">
                <a:solidFill>
                  <a:srgbClr val="000000"/>
                </a:solidFill>
                <a:prstDash val="solid"/>
                <a:miter/>
                <a:headEnd type="none" w="med" len="med"/>
                <a:tailEnd type="none" w="med" len="med"/>
              </a:ln>
              <a:pattFill prst="dashHorz">
                <a:fgClr>
                  <a:srgbClr val="808080"/>
                </a:fgClr>
                <a:bgClr>
                  <a:srgbClr val="FFFF00"/>
                </a:bgClr>
              </a:pattFill>
              <a:effectLst>
                <a:outerShdw dist="45791" dir="2021404" algn="ctr" rotWithShape="0">
                  <a:srgbClr val="808080"/>
                </a:outerShdw>
              </a:effectLst>
              <a:latin typeface="宋体" panose="02010600030101010101" pitchFamily="2" charset="-122"/>
              <a:ea typeface="宋体" panose="02010600030101010101" pitchFamily="2" charset="-122"/>
            </a:endParaRPr>
          </a:p>
        </p:txBody>
      </p:sp>
      <p:sp>
        <p:nvSpPr>
          <p:cNvPr id="2" name="灯片编号占位符 1"/>
          <p:cNvSpPr/>
          <p:nvPr>
            <p:ph type="sldNum" sz="quarter" idx="12"/>
          </p:nvPr>
        </p:nvSpPr>
        <p:spPr/>
        <p:txBody>
          <a:bodyPr/>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8814</Words>
  <Application>WPS 演示</Application>
  <PresentationFormat>宽屏</PresentationFormat>
  <Paragraphs>1353</Paragraphs>
  <Slides>97</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97</vt:i4>
      </vt:variant>
    </vt:vector>
  </HeadingPairs>
  <TitlesOfParts>
    <vt:vector size="117" baseType="lpstr">
      <vt:lpstr>Arial</vt:lpstr>
      <vt:lpstr>宋体</vt:lpstr>
      <vt:lpstr>Wingdings</vt:lpstr>
      <vt:lpstr>Arial Unicode MS</vt:lpstr>
      <vt:lpstr>Calibri Light</vt:lpstr>
      <vt:lpstr>Calibri</vt:lpstr>
      <vt:lpstr>微软雅黑</vt:lpstr>
      <vt:lpstr>楷体_GB2312</vt:lpstr>
      <vt:lpstr>隶书</vt:lpstr>
      <vt:lpstr>Times New Roman</vt:lpstr>
      <vt:lpstr>Tahoma</vt:lpstr>
      <vt:lpstr>Verdana</vt:lpstr>
      <vt:lpstr>Trebuchet MS</vt:lpstr>
      <vt:lpstr>黑体</vt:lpstr>
      <vt:lpstr>Wingdings</vt:lpstr>
      <vt:lpstr>Times New Roman</vt:lpstr>
      <vt:lpstr>Symbol</vt:lpstr>
      <vt:lpstr>Calibri</vt:lpstr>
      <vt:lpstr>仿宋</vt:lpstr>
      <vt:lpstr>Office 主题</vt:lpstr>
      <vt:lpstr>PowerPoint 演示文稿</vt:lpstr>
      <vt:lpstr>目  录</vt:lpstr>
      <vt:lpstr>《社区精神分裂症病例管理规范》的特点 </vt:lpstr>
      <vt:lpstr>社区卫生服务机构管理的精神分裂症对象——在精神病专科医院确诊并有明确治疗方案的患者</vt:lpstr>
      <vt:lpstr>随访中的注意事项</vt:lpstr>
      <vt:lpstr>目  录</vt:lpstr>
      <vt:lpstr>精神分裂症  (Schizophrenia)</vt:lpstr>
      <vt:lpstr>什么“分裂”了？</vt:lpstr>
      <vt:lpstr>“分裂”的含义</vt:lpstr>
      <vt:lpstr>Sch的病因</vt:lpstr>
      <vt:lpstr>Sch的危害</vt:lpstr>
      <vt:lpstr>Sch的临床表现</vt:lpstr>
      <vt:lpstr>精神活动的三个组成部分</vt:lpstr>
      <vt:lpstr>知觉障碍(disorders of perception)</vt:lpstr>
      <vt:lpstr>思维过程障碍</vt:lpstr>
      <vt:lpstr>思维内容障碍——妄想</vt:lpstr>
      <vt:lpstr>自知力(Insight)</vt:lpstr>
      <vt:lpstr>情感障碍（Emotional Disorders）</vt:lpstr>
      <vt:lpstr>意志（volition）行为障碍</vt:lpstr>
      <vt:lpstr>症状归类</vt:lpstr>
      <vt:lpstr>PowerPoint 演示文稿</vt:lpstr>
      <vt:lpstr>精神症状的判定</vt:lpstr>
      <vt:lpstr>发病及转归</vt:lpstr>
      <vt:lpstr>症状演变趋势 </vt:lpstr>
      <vt:lpstr>PowerPoint 演示文稿</vt:lpstr>
      <vt:lpstr>分  型 </vt:lpstr>
      <vt:lpstr>诊断</vt:lpstr>
      <vt:lpstr>抗精神病药的治疗作用</vt:lpstr>
      <vt:lpstr>Sch疗效判断</vt:lpstr>
      <vt:lpstr>结局（Outcome）的影响因素 </vt:lpstr>
      <vt:lpstr>目  录</vt:lpstr>
      <vt:lpstr>精神分裂症是高复发率的疾病</vt:lpstr>
      <vt:lpstr>病情复发的十大危险因素</vt:lpstr>
      <vt:lpstr>病情复发的十大危险因素</vt:lpstr>
      <vt:lpstr>复发的危害</vt:lpstr>
      <vt:lpstr>综合措施防复发</vt:lpstr>
      <vt:lpstr>识别复发先兆</vt:lpstr>
      <vt:lpstr>关于药物维持治疗 </vt:lpstr>
      <vt:lpstr>复发对策</vt:lpstr>
      <vt:lpstr>目  录</vt:lpstr>
      <vt:lpstr>PowerPoint 演示文稿</vt:lpstr>
      <vt:lpstr>仨饱倆倒</vt:lpstr>
      <vt:lpstr>药物使用原则（1）</vt:lpstr>
      <vt:lpstr>药物使用原则（2）</vt:lpstr>
      <vt:lpstr>什么是抗精神病药物</vt:lpstr>
      <vt:lpstr>常用第一代抗精神病药起始剂量和治疗剂量</vt:lpstr>
      <vt:lpstr>常用第二代抗精神病药起始剂量和治疗剂量</vt:lpstr>
      <vt:lpstr>药物相互作用—安全性</vt:lpstr>
      <vt:lpstr>药物不良反应及处理</vt:lpstr>
      <vt:lpstr>常见不良反应及处理1</vt:lpstr>
      <vt:lpstr>常见不良反应及处理2</vt:lpstr>
      <vt:lpstr>常见不良反应及处理3</vt:lpstr>
      <vt:lpstr>严重不良反应及处理1</vt:lpstr>
      <vt:lpstr>严重不良反应及处理2</vt:lpstr>
      <vt:lpstr>需监测的不良反应及处理1</vt:lpstr>
      <vt:lpstr>需监测的不良反应及处理2</vt:lpstr>
      <vt:lpstr>注意事项（1）</vt:lpstr>
      <vt:lpstr>注意事项（2）</vt:lpstr>
      <vt:lpstr>目  录</vt:lpstr>
      <vt:lpstr>严重不良反应的处理</vt:lpstr>
      <vt:lpstr>严重不良反应的处理</vt:lpstr>
      <vt:lpstr>精神病人危险行为的观察与对策</vt:lpstr>
      <vt:lpstr>精神病人的危险行为 </vt:lpstr>
      <vt:lpstr>易导致危险行为的症状特点及对策</vt:lpstr>
      <vt:lpstr>易导致危险行为的症状特点及对策</vt:lpstr>
      <vt:lpstr>门诊与住院</vt:lpstr>
      <vt:lpstr>精神科门诊</vt:lpstr>
      <vt:lpstr>就诊注意事项 </vt:lpstr>
      <vt:lpstr>何时需要住院 </vt:lpstr>
      <vt:lpstr>家庭护理中的常见误区及注意事项</vt:lpstr>
      <vt:lpstr>发病早期 （发病→接受正规治疗）  </vt:lpstr>
      <vt:lpstr>治疗中期 （接受正规治疗→临床治愈 ）  </vt:lpstr>
      <vt:lpstr>康复期 （痊愈之后…）  </vt:lpstr>
      <vt:lpstr>小结</vt:lpstr>
      <vt:lpstr>目  录</vt:lpstr>
      <vt:lpstr>精神病患者面临的最大困难是什么？</vt:lpstr>
      <vt:lpstr>精神康复</vt:lpstr>
      <vt:lpstr>PowerPoint 演示文稿</vt:lpstr>
      <vt:lpstr>精神康复的内容 </vt:lpstr>
      <vt:lpstr>康复措施</vt:lpstr>
      <vt:lpstr>精神残疾</vt:lpstr>
      <vt:lpstr>精神康复从家庭沟通开始</vt:lpstr>
      <vt:lpstr>家庭沟通的意义</vt:lpstr>
      <vt:lpstr>了解患者的感受</vt:lpstr>
      <vt:lpstr>沟通方式</vt:lpstr>
      <vt:lpstr>语言表达</vt:lpstr>
      <vt:lpstr>积极的倾听</vt:lpstr>
      <vt:lpstr>提问方式</vt:lpstr>
      <vt:lpstr>针对不同病情患者的接触技巧</vt:lpstr>
      <vt:lpstr>针对不同病情患者的接触技巧</vt:lpstr>
      <vt:lpstr>如何与精神病人谈“病”</vt:lpstr>
      <vt:lpstr>家庭康复训练</vt:lpstr>
      <vt:lpstr>训练内容</vt:lpstr>
      <vt:lpstr>训练步骤</vt:lpstr>
      <vt:lpstr>注意事项 </vt:lpstr>
      <vt:lpstr>精神病人如何面对歧视?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lihui</dc:creator>
  <cp:lastModifiedBy>0003</cp:lastModifiedBy>
  <cp:revision>2</cp:revision>
  <dcterms:created xsi:type="dcterms:W3CDTF">2018-09-17T03:44:00Z</dcterms:created>
  <dcterms:modified xsi:type="dcterms:W3CDTF">2018-09-17T07:34:19Z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