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410" r:id="rId3"/>
    <p:sldId id="310" r:id="rId4"/>
    <p:sldId id="260" r:id="rId5"/>
    <p:sldId id="349" r:id="rId6"/>
    <p:sldId id="350" r:id="rId7"/>
    <p:sldId id="411" r:id="rId8"/>
    <p:sldId id="397" r:id="rId9"/>
    <p:sldId id="396" r:id="rId10"/>
    <p:sldId id="400" r:id="rId11"/>
    <p:sldId id="403" r:id="rId12"/>
    <p:sldId id="405" r:id="rId13"/>
    <p:sldId id="404" r:id="rId14"/>
    <p:sldId id="415" r:id="rId15"/>
    <p:sldId id="414" r:id="rId16"/>
    <p:sldId id="416" r:id="rId17"/>
    <p:sldId id="341" r:id="rId18"/>
    <p:sldId id="420" r:id="rId19"/>
    <p:sldId id="421" r:id="rId20"/>
    <p:sldId id="419" r:id="rId21"/>
    <p:sldId id="345" r:id="rId22"/>
    <p:sldId id="342" r:id="rId23"/>
    <p:sldId id="339" r:id="rId24"/>
    <p:sldId id="422" r:id="rId25"/>
    <p:sldId id="413" r:id="rId26"/>
    <p:sldId id="283" r:id="rId27"/>
  </p:sldIdLst>
  <p:sldSz cx="12192000" cy="6858000"/>
  <p:notesSz cx="6858000" cy="9144000"/>
  <p:defaultTex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7600" algn="l" defTabSz="913765"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4C7E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0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83AA3F-A82B-43BF-B18C-5608A05C57EB}" type="datetimeFigureOut">
              <a:rPr lang="zh-CN" altLang="en-US" smtClean="0"/>
              <a:pPr/>
              <a:t>2018-10-18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30F0D-1A5A-4EA2-B28F-0EC912CB6BA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3765" rtl="0" eaLnBrk="1" latinLnBrk="0" hangingPunct="1">
      <a:defRPr sz="1200" kern="1200">
        <a:solidFill>
          <a:schemeClr val="tx1"/>
        </a:solidFill>
        <a:latin typeface="+mn-lt"/>
        <a:ea typeface="+mn-ea"/>
        <a:cs typeface="+mn-cs"/>
      </a:defRPr>
    </a:lvl1pPr>
    <a:lvl2pPr marL="457200" algn="l" defTabSz="913765" rtl="0" eaLnBrk="1" latinLnBrk="0" hangingPunct="1">
      <a:defRPr sz="1200" kern="1200">
        <a:solidFill>
          <a:schemeClr val="tx1"/>
        </a:solidFill>
        <a:latin typeface="+mn-lt"/>
        <a:ea typeface="+mn-ea"/>
        <a:cs typeface="+mn-cs"/>
      </a:defRPr>
    </a:lvl2pPr>
    <a:lvl3pPr marL="914400" algn="l" defTabSz="913765" rtl="0" eaLnBrk="1" latinLnBrk="0" hangingPunct="1">
      <a:defRPr sz="1200" kern="1200">
        <a:solidFill>
          <a:schemeClr val="tx1"/>
        </a:solidFill>
        <a:latin typeface="+mn-lt"/>
        <a:ea typeface="+mn-ea"/>
        <a:cs typeface="+mn-cs"/>
      </a:defRPr>
    </a:lvl3pPr>
    <a:lvl4pPr marL="1371600" algn="l" defTabSz="913765" rtl="0" eaLnBrk="1" latinLnBrk="0" hangingPunct="1">
      <a:defRPr sz="1200" kern="1200">
        <a:solidFill>
          <a:schemeClr val="tx1"/>
        </a:solidFill>
        <a:latin typeface="+mn-lt"/>
        <a:ea typeface="+mn-ea"/>
        <a:cs typeface="+mn-cs"/>
      </a:defRPr>
    </a:lvl4pPr>
    <a:lvl5pPr marL="1828800" algn="l" defTabSz="913765" rtl="0" eaLnBrk="1" latinLnBrk="0" hangingPunct="1">
      <a:defRPr sz="1200" kern="1200">
        <a:solidFill>
          <a:schemeClr val="tx1"/>
        </a:solidFill>
        <a:latin typeface="+mn-lt"/>
        <a:ea typeface="+mn-ea"/>
        <a:cs typeface="+mn-cs"/>
      </a:defRPr>
    </a:lvl5pPr>
    <a:lvl6pPr marL="2286000" algn="l" defTabSz="913765" rtl="0" eaLnBrk="1" latinLnBrk="0" hangingPunct="1">
      <a:defRPr sz="1200" kern="1200">
        <a:solidFill>
          <a:schemeClr val="tx1"/>
        </a:solidFill>
        <a:latin typeface="+mn-lt"/>
        <a:ea typeface="+mn-ea"/>
        <a:cs typeface="+mn-cs"/>
      </a:defRPr>
    </a:lvl6pPr>
    <a:lvl7pPr marL="2743200" algn="l" defTabSz="913765" rtl="0" eaLnBrk="1" latinLnBrk="0" hangingPunct="1">
      <a:defRPr sz="1200" kern="1200">
        <a:solidFill>
          <a:schemeClr val="tx1"/>
        </a:solidFill>
        <a:latin typeface="+mn-lt"/>
        <a:ea typeface="+mn-ea"/>
        <a:cs typeface="+mn-cs"/>
      </a:defRPr>
    </a:lvl7pPr>
    <a:lvl8pPr marL="3200400" algn="l" defTabSz="913765" rtl="0" eaLnBrk="1" latinLnBrk="0" hangingPunct="1">
      <a:defRPr sz="1200" kern="1200">
        <a:solidFill>
          <a:schemeClr val="tx1"/>
        </a:solidFill>
        <a:latin typeface="+mn-lt"/>
        <a:ea typeface="+mn-ea"/>
        <a:cs typeface="+mn-cs"/>
      </a:defRPr>
    </a:lvl8pPr>
    <a:lvl9pPr marL="3657600" algn="l" defTabSz="9137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E2F790-1B41-4749-9C54-85424D47BFDC}"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1AB7A37-B852-49AB-B2E2-96296AB21F67}" type="datetimeFigureOut">
              <a:rPr lang="zh-CN" altLang="en-US" smtClean="0"/>
              <a:pPr/>
              <a:t>2018-10-18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1AB7A37-B852-49AB-B2E2-96296AB21F67}" type="datetimeFigureOut">
              <a:rPr lang="zh-CN" altLang="en-US" smtClean="0"/>
              <a:pPr/>
              <a:t>2018-10-18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7"/>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7"/>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1AB7A37-B852-49AB-B2E2-96296AB21F67}" type="datetimeFigureOut">
              <a:rPr lang="zh-CN" altLang="en-US" smtClean="0"/>
              <a:pPr/>
              <a:t>2018-10-18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1AB7A37-B852-49AB-B2E2-96296AB21F67}" type="datetimeFigureOut">
              <a:rPr lang="zh-CN" altLang="en-US" smtClean="0"/>
              <a:pPr/>
              <a:t>2018-10-18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1"/>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1AB7A37-B852-49AB-B2E2-96296AB21F67}" type="datetimeFigureOut">
              <a:rPr lang="zh-CN" altLang="en-US" smtClean="0"/>
              <a:pPr/>
              <a:t>2018-10-18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1AB7A37-B852-49AB-B2E2-96296AB21F67}" type="datetimeFigureOut">
              <a:rPr lang="zh-CN" altLang="en-US" smtClean="0"/>
              <a:pPr/>
              <a:t>2018-10-18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1AB7A37-B852-49AB-B2E2-96296AB21F67}" type="datetimeFigureOut">
              <a:rPr lang="zh-CN" altLang="en-US" smtClean="0"/>
              <a:pPr/>
              <a:t>2018-10-18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1AB7A37-B852-49AB-B2E2-96296AB21F67}" type="datetimeFigureOut">
              <a:rPr lang="zh-CN" altLang="en-US" smtClean="0"/>
              <a:pPr/>
              <a:t>2018-10-18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1AB7A37-B852-49AB-B2E2-96296AB21F67}" type="datetimeFigureOut">
              <a:rPr lang="zh-CN" altLang="en-US" smtClean="0"/>
              <a:pPr/>
              <a:t>2018-10-18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2"/>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1AB7A37-B852-49AB-B2E2-96296AB21F67}" type="datetimeFigureOut">
              <a:rPr lang="zh-CN" altLang="en-US" smtClean="0"/>
              <a:pPr/>
              <a:t>2018-10-18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2"/>
            <a:ext cx="3932237" cy="3811588"/>
          </a:xfrm>
        </p:spPr>
        <p:txBody>
          <a:bodyPr/>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3200" indent="0">
              <a:buNone/>
              <a:defRPr sz="1100"/>
            </a:lvl7pPr>
            <a:lvl8pPr marL="3200400" indent="0">
              <a:buNone/>
              <a:defRPr sz="1100"/>
            </a:lvl8pPr>
            <a:lvl9pPr marL="3657600"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1AB7A37-B852-49AB-B2E2-96296AB21F67}" type="datetimeFigureOut">
              <a:rPr lang="zh-CN" altLang="en-US" smtClean="0"/>
              <a:pPr/>
              <a:t>2018-10-18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8F8D02-9041-4C59-BC62-13DE0E5C6713}"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36" tIns="45718" rIns="91436" bIns="4571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fld id="{71AB7A37-B852-49AB-B2E2-96296AB21F67}" type="datetimeFigureOut">
              <a:rPr lang="zh-CN" altLang="en-US" smtClean="0"/>
              <a:pPr/>
              <a:t>2018-10-18</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fld id="{888F8D02-9041-4C59-BC62-13DE0E5C671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200400" algn="l" defTabSz="913765" rtl="0" eaLnBrk="1" latinLnBrk="0" hangingPunct="1">
        <a:defRPr sz="1900" kern="1200">
          <a:solidFill>
            <a:schemeClr val="tx1"/>
          </a:solidFill>
          <a:latin typeface="+mn-lt"/>
          <a:ea typeface="+mn-ea"/>
          <a:cs typeface="+mn-cs"/>
        </a:defRPr>
      </a:lvl8pPr>
      <a:lvl9pPr marL="3657600" algn="l" defTabSz="9137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p:cNvSpPr/>
          <p:nvPr/>
        </p:nvSpPr>
        <p:spPr>
          <a:xfrm>
            <a:off x="-8551" y="4672004"/>
            <a:ext cx="12192000" cy="1234251"/>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grpSp>
        <p:nvGrpSpPr>
          <p:cNvPr id="61" name="组合 60"/>
          <p:cNvGrpSpPr/>
          <p:nvPr/>
        </p:nvGrpSpPr>
        <p:grpSpPr>
          <a:xfrm rot="16200000">
            <a:off x="11436485" y="5106095"/>
            <a:ext cx="1271471" cy="363349"/>
            <a:chOff x="6507038" y="462977"/>
            <a:chExt cx="2430800" cy="471379"/>
          </a:xfrm>
        </p:grpSpPr>
        <p:grpSp>
          <p:nvGrpSpPr>
            <p:cNvPr id="62" name="组合 61"/>
            <p:cNvGrpSpPr/>
            <p:nvPr/>
          </p:nvGrpSpPr>
          <p:grpSpPr>
            <a:xfrm flipV="1">
              <a:off x="6507038" y="462977"/>
              <a:ext cx="1917435" cy="471379"/>
              <a:chOff x="810775" y="1533962"/>
              <a:chExt cx="7782374" cy="1913206"/>
            </a:xfrm>
          </p:grpSpPr>
          <p:sp>
            <p:nvSpPr>
              <p:cNvPr id="64" name="圆角矩形 63"/>
              <p:cNvSpPr/>
              <p:nvPr/>
            </p:nvSpPr>
            <p:spPr>
              <a:xfrm>
                <a:off x="2848247" y="1533962"/>
                <a:ext cx="1744394" cy="1913206"/>
              </a:xfrm>
              <a:prstGeom prst="roundRect">
                <a:avLst>
                  <a:gd name="adj" fmla="val 5039"/>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a:off x="810775" y="1533962"/>
                <a:ext cx="1744394" cy="1913206"/>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a:off x="6848755" y="1533962"/>
                <a:ext cx="1744394" cy="1913206"/>
              </a:xfrm>
              <a:prstGeom prst="roundRect">
                <a:avLst>
                  <a:gd name="adj" fmla="val 5039"/>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a:off x="4811283" y="1533962"/>
                <a:ext cx="1744394" cy="1913206"/>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圆角矩形 62"/>
            <p:cNvSpPr/>
            <p:nvPr/>
          </p:nvSpPr>
          <p:spPr>
            <a:xfrm flipV="1">
              <a:off x="8508051" y="462977"/>
              <a:ext cx="429787" cy="471379"/>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8" name="文本框 47"/>
          <p:cNvSpPr txBox="1"/>
          <p:nvPr/>
        </p:nvSpPr>
        <p:spPr>
          <a:xfrm>
            <a:off x="-8083" y="1269348"/>
            <a:ext cx="11916410" cy="2121535"/>
          </a:xfrm>
          <a:prstGeom prst="rect">
            <a:avLst/>
          </a:prstGeom>
          <a:noFill/>
        </p:spPr>
        <p:txBody>
          <a:bodyPr wrap="square" lIns="91438" tIns="45719" rIns="91438" bIns="45719" rtlCol="0">
            <a:spAutoFit/>
          </a:bodyPr>
          <a:lstStyle/>
          <a:p>
            <a:pPr algn="ctr"/>
            <a:r>
              <a:rPr lang="zh-CN" altLang="en-US" sz="6600" dirty="0">
                <a:ln w="0"/>
                <a:solidFill>
                  <a:schemeClr val="tx2"/>
                </a:solidFill>
                <a:latin typeface="微软雅黑" panose="020B0503020204020204" pitchFamily="34" charset="-122"/>
                <a:ea typeface="微软雅黑" panose="020B0503020204020204" pitchFamily="34" charset="-122"/>
              </a:rPr>
              <a:t>胸外患者围手术期</a:t>
            </a:r>
          </a:p>
          <a:p>
            <a:pPr algn="ctr"/>
            <a:r>
              <a:rPr lang="zh-CN" altLang="en-US" sz="6600" dirty="0">
                <a:ln w="0"/>
                <a:solidFill>
                  <a:schemeClr val="tx2"/>
                </a:solidFill>
                <a:latin typeface="微软雅黑" panose="020B0503020204020204" pitchFamily="34" charset="-122"/>
                <a:ea typeface="微软雅黑" panose="020B0503020204020204" pitchFamily="34" charset="-122"/>
              </a:rPr>
              <a:t>综合肺康复治疗</a:t>
            </a:r>
          </a:p>
        </p:txBody>
      </p:sp>
      <p:sp>
        <p:nvSpPr>
          <p:cNvPr id="46" name="文本框 45"/>
          <p:cNvSpPr txBox="1"/>
          <p:nvPr/>
        </p:nvSpPr>
        <p:spPr>
          <a:xfrm>
            <a:off x="3538005" y="5064863"/>
            <a:ext cx="6218119" cy="400105"/>
          </a:xfrm>
          <a:prstGeom prst="rect">
            <a:avLst/>
          </a:prstGeom>
          <a:noFill/>
        </p:spPr>
        <p:txBody>
          <a:bodyPr wrap="square" lIns="91436" tIns="45718" rIns="91436" bIns="45718"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四川石油管理局总医院 胸外科</a:t>
            </a:r>
            <a:r>
              <a:rPr lang="en-US" altLang="zh-CN"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rPr>
              <a:t> </a:t>
            </a:r>
            <a:endParaRPr lang="zh-CN" altLang="en-US" sz="2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sp>
        <p:nvSpPr>
          <p:cNvPr id="57" name="圆角矩形 56"/>
          <p:cNvSpPr/>
          <p:nvPr/>
        </p:nvSpPr>
        <p:spPr>
          <a:xfrm rot="16200000" flipV="1">
            <a:off x="10447003" y="4634619"/>
            <a:ext cx="1282079" cy="130015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76" name="Freeform 96"/>
          <p:cNvSpPr/>
          <p:nvPr/>
        </p:nvSpPr>
        <p:spPr bwMode="auto">
          <a:xfrm>
            <a:off x="10716633" y="4926395"/>
            <a:ext cx="742823" cy="716604"/>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36" tIns="45718" rIns="91436" bIns="45718" numCol="1" anchor="t" anchorCtr="0" compatLnSpc="1"/>
          <a:lstStyle/>
          <a:p>
            <a:endParaRPr lang="zh-CN" altLang="en-US">
              <a:solidFill>
                <a:srgbClr val="AD1C21"/>
              </a:solidFill>
            </a:endParaRPr>
          </a:p>
        </p:txBody>
      </p:sp>
      <p:pic>
        <p:nvPicPr>
          <p:cNvPr id="3" name="内容占位符 2" descr="石油医院图标"/>
          <p:cNvPicPr>
            <a:picLocks noGrp="1" noChangeAspect="1"/>
          </p:cNvPicPr>
          <p:nvPr>
            <p:ph idx="1"/>
          </p:nvPr>
        </p:nvPicPr>
        <p:blipFill>
          <a:blip r:embed="rId2" cstate="print"/>
          <a:stretch>
            <a:fillRect/>
          </a:stretch>
        </p:blipFill>
        <p:spPr>
          <a:xfrm>
            <a:off x="93980" y="174625"/>
            <a:ext cx="2733675" cy="6286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advTm="31500">
        <p14:window dir="vert"/>
      </p:transition>
    </mc:Choice>
    <mc:Fallback>
      <p:transition spd="slow" advTm="315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rot="10800000" flipV="1">
            <a:off x="491906" y="3011277"/>
            <a:ext cx="1577142" cy="49085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just">
              <a:spcAft>
                <a:spcPts val="0"/>
              </a:spcAft>
            </a:pPr>
            <a:r>
              <a:rPr lang="zh-CN" sz="18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综合康复训练</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5" name="矩形 4"/>
          <p:cNvSpPr/>
          <p:nvPr/>
        </p:nvSpPr>
        <p:spPr>
          <a:xfrm>
            <a:off x="2613722" y="1829860"/>
            <a:ext cx="1958681" cy="40259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抗感染（可选）</a:t>
            </a:r>
            <a:endParaRPr lang="zh-CN" sz="12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6" name="矩形 5"/>
          <p:cNvSpPr/>
          <p:nvPr/>
        </p:nvSpPr>
        <p:spPr>
          <a:xfrm>
            <a:off x="2628717" y="2456605"/>
            <a:ext cx="1965277" cy="40259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sz="16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祛痰、平喘（必需）</a:t>
            </a:r>
            <a:endParaRPr lang="zh-CN" sz="11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7" name="矩形 6"/>
          <p:cNvSpPr/>
          <p:nvPr/>
        </p:nvSpPr>
        <p:spPr>
          <a:xfrm>
            <a:off x="2648648" y="3099225"/>
            <a:ext cx="1958680" cy="40259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呼吸控制（必需）</a:t>
            </a:r>
            <a:endParaRPr lang="zh-CN" sz="12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8" name="矩形 7"/>
          <p:cNvSpPr/>
          <p:nvPr/>
        </p:nvSpPr>
        <p:spPr>
          <a:xfrm>
            <a:off x="2613723" y="3706258"/>
            <a:ext cx="1959315" cy="40259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功率自行车锻炼</a:t>
            </a:r>
            <a:endParaRPr lang="zh-CN" sz="12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9" name="矩形 8"/>
          <p:cNvSpPr/>
          <p:nvPr/>
        </p:nvSpPr>
        <p:spPr>
          <a:xfrm>
            <a:off x="2648402" y="4351418"/>
            <a:ext cx="1965276" cy="40259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爬楼梯训练</a:t>
            </a:r>
            <a:endParaRPr lang="zh-CN" sz="12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0" name="矩形 9"/>
          <p:cNvSpPr/>
          <p:nvPr/>
        </p:nvSpPr>
        <p:spPr>
          <a:xfrm>
            <a:off x="5020945" y="3606165"/>
            <a:ext cx="454660" cy="114808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sz="2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二选一</a:t>
            </a:r>
            <a:endParaRPr lang="zh-CN" sz="14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cxnSp>
        <p:nvCxnSpPr>
          <p:cNvPr id="17" name="直接连接符 16"/>
          <p:cNvCxnSpPr/>
          <p:nvPr/>
        </p:nvCxnSpPr>
        <p:spPr>
          <a:xfrm>
            <a:off x="2279650" y="2135505"/>
            <a:ext cx="0" cy="2376170"/>
          </a:xfrm>
          <a:prstGeom prst="line">
            <a:avLst/>
          </a:prstGeom>
          <a:ln w="28575"/>
        </p:spPr>
        <p:style>
          <a:lnRef idx="3">
            <a:schemeClr val="dk1"/>
          </a:lnRef>
          <a:fillRef idx="0">
            <a:schemeClr val="dk1"/>
          </a:fillRef>
          <a:effectRef idx="2">
            <a:schemeClr val="dk1"/>
          </a:effectRef>
          <a:fontRef idx="minor">
            <a:schemeClr val="tx1"/>
          </a:fontRef>
        </p:style>
      </p:cxnSp>
      <p:cxnSp>
        <p:nvCxnSpPr>
          <p:cNvPr id="20" name="直接连接符 19"/>
          <p:cNvCxnSpPr/>
          <p:nvPr/>
        </p:nvCxnSpPr>
        <p:spPr>
          <a:xfrm>
            <a:off x="2294820" y="1301979"/>
            <a:ext cx="3341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288470" y="2031137"/>
            <a:ext cx="334142"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22" name="直接连接符 21"/>
          <p:cNvCxnSpPr/>
          <p:nvPr/>
        </p:nvCxnSpPr>
        <p:spPr>
          <a:xfrm>
            <a:off x="2288470" y="2657891"/>
            <a:ext cx="334142"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23" name="直接连接符 22"/>
          <p:cNvCxnSpPr/>
          <p:nvPr/>
        </p:nvCxnSpPr>
        <p:spPr>
          <a:xfrm flipV="1">
            <a:off x="2040473" y="3297795"/>
            <a:ext cx="608344" cy="5900"/>
          </a:xfrm>
          <a:prstGeom prst="line">
            <a:avLst/>
          </a:prstGeom>
          <a:ln w="28575"/>
        </p:spPr>
        <p:style>
          <a:lnRef idx="3">
            <a:schemeClr val="dk1"/>
          </a:lnRef>
          <a:fillRef idx="0">
            <a:schemeClr val="dk1"/>
          </a:fillRef>
          <a:effectRef idx="2">
            <a:schemeClr val="dk1"/>
          </a:effectRef>
          <a:fontRef idx="minor">
            <a:schemeClr val="tx1"/>
          </a:fontRef>
        </p:style>
      </p:cxnSp>
      <p:cxnSp>
        <p:nvCxnSpPr>
          <p:cNvPr id="24" name="直接连接符 23"/>
          <p:cNvCxnSpPr/>
          <p:nvPr/>
        </p:nvCxnSpPr>
        <p:spPr>
          <a:xfrm>
            <a:off x="2288225" y="3907553"/>
            <a:ext cx="334142"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25" name="直接连接符 24"/>
          <p:cNvCxnSpPr/>
          <p:nvPr/>
        </p:nvCxnSpPr>
        <p:spPr>
          <a:xfrm>
            <a:off x="2279580" y="4552713"/>
            <a:ext cx="334142" cy="0"/>
          </a:xfrm>
          <a:prstGeom prst="line">
            <a:avLst/>
          </a:prstGeom>
          <a:ln w="28575"/>
        </p:spPr>
        <p:style>
          <a:lnRef idx="3">
            <a:schemeClr val="dk1"/>
          </a:lnRef>
          <a:fillRef idx="0">
            <a:schemeClr val="dk1"/>
          </a:fillRef>
          <a:effectRef idx="2">
            <a:schemeClr val="dk1"/>
          </a:effectRef>
          <a:fontRef idx="minor">
            <a:schemeClr val="tx1"/>
          </a:fontRef>
        </p:style>
      </p:cxnSp>
      <p:sp>
        <p:nvSpPr>
          <p:cNvPr id="31" name="右大括号 30"/>
          <p:cNvSpPr/>
          <p:nvPr/>
        </p:nvSpPr>
        <p:spPr>
          <a:xfrm>
            <a:off x="4720916" y="3978661"/>
            <a:ext cx="192096" cy="520686"/>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grpSp>
        <p:nvGrpSpPr>
          <p:cNvPr id="33" name="组合 32"/>
          <p:cNvGrpSpPr/>
          <p:nvPr/>
        </p:nvGrpSpPr>
        <p:grpSpPr>
          <a:xfrm rot="16200000">
            <a:off x="11496854" y="268398"/>
            <a:ext cx="876046" cy="387835"/>
            <a:chOff x="6507038" y="462977"/>
            <a:chExt cx="2430800" cy="471379"/>
          </a:xfrm>
        </p:grpSpPr>
        <p:grpSp>
          <p:nvGrpSpPr>
            <p:cNvPr id="34" name="组合 33"/>
            <p:cNvGrpSpPr/>
            <p:nvPr/>
          </p:nvGrpSpPr>
          <p:grpSpPr>
            <a:xfrm flipV="1">
              <a:off x="6507038" y="462977"/>
              <a:ext cx="1917435" cy="471379"/>
              <a:chOff x="810775" y="1533962"/>
              <a:chExt cx="7782374" cy="1913206"/>
            </a:xfrm>
          </p:grpSpPr>
          <p:sp>
            <p:nvSpPr>
              <p:cNvPr id="36" name="圆角矩形 35"/>
              <p:cNvSpPr/>
              <p:nvPr/>
            </p:nvSpPr>
            <p:spPr>
              <a:xfrm>
                <a:off x="2848247" y="1533962"/>
                <a:ext cx="1744394" cy="1913206"/>
              </a:xfrm>
              <a:prstGeom prst="roundRect">
                <a:avLst>
                  <a:gd name="adj" fmla="val 5039"/>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a:off x="810775" y="1533962"/>
                <a:ext cx="1744394" cy="1913206"/>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6848755" y="1533962"/>
                <a:ext cx="1744394" cy="1913206"/>
              </a:xfrm>
              <a:prstGeom prst="roundRect">
                <a:avLst>
                  <a:gd name="adj" fmla="val 5039"/>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4811283" y="1533962"/>
                <a:ext cx="1744394" cy="1913206"/>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圆角矩形 34"/>
            <p:cNvSpPr/>
            <p:nvPr/>
          </p:nvSpPr>
          <p:spPr>
            <a:xfrm flipV="1">
              <a:off x="8508051" y="462977"/>
              <a:ext cx="429787" cy="471379"/>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圆角矩形 39"/>
          <p:cNvSpPr/>
          <p:nvPr/>
        </p:nvSpPr>
        <p:spPr>
          <a:xfrm rot="16200000" flipV="1">
            <a:off x="10477452" y="-232379"/>
            <a:ext cx="883355" cy="1387778"/>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rot="10800000" flipV="1">
            <a:off x="6757239" y="2725868"/>
            <a:ext cx="511795" cy="125460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sz="24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第七天</a:t>
            </a:r>
            <a:endParaRPr 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42" name="矩形 41"/>
          <p:cNvSpPr/>
          <p:nvPr/>
        </p:nvSpPr>
        <p:spPr>
          <a:xfrm rot="10800000" flipV="1">
            <a:off x="7867912" y="2546029"/>
            <a:ext cx="461117" cy="1563351"/>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sz="2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再次评估</a:t>
            </a:r>
            <a:endParaRPr lang="zh-CN" sz="14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43" name="矩形 42"/>
          <p:cNvSpPr/>
          <p:nvPr/>
        </p:nvSpPr>
        <p:spPr>
          <a:xfrm rot="10800000" flipV="1">
            <a:off x="8927906" y="2546029"/>
            <a:ext cx="426154" cy="1560221"/>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sz="2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手术</a:t>
            </a:r>
            <a:endParaRPr lang="zh-CN" sz="14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cxnSp>
        <p:nvCxnSpPr>
          <p:cNvPr id="61" name="直接箭头连接符 60"/>
          <p:cNvCxnSpPr/>
          <p:nvPr/>
        </p:nvCxnSpPr>
        <p:spPr>
          <a:xfrm>
            <a:off x="6158419" y="3378572"/>
            <a:ext cx="59887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a:off x="8329029" y="3378565"/>
            <a:ext cx="59887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右大括号 71"/>
          <p:cNvSpPr/>
          <p:nvPr/>
        </p:nvSpPr>
        <p:spPr>
          <a:xfrm>
            <a:off x="5685998" y="2316833"/>
            <a:ext cx="391405" cy="2123382"/>
          </a:xfrm>
          <a:prstGeom prst="rightBrace">
            <a:avLst/>
          </a:prstGeom>
          <a:noFill/>
          <a:ln w="28575"/>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62" name="矩形 61"/>
          <p:cNvSpPr/>
          <p:nvPr/>
        </p:nvSpPr>
        <p:spPr>
          <a:xfrm>
            <a:off x="2218690" y="407670"/>
            <a:ext cx="9906000" cy="48450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ltLang="zh-CN"/>
          </a:p>
        </p:txBody>
      </p:sp>
      <p:sp>
        <p:nvSpPr>
          <p:cNvPr id="14" name="文本框 13"/>
          <p:cNvSpPr txBox="1"/>
          <p:nvPr/>
        </p:nvSpPr>
        <p:spPr>
          <a:xfrm>
            <a:off x="492125" y="428625"/>
            <a:ext cx="1706880" cy="483235"/>
          </a:xfrm>
          <a:prstGeom prst="rect">
            <a:avLst/>
          </a:prstGeom>
          <a:noFill/>
        </p:spPr>
        <p:txBody>
          <a:bodyPr wrap="none" rtlCol="0" anchor="t">
            <a:spAutoFit/>
          </a:bodyPr>
          <a:lstStyle/>
          <a:p>
            <a:r>
              <a:rPr lang="zh-CN" altLang="en-US" sz="2400" spc="600" dirty="0">
                <a:solidFill>
                  <a:schemeClr val="tx2"/>
                </a:solidFill>
                <a:latin typeface="微软雅黑" panose="020B0503020204020204" pitchFamily="34" charset="-122"/>
                <a:ea typeface="微软雅黑" panose="020B0503020204020204" pitchFamily="34" charset="-122"/>
                <a:sym typeface="+mn-ea"/>
              </a:rPr>
              <a:t>方案流程</a:t>
            </a:r>
            <a:endParaRPr lang="zh-CN" altLang="en-US" sz="2400"/>
          </a:p>
        </p:txBody>
      </p:sp>
      <p:pic>
        <p:nvPicPr>
          <p:cNvPr id="2" name="内容占位符 1" descr="石油医院图标"/>
          <p:cNvPicPr>
            <a:picLocks noGrp="1" noChangeAspect="1"/>
          </p:cNvPicPr>
          <p:nvPr>
            <p:ph idx="1"/>
          </p:nvPr>
        </p:nvPicPr>
        <p:blipFill>
          <a:blip r:embed="rId2" cstate="print"/>
          <a:stretch>
            <a:fillRect/>
          </a:stretch>
        </p:blipFill>
        <p:spPr>
          <a:xfrm>
            <a:off x="-20955" y="335280"/>
            <a:ext cx="2733675" cy="628650"/>
          </a:xfrm>
          <a:prstGeom prst="rect">
            <a:avLst/>
          </a:prstGeom>
        </p:spPr>
      </p:pic>
      <p:cxnSp>
        <p:nvCxnSpPr>
          <p:cNvPr id="15" name="直接箭头连接符 14"/>
          <p:cNvCxnSpPr/>
          <p:nvPr/>
        </p:nvCxnSpPr>
        <p:spPr>
          <a:xfrm>
            <a:off x="7269034" y="3378572"/>
            <a:ext cx="598877"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 3"/>
          <p:cNvGrpSpPr/>
          <p:nvPr/>
        </p:nvGrpSpPr>
        <p:grpSpPr>
          <a:xfrm>
            <a:off x="-21102" y="2847434"/>
            <a:ext cx="12203578" cy="1296345"/>
            <a:chOff x="-21102" y="2847433"/>
            <a:chExt cx="12203577" cy="1296345"/>
          </a:xfrm>
        </p:grpSpPr>
        <p:sp>
          <p:nvSpPr>
            <p:cNvPr id="51" name="矩形 50"/>
            <p:cNvSpPr/>
            <p:nvPr/>
          </p:nvSpPr>
          <p:spPr>
            <a:xfrm flipH="1">
              <a:off x="-9525" y="2862823"/>
              <a:ext cx="12192000" cy="1252063"/>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rot="10800000" flipV="1">
              <a:off x="464451" y="2847433"/>
              <a:ext cx="1273995" cy="1291039"/>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altLang="zh-CN" sz="6000" dirty="0"/>
            </a:p>
          </p:txBody>
        </p:sp>
        <p:sp>
          <p:nvSpPr>
            <p:cNvPr id="42" name="文本框 41"/>
            <p:cNvSpPr txBox="1"/>
            <p:nvPr/>
          </p:nvSpPr>
          <p:spPr>
            <a:xfrm>
              <a:off x="5994344" y="3057711"/>
              <a:ext cx="2924810" cy="873125"/>
            </a:xfrm>
            <a:prstGeom prst="rect">
              <a:avLst/>
            </a:prstGeom>
            <a:noFill/>
          </p:spPr>
          <p:txBody>
            <a:bodyPr wrap="none" lIns="91438" tIns="45719" rIns="91438" bIns="45719" rtlCol="0">
              <a:spAutoFit/>
            </a:bodyPr>
            <a:lstStyle/>
            <a:p>
              <a:r>
                <a:rPr lang="zh-CN" altLang="en-US" sz="4800" spc="600" dirty="0">
                  <a:solidFill>
                    <a:schemeClr val="bg1"/>
                  </a:solidFill>
                  <a:latin typeface="微软雅黑" panose="020B0503020204020204" pitchFamily="34" charset="-122"/>
                  <a:ea typeface="微软雅黑" panose="020B0503020204020204" pitchFamily="34" charset="-122"/>
                </a:rPr>
                <a:t>方案实施</a:t>
              </a:r>
            </a:p>
          </p:txBody>
        </p:sp>
        <p:grpSp>
          <p:nvGrpSpPr>
            <p:cNvPr id="3" name="组 2"/>
            <p:cNvGrpSpPr/>
            <p:nvPr/>
          </p:nvGrpSpPr>
          <p:grpSpPr>
            <a:xfrm>
              <a:off x="-21102" y="2858492"/>
              <a:ext cx="242777" cy="1285286"/>
              <a:chOff x="-21102" y="2858492"/>
              <a:chExt cx="242777" cy="1285286"/>
            </a:xfrm>
          </p:grpSpPr>
          <p:sp>
            <p:nvSpPr>
              <p:cNvPr id="46" name="圆角矩形 45"/>
              <p:cNvSpPr/>
              <p:nvPr/>
            </p:nvSpPr>
            <p:spPr>
              <a:xfrm rot="16200000" flipV="1">
                <a:off x="-13338" y="3643334"/>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rot="16200000" flipV="1">
                <a:off x="-13338" y="3908764"/>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rot="16200000" flipV="1">
                <a:off x="-13338" y="3122170"/>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rot="16200000" flipV="1">
                <a:off x="-13338" y="3387600"/>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rot="16200000" flipV="1">
                <a:off x="-13338" y="2850728"/>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矩形 52"/>
            <p:cNvSpPr/>
            <p:nvPr/>
          </p:nvSpPr>
          <p:spPr>
            <a:xfrm>
              <a:off x="2154440" y="3254836"/>
              <a:ext cx="3681730" cy="481965"/>
            </a:xfrm>
            <a:prstGeom prst="rect">
              <a:avLst/>
            </a:prstGeom>
          </p:spPr>
          <p:txBody>
            <a:bodyPr wrap="none" lIns="91438" tIns="45719" rIns="91438" bIns="45719">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STRATEGY PROCESSING</a:t>
              </a:r>
            </a:p>
          </p:txBody>
        </p:sp>
      </p:grpSp>
      <p:grpSp>
        <p:nvGrpSpPr>
          <p:cNvPr id="28" name="组 27"/>
          <p:cNvGrpSpPr/>
          <p:nvPr/>
        </p:nvGrpSpPr>
        <p:grpSpPr>
          <a:xfrm>
            <a:off x="11454106" y="252857"/>
            <a:ext cx="737892" cy="484288"/>
            <a:chOff x="11454105" y="252856"/>
            <a:chExt cx="737892" cy="484288"/>
          </a:xfrm>
        </p:grpSpPr>
        <p:grpSp>
          <p:nvGrpSpPr>
            <p:cNvPr id="30" name="组 29"/>
            <p:cNvGrpSpPr/>
            <p:nvPr/>
          </p:nvGrpSpPr>
          <p:grpSpPr>
            <a:xfrm>
              <a:off x="12039604" y="252856"/>
              <a:ext cx="152393" cy="484287"/>
              <a:chOff x="12039604" y="252856"/>
              <a:chExt cx="152393" cy="484287"/>
            </a:xfrm>
          </p:grpSpPr>
          <p:sp>
            <p:nvSpPr>
              <p:cNvPr id="34" name="圆角矩形 33"/>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99"/>
            <p:cNvGrpSpPr/>
            <p:nvPr/>
          </p:nvGrpSpPr>
          <p:grpSpPr>
            <a:xfrm>
              <a:off x="11454105" y="252857"/>
              <a:ext cx="491115" cy="484287"/>
              <a:chOff x="1528923" y="220268"/>
              <a:chExt cx="1284096" cy="1266241"/>
            </a:xfrm>
          </p:grpSpPr>
          <p:sp>
            <p:nvSpPr>
              <p:cNvPr id="32" name="圆角矩形 31"/>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等腰三角形 28"/>
          <p:cNvSpPr/>
          <p:nvPr/>
        </p:nvSpPr>
        <p:spPr>
          <a:xfrm>
            <a:off x="5084281" y="1837269"/>
            <a:ext cx="1817311" cy="1817311"/>
          </a:xfrm>
          <a:prstGeom prst="triangle">
            <a:avLst/>
          </a:prstGeom>
          <a:solidFill>
            <a:srgbClr val="4472C4"/>
          </a:solidFill>
          <a:ln w="28575">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等腰三角形 26"/>
          <p:cNvSpPr/>
          <p:nvPr/>
        </p:nvSpPr>
        <p:spPr>
          <a:xfrm>
            <a:off x="4175626" y="3654579"/>
            <a:ext cx="1817311" cy="1817311"/>
          </a:xfrm>
          <a:prstGeom prst="triangle">
            <a:avLst/>
          </a:prstGeom>
          <a:solidFill>
            <a:srgbClr val="4472C4"/>
          </a:solidFill>
          <a:ln w="28575">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等腰三角形 24"/>
          <p:cNvSpPr/>
          <p:nvPr/>
        </p:nvSpPr>
        <p:spPr>
          <a:xfrm rot="10800000">
            <a:off x="5084281" y="3654579"/>
            <a:ext cx="1817311" cy="1817311"/>
          </a:xfrm>
          <a:prstGeom prst="triangle">
            <a:avLst/>
          </a:prstGeom>
          <a:solidFill>
            <a:srgbClr val="4472C4">
              <a:alpha val="55000"/>
            </a:srgbClr>
          </a:solidFill>
          <a:ln w="28575">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等腰三角形 22"/>
          <p:cNvSpPr/>
          <p:nvPr/>
        </p:nvSpPr>
        <p:spPr>
          <a:xfrm>
            <a:off x="5992935" y="3654579"/>
            <a:ext cx="1817311" cy="1817311"/>
          </a:xfrm>
          <a:prstGeom prst="triangle">
            <a:avLst/>
          </a:prstGeom>
          <a:solidFill>
            <a:srgbClr val="4472C4"/>
          </a:solidFill>
          <a:ln w="28575">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圆角矩形 31"/>
          <p:cNvSpPr/>
          <p:nvPr/>
        </p:nvSpPr>
        <p:spPr>
          <a:xfrm rot="10800000" flipV="1">
            <a:off x="7095427" y="1902209"/>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33" name="文本框 32"/>
          <p:cNvSpPr txBox="1"/>
          <p:nvPr/>
        </p:nvSpPr>
        <p:spPr>
          <a:xfrm>
            <a:off x="7519791" y="1870507"/>
            <a:ext cx="1217930" cy="466090"/>
          </a:xfrm>
          <a:prstGeom prst="rect">
            <a:avLst/>
          </a:prstGeom>
          <a:noFill/>
        </p:spPr>
        <p:txBody>
          <a:bodyPr wrap="none" lIns="91438" tIns="45719" rIns="91438" bIns="45719" rtlCol="0">
            <a:spAutoFit/>
          </a:bodyPr>
          <a:lstStyle/>
          <a:p>
            <a:pPr>
              <a:lnSpc>
                <a:spcPct val="130000"/>
              </a:lnSpc>
            </a:pPr>
            <a:r>
              <a:rPr lang="zh-CN" altLang="en-US" dirty="0">
                <a:solidFill>
                  <a:schemeClr val="tx2"/>
                </a:solidFill>
                <a:latin typeface="微软雅黑" panose="020B0503020204020204" pitchFamily="34" charset="-122"/>
                <a:ea typeface="微软雅黑" panose="020B0503020204020204" pitchFamily="34" charset="-122"/>
              </a:rPr>
              <a:t>护理小组</a:t>
            </a:r>
            <a:r>
              <a:rPr lang="en-US" altLang="zh-CN" dirty="0">
                <a:solidFill>
                  <a:schemeClr val="tx2"/>
                </a:solidFill>
                <a:latin typeface="微软雅黑" panose="020B0503020204020204" pitchFamily="34" charset="-122"/>
                <a:ea typeface="微软雅黑" panose="020B0503020204020204" pitchFamily="34" charset="-122"/>
              </a:rPr>
              <a:t> </a:t>
            </a:r>
            <a:endParaRPr lang="zh-CN" altLang="en-US" dirty="0">
              <a:solidFill>
                <a:schemeClr val="tx2"/>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a:off x="7608161" y="2239233"/>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7524286" y="2317119"/>
            <a:ext cx="3532695" cy="701344"/>
          </a:xfrm>
          <a:prstGeom prst="rect">
            <a:avLst/>
          </a:prstGeom>
        </p:spPr>
        <p:txBody>
          <a:bodyPr wrap="square" lIns="91438" tIns="45719" rIns="91438" bIns="45719">
            <a:spAutoFit/>
          </a:bodyPr>
          <a:lstStyle/>
          <a:p>
            <a:pPr>
              <a:lnSpc>
                <a:spcPct val="130000"/>
              </a:lnSpc>
            </a:pPr>
            <a:r>
              <a:rPr lang="zh-CN" altLang="en-US" sz="1600" dirty="0">
                <a:solidFill>
                  <a:schemeClr val="bg2">
                    <a:lumMod val="50000"/>
                  </a:schemeClr>
                </a:solidFill>
                <a:latin typeface="微软雅黑" panose="020B0503020204020204" pitchFamily="34" charset="-122"/>
                <a:ea typeface="微软雅黑" panose="020B0503020204020204" pitchFamily="34" charset="-122"/>
              </a:rPr>
              <a:t>负责入科宣教，呼吸训练的教授及监督，药物康复的实施</a:t>
            </a:r>
          </a:p>
        </p:txBody>
      </p:sp>
      <p:sp>
        <p:nvSpPr>
          <p:cNvPr id="41" name="等腰三角形 40"/>
          <p:cNvSpPr/>
          <p:nvPr/>
        </p:nvSpPr>
        <p:spPr>
          <a:xfrm>
            <a:off x="5293721" y="4754705"/>
            <a:ext cx="1398427" cy="1309071"/>
          </a:xfrm>
          <a:prstGeom prst="triangle">
            <a:avLst/>
          </a:prstGeom>
          <a:solidFill>
            <a:srgbClr val="4472C4"/>
          </a:solidFill>
          <a:ln w="28575">
            <a:solidFill>
              <a:schemeClr val="lt1">
                <a:hueOff val="0"/>
                <a:satOff val="0"/>
                <a:lumOff val="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圆角矩形 42"/>
          <p:cNvSpPr/>
          <p:nvPr/>
        </p:nvSpPr>
        <p:spPr>
          <a:xfrm rot="10800000" flipV="1">
            <a:off x="4676656" y="1917971"/>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44" name="文本框 43"/>
          <p:cNvSpPr txBox="1"/>
          <p:nvPr/>
        </p:nvSpPr>
        <p:spPr>
          <a:xfrm>
            <a:off x="2685457" y="1787770"/>
            <a:ext cx="1217930" cy="466090"/>
          </a:xfrm>
          <a:prstGeom prst="rect">
            <a:avLst/>
          </a:prstGeom>
          <a:noFill/>
        </p:spPr>
        <p:txBody>
          <a:bodyPr wrap="none" lIns="91438" tIns="45719" rIns="91438" bIns="45719" rtlCol="0">
            <a:spAutoFit/>
          </a:bodyPr>
          <a:lstStyle/>
          <a:p>
            <a:pPr>
              <a:lnSpc>
                <a:spcPct val="130000"/>
              </a:lnSpc>
            </a:pPr>
            <a:r>
              <a:rPr lang="zh-CN" altLang="en-US" dirty="0">
                <a:solidFill>
                  <a:schemeClr val="tx2"/>
                </a:solidFill>
                <a:latin typeface="微软雅黑" panose="020B0503020204020204" pitchFamily="34" charset="-122"/>
                <a:ea typeface="微软雅黑" panose="020B0503020204020204" pitchFamily="34" charset="-122"/>
              </a:rPr>
              <a:t>临床医师</a:t>
            </a:r>
            <a:r>
              <a:rPr lang="en-US" altLang="zh-CN" dirty="0">
                <a:solidFill>
                  <a:schemeClr val="tx2"/>
                </a:solidFill>
                <a:latin typeface="微软雅黑" panose="020B0503020204020204" pitchFamily="34" charset="-122"/>
                <a:ea typeface="微软雅黑" panose="020B0503020204020204" pitchFamily="34" charset="-122"/>
              </a:rPr>
              <a:t> </a:t>
            </a:r>
            <a:endParaRPr lang="zh-CN" altLang="en-US" dirty="0">
              <a:solidFill>
                <a:schemeClr val="tx2"/>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2220126" y="2240069"/>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1143603" y="2378853"/>
            <a:ext cx="3532695" cy="701344"/>
          </a:xfrm>
          <a:prstGeom prst="rect">
            <a:avLst/>
          </a:prstGeom>
        </p:spPr>
        <p:txBody>
          <a:bodyPr wrap="square" lIns="91438" tIns="45719" rIns="91438" bIns="45719">
            <a:spAutoFit/>
          </a:bodyPr>
          <a:lstStyle/>
          <a:p>
            <a:pPr>
              <a:lnSpc>
                <a:spcPct val="130000"/>
              </a:lnSpc>
            </a:pPr>
            <a:r>
              <a:rPr lang="zh-CN" altLang="en-US" sz="1600" dirty="0">
                <a:solidFill>
                  <a:schemeClr val="bg2">
                    <a:lumMod val="50000"/>
                  </a:schemeClr>
                </a:solidFill>
                <a:latin typeface="微软雅黑" panose="020B0503020204020204" pitchFamily="34" charset="-122"/>
                <a:ea typeface="微软雅黑" panose="020B0503020204020204" pitchFamily="34" charset="-122"/>
              </a:rPr>
              <a:t>负责高危因素评估，康复方案及手术的实施</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8" name="圆角矩形 47"/>
          <p:cNvSpPr/>
          <p:nvPr/>
        </p:nvSpPr>
        <p:spPr>
          <a:xfrm rot="10800000" flipV="1">
            <a:off x="3903388" y="4206559"/>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49" name="文本框 48"/>
          <p:cNvSpPr txBox="1"/>
          <p:nvPr/>
        </p:nvSpPr>
        <p:spPr>
          <a:xfrm>
            <a:off x="2258932" y="4104804"/>
            <a:ext cx="905510" cy="466090"/>
          </a:xfrm>
          <a:prstGeom prst="rect">
            <a:avLst/>
          </a:prstGeom>
          <a:noFill/>
        </p:spPr>
        <p:txBody>
          <a:bodyPr wrap="none" lIns="91438" tIns="45719" rIns="91438" bIns="45719" rtlCol="0">
            <a:spAutoFit/>
          </a:bodyPr>
          <a:lstStyle/>
          <a:p>
            <a:pPr>
              <a:lnSpc>
                <a:spcPct val="130000"/>
              </a:lnSpc>
            </a:pPr>
            <a:r>
              <a:rPr lang="zh-CN" altLang="en-US" dirty="0">
                <a:solidFill>
                  <a:schemeClr val="tx2"/>
                </a:solidFill>
                <a:latin typeface="微软雅黑" panose="020B0503020204020204" pitchFamily="34" charset="-122"/>
                <a:ea typeface="微软雅黑" panose="020B0503020204020204" pitchFamily="34" charset="-122"/>
              </a:rPr>
              <a:t>康复师</a:t>
            </a:r>
          </a:p>
        </p:txBody>
      </p:sp>
      <p:cxnSp>
        <p:nvCxnSpPr>
          <p:cNvPr id="50" name="直接连接符 49"/>
          <p:cNvCxnSpPr/>
          <p:nvPr/>
        </p:nvCxnSpPr>
        <p:spPr>
          <a:xfrm>
            <a:off x="1446860" y="4528657"/>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897243" y="4678171"/>
            <a:ext cx="3532695" cy="387350"/>
          </a:xfrm>
          <a:prstGeom prst="rect">
            <a:avLst/>
          </a:prstGeom>
        </p:spPr>
        <p:txBody>
          <a:bodyPr wrap="square" lIns="91438" tIns="45719" rIns="91438" bIns="45719">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完成康复评定，实施有氧运动锻炼</a:t>
            </a:r>
          </a:p>
        </p:txBody>
      </p:sp>
      <p:sp>
        <p:nvSpPr>
          <p:cNvPr id="52" name="文本框 51"/>
          <p:cNvSpPr txBox="1"/>
          <p:nvPr/>
        </p:nvSpPr>
        <p:spPr>
          <a:xfrm>
            <a:off x="5768352" y="2686451"/>
            <a:ext cx="373380" cy="723900"/>
          </a:xfrm>
          <a:prstGeom prst="rect">
            <a:avLst/>
          </a:prstGeom>
          <a:noFill/>
        </p:spPr>
        <p:txBody>
          <a:bodyPr wrap="none" lIns="91436" tIns="45718" rIns="91436" bIns="45718" rtlCol="0">
            <a:spAutoFit/>
          </a:bodyPr>
          <a:lstStyle/>
          <a:p>
            <a:pPr>
              <a:lnSpc>
                <a:spcPct val="130000"/>
              </a:lnSpc>
            </a:pPr>
            <a:r>
              <a:rPr lang="en-US" altLang="zh-CN" sz="3200" dirty="0">
                <a:solidFill>
                  <a:schemeClr val="bg1"/>
                </a:solidFill>
                <a:latin typeface="Eras Light ITC" panose="020B0402030504020804" pitchFamily="34" charset="0"/>
              </a:rPr>
              <a:t>T</a:t>
            </a:r>
          </a:p>
        </p:txBody>
      </p:sp>
      <p:sp>
        <p:nvSpPr>
          <p:cNvPr id="53" name="文本框 52"/>
          <p:cNvSpPr txBox="1"/>
          <p:nvPr/>
        </p:nvSpPr>
        <p:spPr>
          <a:xfrm>
            <a:off x="4819492" y="4478050"/>
            <a:ext cx="394335" cy="723900"/>
          </a:xfrm>
          <a:prstGeom prst="rect">
            <a:avLst/>
          </a:prstGeom>
          <a:noFill/>
        </p:spPr>
        <p:txBody>
          <a:bodyPr wrap="none" lIns="91436" tIns="45718" rIns="91436" bIns="45718" rtlCol="0">
            <a:spAutoFit/>
          </a:bodyPr>
          <a:lstStyle/>
          <a:p>
            <a:pPr>
              <a:lnSpc>
                <a:spcPct val="130000"/>
              </a:lnSpc>
            </a:pPr>
            <a:r>
              <a:rPr lang="en-US" altLang="zh-CN" sz="3200" dirty="0">
                <a:solidFill>
                  <a:schemeClr val="bg1"/>
                </a:solidFill>
                <a:latin typeface="Eras Light ITC" panose="020B0402030504020804" pitchFamily="34" charset="0"/>
              </a:rPr>
              <a:t>E</a:t>
            </a:r>
          </a:p>
        </p:txBody>
      </p:sp>
      <p:sp>
        <p:nvSpPr>
          <p:cNvPr id="54" name="文本框 53"/>
          <p:cNvSpPr txBox="1"/>
          <p:nvPr/>
        </p:nvSpPr>
        <p:spPr>
          <a:xfrm>
            <a:off x="5314963" y="3703038"/>
            <a:ext cx="1308735" cy="723900"/>
          </a:xfrm>
          <a:prstGeom prst="rect">
            <a:avLst/>
          </a:prstGeom>
          <a:noFill/>
        </p:spPr>
        <p:txBody>
          <a:bodyPr wrap="none" lIns="91436" tIns="45718" rIns="91436" bIns="45718" rtlCol="0">
            <a:spAutoFit/>
          </a:bodyPr>
          <a:lstStyle/>
          <a:p>
            <a:pPr>
              <a:lnSpc>
                <a:spcPct val="130000"/>
              </a:lnSpc>
            </a:pPr>
            <a:r>
              <a:rPr lang="en-US" altLang="zh-CN" sz="3200" dirty="0">
                <a:solidFill>
                  <a:schemeClr val="bg1"/>
                </a:solidFill>
                <a:latin typeface="Eras Light ITC" panose="020B0402030504020804" pitchFamily="34" charset="0"/>
              </a:rPr>
              <a:t>WORK</a:t>
            </a:r>
          </a:p>
        </p:txBody>
      </p:sp>
      <p:sp>
        <p:nvSpPr>
          <p:cNvPr id="55" name="文本框 54"/>
          <p:cNvSpPr txBox="1"/>
          <p:nvPr/>
        </p:nvSpPr>
        <p:spPr>
          <a:xfrm>
            <a:off x="6705789" y="4462317"/>
            <a:ext cx="516255" cy="723900"/>
          </a:xfrm>
          <a:prstGeom prst="rect">
            <a:avLst/>
          </a:prstGeom>
          <a:noFill/>
        </p:spPr>
        <p:txBody>
          <a:bodyPr wrap="none" lIns="91436" tIns="45718" rIns="91436" bIns="45718" rtlCol="0">
            <a:spAutoFit/>
          </a:bodyPr>
          <a:lstStyle/>
          <a:p>
            <a:pPr>
              <a:lnSpc>
                <a:spcPct val="130000"/>
              </a:lnSpc>
            </a:pPr>
            <a:r>
              <a:rPr lang="en-US" altLang="zh-CN" sz="3200" dirty="0">
                <a:solidFill>
                  <a:schemeClr val="bg1"/>
                </a:solidFill>
                <a:latin typeface="Eras Light ITC" panose="020B0402030504020804" pitchFamily="34" charset="0"/>
              </a:rPr>
              <a:t>M</a:t>
            </a:r>
          </a:p>
        </p:txBody>
      </p:sp>
      <p:sp>
        <p:nvSpPr>
          <p:cNvPr id="69" name="矩形 68"/>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70" name="圆角矩形 69"/>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ltLang="zh-CN" sz="3600" dirty="0"/>
          </a:p>
        </p:txBody>
      </p:sp>
      <p:grpSp>
        <p:nvGrpSpPr>
          <p:cNvPr id="74" name="组 73"/>
          <p:cNvGrpSpPr/>
          <p:nvPr/>
        </p:nvGrpSpPr>
        <p:grpSpPr>
          <a:xfrm>
            <a:off x="11454106" y="252857"/>
            <a:ext cx="737892" cy="484288"/>
            <a:chOff x="11454105" y="252856"/>
            <a:chExt cx="737892" cy="484288"/>
          </a:xfrm>
        </p:grpSpPr>
        <p:grpSp>
          <p:nvGrpSpPr>
            <p:cNvPr id="76" name="组 75"/>
            <p:cNvGrpSpPr/>
            <p:nvPr/>
          </p:nvGrpSpPr>
          <p:grpSpPr>
            <a:xfrm>
              <a:off x="12039604" y="252856"/>
              <a:ext cx="152393" cy="484287"/>
              <a:chOff x="12039604" y="252856"/>
              <a:chExt cx="152393" cy="484287"/>
            </a:xfrm>
          </p:grpSpPr>
          <p:sp>
            <p:nvSpPr>
              <p:cNvPr id="80" name="圆角矩形 79"/>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圆角矩形 80"/>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圆角矩形 81"/>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圆角矩形 82"/>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99"/>
            <p:cNvGrpSpPr/>
            <p:nvPr/>
          </p:nvGrpSpPr>
          <p:grpSpPr>
            <a:xfrm>
              <a:off x="11454105" y="252857"/>
              <a:ext cx="491115" cy="484287"/>
              <a:chOff x="1528923" y="220268"/>
              <a:chExt cx="1284096" cy="1266241"/>
            </a:xfrm>
          </p:grpSpPr>
          <p:sp>
            <p:nvSpPr>
              <p:cNvPr id="78" name="圆角矩形 77"/>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sp>
        <p:nvSpPr>
          <p:cNvPr id="2" name="文本框 1"/>
          <p:cNvSpPr txBox="1"/>
          <p:nvPr/>
        </p:nvSpPr>
        <p:spPr>
          <a:xfrm>
            <a:off x="5786597" y="5107335"/>
            <a:ext cx="443230" cy="723900"/>
          </a:xfrm>
          <a:prstGeom prst="rect">
            <a:avLst/>
          </a:prstGeom>
          <a:noFill/>
        </p:spPr>
        <p:txBody>
          <a:bodyPr wrap="none" lIns="91436" tIns="45718" rIns="91436" bIns="45718" rtlCol="0">
            <a:spAutoFit/>
          </a:bodyPr>
          <a:lstStyle/>
          <a:p>
            <a:pPr>
              <a:lnSpc>
                <a:spcPct val="130000"/>
              </a:lnSpc>
            </a:pPr>
            <a:r>
              <a:rPr lang="en-US" altLang="zh-CN" sz="3200" dirty="0">
                <a:solidFill>
                  <a:schemeClr val="bg1"/>
                </a:solidFill>
                <a:latin typeface="Eras Light ITC" panose="020B0402030504020804" pitchFamily="34" charset="0"/>
              </a:rPr>
              <a:t>A</a:t>
            </a:r>
          </a:p>
        </p:txBody>
      </p:sp>
      <p:pic>
        <p:nvPicPr>
          <p:cNvPr id="3" name="内容占位符 2" descr="石油医院图标"/>
          <p:cNvPicPr>
            <a:picLocks noGrp="1" noChangeAspect="1"/>
          </p:cNvPicPr>
          <p:nvPr>
            <p:ph idx="1"/>
          </p:nvPr>
        </p:nvPicPr>
        <p:blipFill>
          <a:blip r:embed="rId2" cstate="print"/>
          <a:stretch>
            <a:fillRect/>
          </a:stretch>
        </p:blipFill>
        <p:spPr>
          <a:xfrm>
            <a:off x="-5715" y="184150"/>
            <a:ext cx="2733675" cy="6286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 形 1"/>
          <p:cNvSpPr/>
          <p:nvPr/>
        </p:nvSpPr>
        <p:spPr>
          <a:xfrm rot="2686645">
            <a:off x="4605409" y="2412321"/>
            <a:ext cx="1430064" cy="1443667"/>
          </a:xfrm>
          <a:prstGeom prst="corner">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18" name="L 形 17"/>
          <p:cNvSpPr/>
          <p:nvPr/>
        </p:nvSpPr>
        <p:spPr>
          <a:xfrm rot="8086645">
            <a:off x="5819106" y="2416548"/>
            <a:ext cx="1420689" cy="1392304"/>
          </a:xfrm>
          <a:prstGeom prst="corner">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20" name="L 形 19"/>
          <p:cNvSpPr/>
          <p:nvPr/>
        </p:nvSpPr>
        <p:spPr>
          <a:xfrm rot="13486645">
            <a:off x="5830864" y="3610563"/>
            <a:ext cx="1428819" cy="1428819"/>
          </a:xfrm>
          <a:prstGeom prst="corner">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21" name="L 形 20"/>
          <p:cNvSpPr/>
          <p:nvPr/>
        </p:nvSpPr>
        <p:spPr>
          <a:xfrm rot="18886645">
            <a:off x="4630661" y="3640515"/>
            <a:ext cx="1428819" cy="1428819"/>
          </a:xfrm>
          <a:prstGeom prst="corner">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a:p>
        </p:txBody>
      </p:sp>
      <p:sp>
        <p:nvSpPr>
          <p:cNvPr id="24" name="文本框 23"/>
          <p:cNvSpPr txBox="1"/>
          <p:nvPr/>
        </p:nvSpPr>
        <p:spPr>
          <a:xfrm>
            <a:off x="4632667" y="2471944"/>
            <a:ext cx="540648" cy="1179830"/>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latin typeface="Eras Light ITC" panose="020B0402030504020804" pitchFamily="34" charset="0"/>
              </a:rPr>
              <a:t>A</a:t>
            </a:r>
          </a:p>
        </p:txBody>
      </p:sp>
      <p:sp>
        <p:nvSpPr>
          <p:cNvPr id="25" name="文本框 24"/>
          <p:cNvSpPr txBox="1"/>
          <p:nvPr/>
        </p:nvSpPr>
        <p:spPr>
          <a:xfrm>
            <a:off x="6259126" y="2091914"/>
            <a:ext cx="540648" cy="1179830"/>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latin typeface="Eras Light ITC" panose="020B0402030504020804" pitchFamily="34" charset="0"/>
              </a:rPr>
              <a:t>B</a:t>
            </a:r>
          </a:p>
        </p:txBody>
      </p:sp>
      <p:sp>
        <p:nvSpPr>
          <p:cNvPr id="26" name="文本框 25"/>
          <p:cNvSpPr txBox="1"/>
          <p:nvPr/>
        </p:nvSpPr>
        <p:spPr>
          <a:xfrm>
            <a:off x="6549132" y="3690370"/>
            <a:ext cx="540648" cy="1179830"/>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latin typeface="Eras Light ITC" panose="020B0402030504020804" pitchFamily="34" charset="0"/>
              </a:rPr>
              <a:t>D</a:t>
            </a:r>
          </a:p>
        </p:txBody>
      </p:sp>
      <p:sp>
        <p:nvSpPr>
          <p:cNvPr id="27" name="文本框 26"/>
          <p:cNvSpPr txBox="1"/>
          <p:nvPr/>
        </p:nvSpPr>
        <p:spPr>
          <a:xfrm>
            <a:off x="5031682" y="4057190"/>
            <a:ext cx="540648" cy="1179830"/>
          </a:xfrm>
          <a:prstGeom prst="rect">
            <a:avLst/>
          </a:prstGeom>
          <a:noFill/>
        </p:spPr>
        <p:txBody>
          <a:bodyPr wrap="square" lIns="91436" tIns="45718" rIns="91436" bIns="45718" rtlCol="0">
            <a:spAutoFit/>
          </a:bodyPr>
          <a:lstStyle/>
          <a:p>
            <a:pPr>
              <a:lnSpc>
                <a:spcPct val="130000"/>
              </a:lnSpc>
            </a:pPr>
            <a:r>
              <a:rPr lang="en-US" altLang="zh-CN" sz="5500" dirty="0">
                <a:solidFill>
                  <a:schemeClr val="bg1"/>
                </a:solidFill>
                <a:latin typeface="Eras Light ITC" panose="020B0402030504020804" pitchFamily="34" charset="0"/>
              </a:rPr>
              <a:t>C</a:t>
            </a:r>
          </a:p>
        </p:txBody>
      </p:sp>
      <p:sp>
        <p:nvSpPr>
          <p:cNvPr id="29" name="圆角矩形 28"/>
          <p:cNvSpPr/>
          <p:nvPr/>
        </p:nvSpPr>
        <p:spPr>
          <a:xfrm rot="10800000" flipV="1">
            <a:off x="3395960" y="2180807"/>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30" name="文本框 29"/>
          <p:cNvSpPr txBox="1"/>
          <p:nvPr/>
        </p:nvSpPr>
        <p:spPr>
          <a:xfrm>
            <a:off x="1292725" y="2008214"/>
            <a:ext cx="1146810" cy="466090"/>
          </a:xfrm>
          <a:prstGeom prst="rect">
            <a:avLst/>
          </a:prstGeom>
          <a:noFill/>
        </p:spPr>
        <p:txBody>
          <a:bodyPr wrap="none" lIns="91438" tIns="45719" rIns="91438" bIns="45719" rtlCol="0">
            <a:spAutoFit/>
          </a:bodyPr>
          <a:lstStyle/>
          <a:p>
            <a:pPr>
              <a:lnSpc>
                <a:spcPct val="130000"/>
              </a:lnSpc>
            </a:pPr>
            <a:r>
              <a:rPr lang="zh-CN" altLang="en-US" dirty="0">
                <a:solidFill>
                  <a:schemeClr val="tx2"/>
                </a:solidFill>
                <a:latin typeface="Segoe UI Semilight" panose="020B0402040204020203" pitchFamily="34" charset="0"/>
                <a:ea typeface="微软雅黑" panose="020B0503020204020204" pitchFamily="34" charset="-122"/>
                <a:cs typeface="Segoe UI Semilight" panose="020B0402040204020203" pitchFamily="34" charset="0"/>
              </a:rPr>
              <a:t>入科宣教</a:t>
            </a:r>
          </a:p>
        </p:txBody>
      </p:sp>
      <p:cxnSp>
        <p:nvCxnSpPr>
          <p:cNvPr id="31" name="直接连接符 30"/>
          <p:cNvCxnSpPr/>
          <p:nvPr/>
        </p:nvCxnSpPr>
        <p:spPr>
          <a:xfrm>
            <a:off x="919593" y="2456884"/>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418230" y="2533178"/>
            <a:ext cx="3249967" cy="1487805"/>
          </a:xfrm>
          <a:prstGeom prst="rect">
            <a:avLst/>
          </a:prstGeom>
        </p:spPr>
        <p:txBody>
          <a:bodyPr wrap="square" lIns="91438" tIns="45719" rIns="91438" bIns="45719">
            <a:spAutoFit/>
          </a:bodyPr>
          <a:lstStyle/>
          <a:p>
            <a:pPr>
              <a:lnSpc>
                <a:spcPct val="130000"/>
              </a:lnSpc>
            </a:pPr>
            <a:r>
              <a:rPr lang="zh-CN" altLang="en-US" sz="1400" dirty="0">
                <a:solidFill>
                  <a:schemeClr val="bg2">
                    <a:lumMod val="50000"/>
                  </a:schemeClr>
                </a:solidFill>
                <a:latin typeface="微软雅黑" panose="020B0503020204020204" pitchFamily="34" charset="-122"/>
                <a:ea typeface="微软雅黑" panose="020B0503020204020204" pitchFamily="34" charset="-122"/>
              </a:rPr>
              <a:t>入科宣教：内容主要包括入科及住院流程讲解，戒烟管理（戒烟大于14天），肺康复训练讲解，围术期医护管理等等。加强患者入院的就医配合度，促进患者快速康复及胸外科舒适化病房的建设。</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5" name="圆角矩形 34"/>
          <p:cNvSpPr/>
          <p:nvPr/>
        </p:nvSpPr>
        <p:spPr>
          <a:xfrm rot="10800000" flipV="1">
            <a:off x="8289986" y="2195434"/>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36" name="文本框 35"/>
          <p:cNvSpPr txBox="1"/>
          <p:nvPr/>
        </p:nvSpPr>
        <p:spPr>
          <a:xfrm>
            <a:off x="8714351" y="2149825"/>
            <a:ext cx="1146810" cy="842010"/>
          </a:xfrm>
          <a:prstGeom prst="rect">
            <a:avLst/>
          </a:prstGeom>
          <a:noFill/>
        </p:spPr>
        <p:txBody>
          <a:bodyPr wrap="none" lIns="91438" tIns="45719" rIns="91438" bIns="45719" rtlCol="0">
            <a:spAutoFit/>
          </a:bodyPr>
          <a:lstStyle/>
          <a:p>
            <a:pPr>
              <a:lnSpc>
                <a:spcPct val="130000"/>
              </a:lnSpc>
            </a:pPr>
            <a:r>
              <a:rPr lang="zh-CN" altLang="en-US" dirty="0">
                <a:solidFill>
                  <a:schemeClr val="tx2"/>
                </a:solidFill>
                <a:latin typeface="Segoe UI Semilight" panose="020B0402040204020203" pitchFamily="34" charset="0"/>
                <a:ea typeface="微软雅黑" panose="020B0503020204020204" pitchFamily="34" charset="-122"/>
                <a:cs typeface="Segoe UI Semilight" panose="020B0402040204020203" pitchFamily="34" charset="0"/>
              </a:rPr>
              <a:t>呼吸训练</a:t>
            </a:r>
          </a:p>
          <a:p>
            <a:pPr>
              <a:lnSpc>
                <a:spcPct val="130000"/>
              </a:lnSpc>
            </a:pPr>
            <a:endParaRPr lang="zh-CN" altLang="en-US" dirty="0">
              <a:solidFill>
                <a:schemeClr val="tx2"/>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cxnSp>
        <p:nvCxnSpPr>
          <p:cNvPr id="37" name="直接连接符 36"/>
          <p:cNvCxnSpPr/>
          <p:nvPr/>
        </p:nvCxnSpPr>
        <p:spPr>
          <a:xfrm>
            <a:off x="8802721" y="251855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8310068" y="2596438"/>
            <a:ext cx="2805996" cy="905246"/>
          </a:xfrm>
          <a:prstGeom prst="rect">
            <a:avLst/>
          </a:prstGeom>
        </p:spPr>
        <p:txBody>
          <a:bodyPr wrap="square" lIns="91438" tIns="45719" rIns="91438" bIns="45719">
            <a:spAutoFit/>
          </a:bodyPr>
          <a:lstStyle/>
          <a:p>
            <a:pPr>
              <a:lnSpc>
                <a:spcPct val="130000"/>
              </a:lnSpc>
            </a:pPr>
            <a:r>
              <a:rPr lang="zh-CN" altLang="en-US" sz="1400" dirty="0">
                <a:solidFill>
                  <a:schemeClr val="bg2">
                    <a:lumMod val="50000"/>
                  </a:schemeClr>
                </a:solidFill>
                <a:latin typeface="微软雅黑" panose="020B0503020204020204" pitchFamily="34" charset="-122"/>
                <a:ea typeface="微软雅黑" panose="020B0503020204020204" pitchFamily="34" charset="-122"/>
              </a:rPr>
              <a:t>有效的呼吸训练，能够促进术后肺复张，减少肺部相关并发症的发生率。</a:t>
            </a:r>
            <a:endParaRPr lang="en-US" altLang="zh-CN" sz="14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0" name="圆角矩形 39"/>
          <p:cNvSpPr/>
          <p:nvPr/>
        </p:nvSpPr>
        <p:spPr>
          <a:xfrm rot="10800000" flipV="1">
            <a:off x="3389691" y="4245523"/>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41" name="文本框 40"/>
          <p:cNvSpPr txBox="1"/>
          <p:nvPr/>
        </p:nvSpPr>
        <p:spPr>
          <a:xfrm>
            <a:off x="1378553" y="4150181"/>
            <a:ext cx="1146810" cy="466090"/>
          </a:xfrm>
          <a:prstGeom prst="rect">
            <a:avLst/>
          </a:prstGeom>
          <a:noFill/>
        </p:spPr>
        <p:txBody>
          <a:bodyPr wrap="none" lIns="91438" tIns="45719" rIns="91438" bIns="45719" rtlCol="0">
            <a:spAutoFit/>
          </a:bodyPr>
          <a:lstStyle/>
          <a:p>
            <a:pPr>
              <a:lnSpc>
                <a:spcPct val="130000"/>
              </a:lnSpc>
            </a:pPr>
            <a:r>
              <a:rPr lang="zh-CN" altLang="en-US" dirty="0">
                <a:solidFill>
                  <a:schemeClr val="tx2"/>
                </a:solidFill>
                <a:latin typeface="Segoe UI Semilight" panose="020B0402040204020203" pitchFamily="34" charset="0"/>
                <a:ea typeface="微软雅黑" panose="020B0503020204020204" pitchFamily="34" charset="-122"/>
                <a:cs typeface="Segoe UI Semilight" panose="020B0402040204020203" pitchFamily="34" charset="0"/>
              </a:rPr>
              <a:t>药物康复</a:t>
            </a:r>
          </a:p>
        </p:txBody>
      </p:sp>
      <p:cxnSp>
        <p:nvCxnSpPr>
          <p:cNvPr id="42" name="直接连接符 41"/>
          <p:cNvCxnSpPr/>
          <p:nvPr/>
        </p:nvCxnSpPr>
        <p:spPr>
          <a:xfrm>
            <a:off x="919595" y="4519515"/>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478623" y="4597402"/>
            <a:ext cx="3121738" cy="932561"/>
          </a:xfrm>
          <a:prstGeom prst="rect">
            <a:avLst/>
          </a:prstGeom>
        </p:spPr>
        <p:txBody>
          <a:bodyPr wrap="square" lIns="91438" tIns="45719" rIns="91438" bIns="45719">
            <a:spAutoFit/>
          </a:bodyPr>
          <a:lstStyle/>
          <a:p>
            <a:pPr>
              <a:lnSpc>
                <a:spcPct val="130000"/>
              </a:lnSpc>
            </a:pPr>
            <a:r>
              <a:rPr lang="zh-CN" altLang="en-US" sz="1400" dirty="0">
                <a:solidFill>
                  <a:schemeClr val="bg2">
                    <a:lumMod val="50000"/>
                  </a:schemeClr>
                </a:solidFill>
                <a:latin typeface="微软雅黑" panose="020B0503020204020204" pitchFamily="34" charset="-122"/>
                <a:ea typeface="微软雅黑" panose="020B0503020204020204" pitchFamily="34" charset="-122"/>
              </a:rPr>
              <a:t>尤其针对合并</a:t>
            </a:r>
            <a:r>
              <a:rPr lang="en-US" altLang="zh-CN" sz="1400" dirty="0">
                <a:solidFill>
                  <a:schemeClr val="bg2">
                    <a:lumMod val="50000"/>
                  </a:schemeClr>
                </a:solidFill>
                <a:latin typeface="微软雅黑" panose="020B0503020204020204" pitchFamily="34" charset="-122"/>
                <a:ea typeface="微软雅黑" panose="020B0503020204020204" pitchFamily="34" charset="-122"/>
              </a:rPr>
              <a:t>COPD</a:t>
            </a:r>
            <a:r>
              <a:rPr lang="zh-CN" altLang="en-US" sz="1400" dirty="0">
                <a:solidFill>
                  <a:schemeClr val="bg2">
                    <a:lumMod val="50000"/>
                  </a:schemeClr>
                </a:solidFill>
                <a:latin typeface="微软雅黑" panose="020B0503020204020204" pitchFamily="34" charset="-122"/>
                <a:ea typeface="微软雅黑" panose="020B0503020204020204" pitchFamily="34" charset="-122"/>
              </a:rPr>
              <a:t>或肺功能差的患者，术前的祛痰平喘药物康复，能有有效的降低术后并发症发生风险</a:t>
            </a:r>
          </a:p>
        </p:txBody>
      </p:sp>
      <p:sp>
        <p:nvSpPr>
          <p:cNvPr id="45" name="圆角矩形 44"/>
          <p:cNvSpPr/>
          <p:nvPr/>
        </p:nvSpPr>
        <p:spPr>
          <a:xfrm rot="10800000" flipV="1">
            <a:off x="8289983" y="4280285"/>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46" name="文本框 45"/>
          <p:cNvSpPr txBox="1"/>
          <p:nvPr/>
        </p:nvSpPr>
        <p:spPr>
          <a:xfrm>
            <a:off x="8627352" y="4156186"/>
            <a:ext cx="3077210" cy="466090"/>
          </a:xfrm>
          <a:prstGeom prst="rect">
            <a:avLst/>
          </a:prstGeom>
          <a:noFill/>
        </p:spPr>
        <p:txBody>
          <a:bodyPr wrap="none" lIns="91438" tIns="45719" rIns="91438" bIns="45719" rtlCol="0">
            <a:spAutoFit/>
          </a:bodyPr>
          <a:lstStyle/>
          <a:p>
            <a:pPr>
              <a:lnSpc>
                <a:spcPct val="130000"/>
              </a:lnSpc>
            </a:pPr>
            <a:r>
              <a:rPr lang="zh-CN" altLang="en-US" dirty="0">
                <a:solidFill>
                  <a:schemeClr val="tx2"/>
                </a:solidFill>
                <a:latin typeface="Segoe UI Semilight" panose="020B0402040204020203" pitchFamily="34" charset="0"/>
                <a:ea typeface="微软雅黑" panose="020B0503020204020204" pitchFamily="34" charset="-122"/>
                <a:cs typeface="Segoe UI Semilight" panose="020B0402040204020203" pitchFamily="34" charset="0"/>
              </a:rPr>
              <a:t>有氧运动（心肺耐力锻炼）</a:t>
            </a:r>
          </a:p>
        </p:txBody>
      </p:sp>
      <p:cxnSp>
        <p:nvCxnSpPr>
          <p:cNvPr id="47" name="直接连接符 46"/>
          <p:cNvCxnSpPr/>
          <p:nvPr/>
        </p:nvCxnSpPr>
        <p:spPr>
          <a:xfrm>
            <a:off x="8802720" y="460238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8310068" y="4680270"/>
            <a:ext cx="2920309" cy="652484"/>
          </a:xfrm>
          <a:prstGeom prst="rect">
            <a:avLst/>
          </a:prstGeom>
        </p:spPr>
        <p:txBody>
          <a:bodyPr wrap="square" lIns="91438" tIns="45719" rIns="91438" bIns="45719">
            <a:spAutoFit/>
          </a:bodyPr>
          <a:lstStyle/>
          <a:p>
            <a:pPr>
              <a:lnSpc>
                <a:spcPct val="130000"/>
              </a:lnSpc>
            </a:pPr>
            <a:r>
              <a:rPr lang="zh-CN" altLang="en-US" sz="1400" dirty="0">
                <a:solidFill>
                  <a:schemeClr val="bg2">
                    <a:lumMod val="50000"/>
                  </a:schemeClr>
                </a:solidFill>
                <a:latin typeface="微软雅黑" panose="020B0503020204020204" pitchFamily="34" charset="-122"/>
                <a:ea typeface="微软雅黑" panose="020B0503020204020204" pitchFamily="34" charset="-122"/>
              </a:rPr>
              <a:t>提高患者心肺耐力，增强患者的手术耐受能力</a:t>
            </a:r>
          </a:p>
        </p:txBody>
      </p:sp>
      <p:sp>
        <p:nvSpPr>
          <p:cNvPr id="62" name="矩形 61"/>
          <p:cNvSpPr/>
          <p:nvPr/>
        </p:nvSpPr>
        <p:spPr>
          <a:xfrm>
            <a:off x="2658745" y="252730"/>
            <a:ext cx="9533255" cy="48450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63" name="圆角矩形 62"/>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4</a:t>
            </a:r>
            <a:endParaRPr lang="zh-CN" altLang="en-US" sz="3600" dirty="0"/>
          </a:p>
        </p:txBody>
      </p:sp>
      <p:grpSp>
        <p:nvGrpSpPr>
          <p:cNvPr id="67" name="组 66"/>
          <p:cNvGrpSpPr/>
          <p:nvPr/>
        </p:nvGrpSpPr>
        <p:grpSpPr>
          <a:xfrm>
            <a:off x="11454106" y="252857"/>
            <a:ext cx="737892" cy="484288"/>
            <a:chOff x="11454105" y="252856"/>
            <a:chExt cx="737892" cy="484288"/>
          </a:xfrm>
        </p:grpSpPr>
        <p:grpSp>
          <p:nvGrpSpPr>
            <p:cNvPr id="69" name="组 68"/>
            <p:cNvGrpSpPr/>
            <p:nvPr/>
          </p:nvGrpSpPr>
          <p:grpSpPr>
            <a:xfrm>
              <a:off x="12039604" y="252856"/>
              <a:ext cx="152393" cy="484287"/>
              <a:chOff x="12039604" y="252856"/>
              <a:chExt cx="152393" cy="484287"/>
            </a:xfrm>
          </p:grpSpPr>
          <p:sp>
            <p:nvSpPr>
              <p:cNvPr id="73" name="圆角矩形 72"/>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73"/>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圆角矩形 75"/>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角矩形 76"/>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99"/>
            <p:cNvGrpSpPr/>
            <p:nvPr/>
          </p:nvGrpSpPr>
          <p:grpSpPr>
            <a:xfrm>
              <a:off x="11454105" y="252857"/>
              <a:ext cx="491115" cy="484287"/>
              <a:chOff x="1528923" y="220268"/>
              <a:chExt cx="1284096" cy="1266241"/>
            </a:xfrm>
          </p:grpSpPr>
          <p:sp>
            <p:nvSpPr>
              <p:cNvPr id="71" name="圆角矩形 70"/>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pic>
        <p:nvPicPr>
          <p:cNvPr id="3" name="内容占位符 2" descr="石油医院图标"/>
          <p:cNvPicPr>
            <a:picLocks noGrp="1" noChangeAspect="1"/>
          </p:cNvPicPr>
          <p:nvPr>
            <p:ph idx="1"/>
          </p:nvPr>
        </p:nvPicPr>
        <p:blipFill>
          <a:blip r:embed="rId2" cstate="print"/>
          <a:stretch>
            <a:fillRect/>
          </a:stretch>
        </p:blipFill>
        <p:spPr>
          <a:xfrm>
            <a:off x="-5715" y="184150"/>
            <a:ext cx="2733675" cy="6286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2"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8" name="圆角矩形 47"/>
          <p:cNvSpPr/>
          <p:nvPr/>
        </p:nvSpPr>
        <p:spPr>
          <a:xfrm>
            <a:off x="-3810" y="1304168"/>
            <a:ext cx="12195810" cy="5553831"/>
          </a:xfrm>
          <a:prstGeom prst="roundRect">
            <a:avLst>
              <a:gd name="adj" fmla="val 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sz="3600" dirty="0"/>
              <a:t>1</a:t>
            </a:r>
            <a:endParaRPr lang="zh-CN" altLang="en-US" sz="3600" dirty="0"/>
          </a:p>
        </p:txBody>
      </p:sp>
      <p:sp>
        <p:nvSpPr>
          <p:cNvPr id="45" name="文本框 44"/>
          <p:cNvSpPr txBox="1"/>
          <p:nvPr/>
        </p:nvSpPr>
        <p:spPr>
          <a:xfrm>
            <a:off x="647718" y="267581"/>
            <a:ext cx="1705610" cy="481965"/>
          </a:xfrm>
          <a:prstGeom prst="rect">
            <a:avLst/>
          </a:prstGeom>
          <a:noFill/>
        </p:spPr>
        <p:txBody>
          <a:bodyPr wrap="none" lIns="91436" tIns="45718" rIns="91436" bIns="45718" rtlCol="0">
            <a:spAutoFit/>
          </a:bodyPr>
          <a:lstStyle/>
          <a:p>
            <a:r>
              <a:rPr lang="zh-CN" altLang="en-US" sz="2400" spc="600" dirty="0">
                <a:solidFill>
                  <a:schemeClr val="tx2"/>
                </a:solidFill>
                <a:latin typeface="微软雅黑" panose="020B0503020204020204" pitchFamily="34" charset="-122"/>
                <a:ea typeface="微软雅黑" panose="020B0503020204020204" pitchFamily="34" charset="-122"/>
              </a:rPr>
              <a:t>方案实施</a:t>
            </a:r>
          </a:p>
        </p:txBody>
      </p:sp>
      <p:grpSp>
        <p:nvGrpSpPr>
          <p:cNvPr id="4" name="组 42"/>
          <p:cNvGrpSpPr/>
          <p:nvPr/>
        </p:nvGrpSpPr>
        <p:grpSpPr>
          <a:xfrm>
            <a:off x="11454106" y="252857"/>
            <a:ext cx="737892" cy="484288"/>
            <a:chOff x="11454105" y="252856"/>
            <a:chExt cx="737892" cy="484288"/>
          </a:xfrm>
        </p:grpSpPr>
        <p:grpSp>
          <p:nvGrpSpPr>
            <p:cNvPr id="5" name="组 49"/>
            <p:cNvGrpSpPr/>
            <p:nvPr/>
          </p:nvGrpSpPr>
          <p:grpSpPr>
            <a:xfrm>
              <a:off x="12039604" y="252856"/>
              <a:ext cx="152393" cy="484287"/>
              <a:chOff x="12039604" y="252856"/>
              <a:chExt cx="152393" cy="484287"/>
            </a:xfrm>
          </p:grpSpPr>
          <p:sp>
            <p:nvSpPr>
              <p:cNvPr id="54" name="圆角矩形 53"/>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99"/>
            <p:cNvGrpSpPr/>
            <p:nvPr/>
          </p:nvGrpSpPr>
          <p:grpSpPr>
            <a:xfrm>
              <a:off x="11454105" y="252857"/>
              <a:ext cx="491115" cy="484287"/>
              <a:chOff x="1528923" y="220268"/>
              <a:chExt cx="1284096" cy="1266241"/>
            </a:xfrm>
          </p:grpSpPr>
          <p:sp>
            <p:nvSpPr>
              <p:cNvPr id="52" name="圆角矩形 51"/>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sp>
        <p:nvSpPr>
          <p:cNvPr id="2" name="矩形 1"/>
          <p:cNvSpPr/>
          <p:nvPr/>
        </p:nvSpPr>
        <p:spPr>
          <a:xfrm>
            <a:off x="250190" y="2134870"/>
            <a:ext cx="11309178" cy="2295525"/>
          </a:xfrm>
          <a:prstGeom prst="rect">
            <a:avLst/>
          </a:prstGeom>
        </p:spPr>
        <p:txBody>
          <a:bodyPr wrap="square" lIns="91438" tIns="45719" rIns="91438" bIns="45719">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入科宣教：内容主要包括入科及住院流程讲解，戒烟管理（戒烟大于</a:t>
            </a:r>
            <a:r>
              <a:rPr lang="en-US" altLang="zh-CN" sz="2000" b="1" dirty="0">
                <a:solidFill>
                  <a:schemeClr val="bg1"/>
                </a:solidFill>
                <a:latin typeface="微软雅黑" panose="020B0503020204020204" pitchFamily="34" charset="-122"/>
                <a:ea typeface="微软雅黑" panose="020B0503020204020204" pitchFamily="34" charset="-122"/>
              </a:rPr>
              <a:t>14</a:t>
            </a:r>
            <a:r>
              <a:rPr lang="zh-CN" altLang="en-US" sz="2000" b="1" dirty="0">
                <a:solidFill>
                  <a:schemeClr val="bg1"/>
                </a:solidFill>
                <a:latin typeface="微软雅黑" panose="020B0503020204020204" pitchFamily="34" charset="-122"/>
                <a:ea typeface="微软雅黑" panose="020B0503020204020204" pitchFamily="34" charset="-122"/>
              </a:rPr>
              <a:t>天），</a:t>
            </a:r>
            <a:r>
              <a:rPr lang="zh-CN" altLang="en-US" sz="2000" b="1" dirty="0">
                <a:solidFill>
                  <a:schemeClr val="bg1"/>
                </a:solidFill>
                <a:latin typeface="微软雅黑" panose="020B0503020204020204" pitchFamily="34" charset="-122"/>
                <a:ea typeface="微软雅黑" panose="020B0503020204020204" pitchFamily="34" charset="-122"/>
                <a:sym typeface="+mn-ea"/>
              </a:rPr>
              <a:t>肺康复训练</a:t>
            </a:r>
            <a:r>
              <a:rPr lang="zh-CN" altLang="en-US" sz="2000" b="1" dirty="0">
                <a:solidFill>
                  <a:schemeClr val="bg1"/>
                </a:solidFill>
                <a:latin typeface="微软雅黑" panose="020B0503020204020204" pitchFamily="34" charset="-122"/>
                <a:ea typeface="微软雅黑" panose="020B0503020204020204" pitchFamily="34" charset="-122"/>
              </a:rPr>
              <a:t>讲解，围术期医护管理等等。加强患者入院的就医配合度，促进患者快速康复及胸外科舒适化病房的建设。</a:t>
            </a:r>
          </a:p>
          <a:p>
            <a:pPr>
              <a:lnSpc>
                <a:spcPct val="130000"/>
              </a:lnSpc>
            </a:pPr>
            <a:endParaRPr lang="zh-CN" altLang="en-US" sz="2000"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3" name="内容占位符 2" descr="石油医院图标"/>
          <p:cNvPicPr>
            <a:picLocks noGrp="1" noChangeAspect="1"/>
          </p:cNvPicPr>
          <p:nvPr>
            <p:ph idx="1"/>
          </p:nvPr>
        </p:nvPicPr>
        <p:blipFill>
          <a:blip r:embed="rId2" cstate="print"/>
          <a:stretch>
            <a:fillRect/>
          </a:stretch>
        </p:blipFill>
        <p:spPr>
          <a:xfrm>
            <a:off x="0" y="184150"/>
            <a:ext cx="2733675" cy="628650"/>
          </a:xfrm>
          <a:prstGeom prst="rect">
            <a:avLst/>
          </a:prstGeom>
        </p:spPr>
      </p:pic>
      <p:pic>
        <p:nvPicPr>
          <p:cNvPr id="24" name="图片 23" descr="188.JPG"/>
          <p:cNvPicPr>
            <a:picLocks noChangeAspect="1"/>
          </p:cNvPicPr>
          <p:nvPr/>
        </p:nvPicPr>
        <p:blipFill>
          <a:blip r:embed="rId3" cstate="print"/>
          <a:stretch>
            <a:fillRect/>
          </a:stretch>
        </p:blipFill>
        <p:spPr>
          <a:xfrm>
            <a:off x="1449659" y="3051098"/>
            <a:ext cx="2230244" cy="29736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5" name="图片 24" descr="187.JPG"/>
          <p:cNvPicPr>
            <a:picLocks noChangeAspect="1"/>
          </p:cNvPicPr>
          <p:nvPr/>
        </p:nvPicPr>
        <p:blipFill>
          <a:blip r:embed="rId4" cstate="print"/>
          <a:stretch>
            <a:fillRect/>
          </a:stretch>
        </p:blipFill>
        <p:spPr>
          <a:xfrm>
            <a:off x="4861931" y="3080838"/>
            <a:ext cx="2207939" cy="294391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7" name="图片 26" descr="189.JPG"/>
          <p:cNvPicPr>
            <a:picLocks noChangeAspect="1"/>
          </p:cNvPicPr>
          <p:nvPr/>
        </p:nvPicPr>
        <p:blipFill>
          <a:blip r:embed="rId5" cstate="print"/>
          <a:stretch>
            <a:fillRect/>
          </a:stretch>
        </p:blipFill>
        <p:spPr>
          <a:xfrm>
            <a:off x="8425210" y="3133493"/>
            <a:ext cx="2190751" cy="29210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2"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8" name="圆角矩形 47"/>
          <p:cNvSpPr/>
          <p:nvPr/>
        </p:nvSpPr>
        <p:spPr>
          <a:xfrm>
            <a:off x="14020" y="1857915"/>
            <a:ext cx="12197665" cy="4170219"/>
          </a:xfrm>
          <a:prstGeom prst="roundRect">
            <a:avLst>
              <a:gd name="adj" fmla="val 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sz="3600" dirty="0"/>
          </a:p>
        </p:txBody>
      </p:sp>
      <p:grpSp>
        <p:nvGrpSpPr>
          <p:cNvPr id="43" name="组 42"/>
          <p:cNvGrpSpPr/>
          <p:nvPr/>
        </p:nvGrpSpPr>
        <p:grpSpPr>
          <a:xfrm>
            <a:off x="11454106" y="252857"/>
            <a:ext cx="737892" cy="484288"/>
            <a:chOff x="11454105" y="252856"/>
            <a:chExt cx="737892" cy="484288"/>
          </a:xfrm>
        </p:grpSpPr>
        <p:grpSp>
          <p:nvGrpSpPr>
            <p:cNvPr id="50" name="组 49"/>
            <p:cNvGrpSpPr/>
            <p:nvPr/>
          </p:nvGrpSpPr>
          <p:grpSpPr>
            <a:xfrm>
              <a:off x="12039604" y="252856"/>
              <a:ext cx="152393" cy="484287"/>
              <a:chOff x="12039604" y="252856"/>
              <a:chExt cx="152393" cy="484287"/>
            </a:xfrm>
          </p:grpSpPr>
          <p:sp>
            <p:nvSpPr>
              <p:cNvPr id="54" name="圆角矩形 53"/>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99"/>
            <p:cNvGrpSpPr/>
            <p:nvPr/>
          </p:nvGrpSpPr>
          <p:grpSpPr>
            <a:xfrm>
              <a:off x="11454105" y="252857"/>
              <a:ext cx="491115" cy="484287"/>
              <a:chOff x="1528923" y="220268"/>
              <a:chExt cx="1284096" cy="1266241"/>
            </a:xfrm>
          </p:grpSpPr>
          <p:sp>
            <p:nvSpPr>
              <p:cNvPr id="52" name="圆角矩形 51"/>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sp>
        <p:nvSpPr>
          <p:cNvPr id="2" name="矩形 1"/>
          <p:cNvSpPr/>
          <p:nvPr/>
        </p:nvSpPr>
        <p:spPr>
          <a:xfrm>
            <a:off x="249348" y="2135118"/>
            <a:ext cx="10767476" cy="1837690"/>
          </a:xfrm>
          <a:prstGeom prst="rect">
            <a:avLst/>
          </a:prstGeom>
        </p:spPr>
        <p:txBody>
          <a:bodyPr wrap="square" lIns="91438" tIns="45719" rIns="91438" bIns="45719">
            <a:spAutoFit/>
          </a:bodyPr>
          <a:lstStyle/>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73050" y="1163320"/>
            <a:ext cx="11506835" cy="381000"/>
          </a:xfrm>
          <a:prstGeom prst="rect">
            <a:avLst/>
          </a:prstGeom>
          <a:noFill/>
        </p:spPr>
        <p:txBody>
          <a:bodyPr wrap="square" rtlCol="0">
            <a:spAutoFit/>
          </a:bodyPr>
          <a:lstStyle/>
          <a:p>
            <a:endParaRPr lang="zh-CN" altLang="en-US"/>
          </a:p>
        </p:txBody>
      </p:sp>
      <p:sp>
        <p:nvSpPr>
          <p:cNvPr id="6" name="文本框 5"/>
          <p:cNvSpPr txBox="1"/>
          <p:nvPr/>
        </p:nvSpPr>
        <p:spPr>
          <a:xfrm>
            <a:off x="478623" y="2767207"/>
            <a:ext cx="5264755" cy="1323439"/>
          </a:xfrm>
          <a:prstGeom prst="rect">
            <a:avLst/>
          </a:prstGeom>
          <a:noFill/>
        </p:spPr>
        <p:txBody>
          <a:bodyPr wrap="square" rtlCol="0">
            <a:spAutoFit/>
          </a:bodyPr>
          <a:lstStyle/>
          <a:p>
            <a:r>
              <a:rPr lang="zh-CN" altLang="en-US" sz="2000" b="1" dirty="0">
                <a:solidFill>
                  <a:schemeClr val="bg1"/>
                </a:solidFill>
              </a:rPr>
              <a:t>      病人基本资料的咨询记录，包括年龄、吸烟史，合并疾病（高血压、糖尿病等）等等，并且仔细询问病人心肺相关疾病史及既往心肺情况。</a:t>
            </a:r>
          </a:p>
        </p:txBody>
      </p:sp>
      <p:pic>
        <p:nvPicPr>
          <p:cNvPr id="5" name="内容占位符 4" descr="石油医院图标"/>
          <p:cNvPicPr>
            <a:picLocks noGrp="1" noChangeAspect="1"/>
          </p:cNvPicPr>
          <p:nvPr>
            <p:ph idx="1"/>
          </p:nvPr>
        </p:nvPicPr>
        <p:blipFill>
          <a:blip r:embed="rId2" cstate="print"/>
          <a:stretch>
            <a:fillRect/>
          </a:stretch>
        </p:blipFill>
        <p:spPr>
          <a:xfrm>
            <a:off x="-5715" y="184150"/>
            <a:ext cx="2733675" cy="628650"/>
          </a:xfrm>
          <a:prstGeom prst="rect">
            <a:avLst/>
          </a:prstGeom>
        </p:spPr>
      </p:pic>
      <p:pic>
        <p:nvPicPr>
          <p:cNvPr id="20" name="图片 19" descr="IMG_7373.JPG"/>
          <p:cNvPicPr>
            <a:picLocks noChangeAspect="1"/>
          </p:cNvPicPr>
          <p:nvPr/>
        </p:nvPicPr>
        <p:blipFill>
          <a:blip r:embed="rId3" cstate="print"/>
          <a:stretch>
            <a:fillRect/>
          </a:stretch>
        </p:blipFill>
        <p:spPr>
          <a:xfrm>
            <a:off x="6490009" y="2252545"/>
            <a:ext cx="4713249" cy="35349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2"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8" name="圆角矩形 47"/>
          <p:cNvSpPr/>
          <p:nvPr/>
        </p:nvSpPr>
        <p:spPr>
          <a:xfrm>
            <a:off x="36073" y="1272812"/>
            <a:ext cx="12149455" cy="5539355"/>
          </a:xfrm>
          <a:prstGeom prst="roundRect">
            <a:avLst>
              <a:gd name="adj" fmla="val 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sz="3600" dirty="0"/>
          </a:p>
        </p:txBody>
      </p:sp>
      <p:grpSp>
        <p:nvGrpSpPr>
          <p:cNvPr id="5" name="组 42"/>
          <p:cNvGrpSpPr/>
          <p:nvPr/>
        </p:nvGrpSpPr>
        <p:grpSpPr>
          <a:xfrm>
            <a:off x="11454106" y="252857"/>
            <a:ext cx="737892" cy="484288"/>
            <a:chOff x="11454105" y="252856"/>
            <a:chExt cx="737892" cy="484288"/>
          </a:xfrm>
        </p:grpSpPr>
        <p:grpSp>
          <p:nvGrpSpPr>
            <p:cNvPr id="6" name="组 49"/>
            <p:cNvGrpSpPr/>
            <p:nvPr/>
          </p:nvGrpSpPr>
          <p:grpSpPr>
            <a:xfrm>
              <a:off x="12039604" y="252856"/>
              <a:ext cx="152393" cy="484287"/>
              <a:chOff x="12039604" y="252856"/>
              <a:chExt cx="152393" cy="484287"/>
            </a:xfrm>
          </p:grpSpPr>
          <p:sp>
            <p:nvSpPr>
              <p:cNvPr id="54" name="圆角矩形 53"/>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99"/>
            <p:cNvGrpSpPr/>
            <p:nvPr/>
          </p:nvGrpSpPr>
          <p:grpSpPr>
            <a:xfrm>
              <a:off x="11454105" y="252857"/>
              <a:ext cx="491115" cy="484287"/>
              <a:chOff x="1528923" y="220268"/>
              <a:chExt cx="1284096" cy="1266241"/>
            </a:xfrm>
          </p:grpSpPr>
          <p:sp>
            <p:nvSpPr>
              <p:cNvPr id="52" name="圆角矩形 51"/>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sp>
        <p:nvSpPr>
          <p:cNvPr id="2" name="矩形 1"/>
          <p:cNvSpPr/>
          <p:nvPr/>
        </p:nvSpPr>
        <p:spPr>
          <a:xfrm>
            <a:off x="249348" y="2135118"/>
            <a:ext cx="10767476" cy="1837690"/>
          </a:xfrm>
          <a:prstGeom prst="rect">
            <a:avLst/>
          </a:prstGeom>
        </p:spPr>
        <p:txBody>
          <a:bodyPr wrap="square" lIns="91438" tIns="45719" rIns="91438" bIns="45719">
            <a:spAutoFit/>
          </a:bodyPr>
          <a:lstStyle/>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20484" name="Picture 7" descr="F:\肺康复截屏(2)\肺康复评估目的.bmp"/>
          <p:cNvPicPr>
            <a:picLocks noChangeAspect="1"/>
          </p:cNvPicPr>
          <p:nvPr/>
        </p:nvPicPr>
        <p:blipFill>
          <a:blip r:embed="rId2" cstate="print"/>
          <a:stretch>
            <a:fillRect/>
          </a:stretch>
        </p:blipFill>
        <p:spPr>
          <a:xfrm>
            <a:off x="4632782" y="2111375"/>
            <a:ext cx="6340018" cy="39820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文本框 2"/>
          <p:cNvSpPr txBox="1"/>
          <p:nvPr/>
        </p:nvSpPr>
        <p:spPr>
          <a:xfrm>
            <a:off x="237209" y="2916312"/>
            <a:ext cx="3977952" cy="1554272"/>
          </a:xfrm>
          <a:prstGeom prst="rect">
            <a:avLst/>
          </a:prstGeom>
          <a:noFill/>
        </p:spPr>
        <p:txBody>
          <a:bodyPr wrap="square" rtlCol="0">
            <a:spAutoFit/>
          </a:bodyPr>
          <a:lstStyle/>
          <a:p>
            <a:r>
              <a:rPr lang="zh-CN" altLang="en-US" b="1" dirty="0">
                <a:solidFill>
                  <a:schemeClr val="bg1"/>
                </a:solidFill>
              </a:rPr>
              <a:t>术前高危因素评估，主要包括肺功能情况（</a:t>
            </a:r>
            <a:r>
              <a:rPr lang="en-US" altLang="zh-CN" b="1" dirty="0">
                <a:solidFill>
                  <a:schemeClr val="bg1"/>
                </a:solidFill>
              </a:rPr>
              <a:t>FEV1 value1&lt;1.5LFEV1%&lt;70%</a:t>
            </a:r>
            <a:r>
              <a:rPr lang="zh-CN" altLang="en-US" b="1" dirty="0">
                <a:solidFill>
                  <a:schemeClr val="bg1"/>
                </a:solidFill>
              </a:rPr>
              <a:t>）</a:t>
            </a:r>
            <a:r>
              <a:rPr lang="en-US" altLang="zh-CN" b="1" dirty="0">
                <a:solidFill>
                  <a:schemeClr val="bg1"/>
                </a:solidFill>
              </a:rPr>
              <a:t>,</a:t>
            </a:r>
            <a:r>
              <a:rPr lang="zh-CN" altLang="en-US" b="1" dirty="0">
                <a:solidFill>
                  <a:schemeClr val="bg1"/>
                </a:solidFill>
              </a:rPr>
              <a:t>年龄</a:t>
            </a:r>
            <a:r>
              <a:rPr lang="en-US" altLang="zh-CN" b="1" dirty="0">
                <a:solidFill>
                  <a:schemeClr val="bg1"/>
                </a:solidFill>
              </a:rPr>
              <a:t>&gt;75</a:t>
            </a:r>
            <a:r>
              <a:rPr lang="zh-CN" altLang="en-US" b="1" dirty="0">
                <a:solidFill>
                  <a:schemeClr val="bg1"/>
                </a:solidFill>
              </a:rPr>
              <a:t>岁，吸烟指数</a:t>
            </a:r>
            <a:r>
              <a:rPr lang="en-US" altLang="zh-CN" b="1" dirty="0">
                <a:solidFill>
                  <a:schemeClr val="bg1"/>
                </a:solidFill>
              </a:rPr>
              <a:t>&gt;400</a:t>
            </a:r>
            <a:r>
              <a:rPr lang="zh-CN" altLang="en-US" b="1" dirty="0">
                <a:solidFill>
                  <a:schemeClr val="bg1"/>
                </a:solidFill>
              </a:rPr>
              <a:t>年支，中到重度</a:t>
            </a:r>
            <a:r>
              <a:rPr lang="en-US" altLang="zh-CN" b="1" dirty="0">
                <a:solidFill>
                  <a:schemeClr val="bg1"/>
                </a:solidFill>
              </a:rPr>
              <a:t>COPD</a:t>
            </a:r>
            <a:r>
              <a:rPr lang="zh-CN" altLang="en-US" b="1" dirty="0">
                <a:solidFill>
                  <a:schemeClr val="bg1"/>
                </a:solidFill>
              </a:rPr>
              <a:t>，气道高反应性。</a:t>
            </a:r>
          </a:p>
        </p:txBody>
      </p:sp>
      <p:pic>
        <p:nvPicPr>
          <p:cNvPr id="4" name="内容占位符 3" descr="石油医院图标"/>
          <p:cNvPicPr>
            <a:picLocks noGrp="1" noChangeAspect="1"/>
          </p:cNvPicPr>
          <p:nvPr>
            <p:ph idx="1"/>
          </p:nvPr>
        </p:nvPicPr>
        <p:blipFill>
          <a:blip r:embed="rId3" cstate="print"/>
          <a:stretch>
            <a:fillRect/>
          </a:stretch>
        </p:blipFill>
        <p:spPr>
          <a:xfrm>
            <a:off x="-5715" y="184150"/>
            <a:ext cx="2733675" cy="6286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2"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8" name="圆角矩形 47"/>
          <p:cNvSpPr/>
          <p:nvPr/>
        </p:nvSpPr>
        <p:spPr>
          <a:xfrm>
            <a:off x="-5665" y="1756912"/>
            <a:ext cx="12139930" cy="4787265"/>
          </a:xfrm>
          <a:prstGeom prst="roundRect">
            <a:avLst>
              <a:gd name="adj" fmla="val 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a:off x="2448563" y="262384"/>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sz="3600" dirty="0"/>
          </a:p>
        </p:txBody>
      </p:sp>
      <p:grpSp>
        <p:nvGrpSpPr>
          <p:cNvPr id="43" name="组 42"/>
          <p:cNvGrpSpPr/>
          <p:nvPr/>
        </p:nvGrpSpPr>
        <p:grpSpPr>
          <a:xfrm>
            <a:off x="11454106" y="252857"/>
            <a:ext cx="737892" cy="484288"/>
            <a:chOff x="11454105" y="252856"/>
            <a:chExt cx="737892" cy="484288"/>
          </a:xfrm>
        </p:grpSpPr>
        <p:grpSp>
          <p:nvGrpSpPr>
            <p:cNvPr id="50" name="组 49"/>
            <p:cNvGrpSpPr/>
            <p:nvPr/>
          </p:nvGrpSpPr>
          <p:grpSpPr>
            <a:xfrm>
              <a:off x="12039604" y="252856"/>
              <a:ext cx="152393" cy="484287"/>
              <a:chOff x="12039604" y="252856"/>
              <a:chExt cx="152393" cy="484287"/>
            </a:xfrm>
          </p:grpSpPr>
          <p:sp>
            <p:nvSpPr>
              <p:cNvPr id="54" name="圆角矩形 53"/>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99"/>
            <p:cNvGrpSpPr/>
            <p:nvPr/>
          </p:nvGrpSpPr>
          <p:grpSpPr>
            <a:xfrm>
              <a:off x="11454105" y="252857"/>
              <a:ext cx="491115" cy="484287"/>
              <a:chOff x="1528923" y="220268"/>
              <a:chExt cx="1284096" cy="1266241"/>
            </a:xfrm>
          </p:grpSpPr>
          <p:sp>
            <p:nvSpPr>
              <p:cNvPr id="52" name="圆角矩形 51"/>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sp>
        <p:nvSpPr>
          <p:cNvPr id="2" name="矩形 1"/>
          <p:cNvSpPr/>
          <p:nvPr/>
        </p:nvSpPr>
        <p:spPr>
          <a:xfrm>
            <a:off x="249348" y="2135118"/>
            <a:ext cx="10767476" cy="1837690"/>
          </a:xfrm>
          <a:prstGeom prst="rect">
            <a:avLst/>
          </a:prstGeom>
        </p:spPr>
        <p:txBody>
          <a:bodyPr wrap="square" lIns="91438" tIns="45719" rIns="91438" bIns="45719">
            <a:spAutoFit/>
          </a:bodyPr>
          <a:lstStyle/>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28270" y="1974850"/>
            <a:ext cx="6612890" cy="4354195"/>
          </a:xfrm>
          <a:prstGeom prst="rect">
            <a:avLst/>
          </a:prstGeom>
          <a:noFill/>
        </p:spPr>
        <p:txBody>
          <a:bodyPr wrap="square" rtlCol="0">
            <a:spAutoFit/>
          </a:bodyPr>
          <a:lstStyle/>
          <a:p>
            <a:r>
              <a:rPr lang="en-US" altLang="zh-CN" b="1" dirty="0">
                <a:solidFill>
                  <a:schemeClr val="bg1"/>
                </a:solidFill>
              </a:rPr>
              <a:t>PEF</a:t>
            </a:r>
            <a:r>
              <a:rPr lang="zh-CN" altLang="en-US" b="1" dirty="0">
                <a:solidFill>
                  <a:schemeClr val="bg1"/>
                </a:solidFill>
              </a:rPr>
              <a:t>值的测定</a:t>
            </a:r>
          </a:p>
          <a:p>
            <a:r>
              <a:rPr lang="zh-CN" altLang="en-US" b="1" dirty="0">
                <a:solidFill>
                  <a:schemeClr val="bg1"/>
                </a:solidFill>
              </a:rPr>
              <a:t>一项</a:t>
            </a:r>
            <a:r>
              <a:rPr lang="en-US" altLang="zh-CN" b="1" dirty="0">
                <a:solidFill>
                  <a:schemeClr val="bg1"/>
                </a:solidFill>
              </a:rPr>
              <a:t>17000</a:t>
            </a:r>
            <a:r>
              <a:rPr lang="zh-CN" altLang="en-US" b="1" dirty="0">
                <a:solidFill>
                  <a:schemeClr val="bg1"/>
                </a:solidFill>
              </a:rPr>
              <a:t>名大样本的实验表明，</a:t>
            </a:r>
            <a:r>
              <a:rPr lang="en-US" altLang="zh-CN" b="1" dirty="0">
                <a:solidFill>
                  <a:schemeClr val="bg1"/>
                </a:solidFill>
              </a:rPr>
              <a:t>PEF&lt;250</a:t>
            </a:r>
            <a:r>
              <a:rPr lang="zh-CN" altLang="en-US" b="1" dirty="0">
                <a:solidFill>
                  <a:schemeClr val="bg1"/>
                </a:solidFill>
              </a:rPr>
              <a:t>的人群肺部相关疾病的发生率更高，寿命更短。而多项实验结果认为</a:t>
            </a:r>
            <a:r>
              <a:rPr lang="en-US" altLang="zh-CN" b="1" dirty="0">
                <a:solidFill>
                  <a:schemeClr val="bg1"/>
                </a:solidFill>
              </a:rPr>
              <a:t>PEF</a:t>
            </a:r>
            <a:r>
              <a:rPr lang="zh-CN" altLang="en-US" b="1" dirty="0">
                <a:solidFill>
                  <a:schemeClr val="bg1"/>
                </a:solidFill>
              </a:rPr>
              <a:t>的大小与咳嗽咳痰能力有关，进而影响术后排痰的能力。因此我们将</a:t>
            </a:r>
            <a:r>
              <a:rPr lang="en-US" altLang="zh-CN" b="1" dirty="0">
                <a:solidFill>
                  <a:schemeClr val="bg1"/>
                </a:solidFill>
              </a:rPr>
              <a:t>PEF</a:t>
            </a:r>
            <a:r>
              <a:rPr lang="zh-CN" altLang="en-US" b="1" dirty="0">
                <a:solidFill>
                  <a:schemeClr val="bg1"/>
                </a:solidFill>
              </a:rPr>
              <a:t>作为观测指标之一。</a:t>
            </a:r>
          </a:p>
          <a:p>
            <a:r>
              <a:rPr lang="zh-CN" altLang="en-US" sz="1400" b="1" dirty="0">
                <a:solidFill>
                  <a:schemeClr val="bg1"/>
                </a:solidFill>
              </a:rPr>
              <a:t>[1] Fragoso CA, Gahbauer EA, Van Ness PH, Concato J, Gill TM. Peak expiratory flow as a predictor of subsequent disability and death in community -living older persons. J Am Geriatr Soc 2008; 56: 1014–20.</a:t>
            </a:r>
          </a:p>
          <a:p>
            <a:r>
              <a:rPr lang="zh-CN" altLang="en-US" sz="1400" b="1" dirty="0">
                <a:solidFill>
                  <a:schemeClr val="bg1"/>
                </a:solidFill>
              </a:rPr>
              <a:t>[</a:t>
            </a:r>
            <a:r>
              <a:rPr lang="en-US" altLang="zh-CN" sz="1400" b="1" dirty="0">
                <a:solidFill>
                  <a:schemeClr val="bg1"/>
                </a:solidFill>
              </a:rPr>
              <a:t>2</a:t>
            </a:r>
            <a:r>
              <a:rPr lang="zh-CN" altLang="en-US" sz="1400" b="1" dirty="0">
                <a:solidFill>
                  <a:schemeClr val="bg1"/>
                </a:solidFill>
              </a:rPr>
              <a:t>] Simons LA, McCallum J, Simons J, Friedlander Y. Relationship of peak expiratory flow rate with mortality and ischaemic heart disease in elderly Australians. Med J Aust 1997; 166: 526–29.</a:t>
            </a:r>
          </a:p>
          <a:p>
            <a:r>
              <a:rPr lang="zh-CN" altLang="en-US" sz="1400" b="1" dirty="0">
                <a:solidFill>
                  <a:schemeClr val="bg1"/>
                </a:solidFill>
              </a:rPr>
              <a:t>[</a:t>
            </a:r>
            <a:r>
              <a:rPr lang="en-US" altLang="zh-CN" sz="1400" b="1" dirty="0">
                <a:solidFill>
                  <a:schemeClr val="bg1"/>
                </a:solidFill>
              </a:rPr>
              <a:t>3</a:t>
            </a:r>
            <a:r>
              <a:rPr lang="zh-CN" altLang="en-US" sz="1400" b="1" dirty="0">
                <a:solidFill>
                  <a:schemeClr val="bg1"/>
                </a:solidFill>
              </a:rPr>
              <a:t>] Smith M, Zhou M, Wang L, Peto R, Yang G and Chen Z. Peak flow as a predictor of cause-specific mortality in China: results from a 15-year prospective study of 170 000 men. International Journal of Epidemiology 2013; 42: 803–815.</a:t>
            </a:r>
          </a:p>
          <a:p>
            <a:r>
              <a:rPr lang="zh-CN" altLang="en-US" sz="1400" b="1" dirty="0">
                <a:solidFill>
                  <a:schemeClr val="bg1"/>
                </a:solidFill>
              </a:rPr>
              <a:t>[</a:t>
            </a:r>
            <a:r>
              <a:rPr lang="en-US" altLang="zh-CN" sz="1400" b="1" dirty="0">
                <a:solidFill>
                  <a:schemeClr val="bg1"/>
                </a:solidFill>
              </a:rPr>
              <a:t>4</a:t>
            </a:r>
            <a:r>
              <a:rPr lang="zh-CN" altLang="en-US" sz="1400" b="1" dirty="0">
                <a:solidFill>
                  <a:schemeClr val="bg1"/>
                </a:solidFill>
              </a:rPr>
              <a:t>] Weiner P, Weiner M. Inspiratory muscle training may increase peak inspiratory flow in chronic obstructive pulmonary disease. Respiration 2006; 73: 151–156.</a:t>
            </a:r>
          </a:p>
        </p:txBody>
      </p:sp>
      <p:pic>
        <p:nvPicPr>
          <p:cNvPr id="4" name="内容占位符 3" descr="石油医院图标"/>
          <p:cNvPicPr>
            <a:picLocks noGrp="1" noChangeAspect="1"/>
          </p:cNvPicPr>
          <p:nvPr>
            <p:ph idx="1"/>
          </p:nvPr>
        </p:nvPicPr>
        <p:blipFill>
          <a:blip r:embed="rId2" cstate="print"/>
          <a:stretch>
            <a:fillRect/>
          </a:stretch>
        </p:blipFill>
        <p:spPr>
          <a:xfrm>
            <a:off x="-5715" y="184150"/>
            <a:ext cx="2733675" cy="628650"/>
          </a:xfrm>
          <a:prstGeom prst="rect">
            <a:avLst/>
          </a:prstGeom>
        </p:spPr>
      </p:pic>
      <p:pic>
        <p:nvPicPr>
          <p:cNvPr id="20" name="图片 4" descr="IMG_3761">
            <a:extLst>
              <a:ext uri="{FF2B5EF4-FFF2-40B4-BE49-F238E27FC236}">
                <a16:creationId xmlns:a16="http://schemas.microsoft.com/office/drawing/2014/main" xmlns="" id="{ED14A370-8607-429D-ACDE-411F99CF4294}"/>
              </a:ext>
            </a:extLst>
          </p:cNvPr>
          <p:cNvPicPr>
            <a:picLocks noChangeAspect="1"/>
          </p:cNvPicPr>
          <p:nvPr/>
        </p:nvPicPr>
        <p:blipFill>
          <a:blip r:embed="rId3" cstate="print"/>
          <a:stretch>
            <a:fillRect/>
          </a:stretch>
        </p:blipFill>
        <p:spPr>
          <a:xfrm>
            <a:off x="7105016" y="2220171"/>
            <a:ext cx="5010785" cy="36864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同侧圆角矩形 6">
            <a:extLst>
              <a:ext uri="{FF2B5EF4-FFF2-40B4-BE49-F238E27FC236}">
                <a16:creationId xmlns:a16="http://schemas.microsoft.com/office/drawing/2014/main" xmlns="" id="{73E67FF6-DDA3-4B6D-928F-F0A3CF9D28F1}"/>
              </a:ext>
            </a:extLst>
          </p:cNvPr>
          <p:cNvSpPr/>
          <p:nvPr/>
        </p:nvSpPr>
        <p:spPr>
          <a:xfrm>
            <a:off x="9743180" y="2664172"/>
            <a:ext cx="373189" cy="81261"/>
          </a:xfrm>
          <a:prstGeom prst="round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2"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8" name="圆角矩形 47"/>
          <p:cNvSpPr/>
          <p:nvPr/>
        </p:nvSpPr>
        <p:spPr>
          <a:xfrm>
            <a:off x="-3810" y="1223493"/>
            <a:ext cx="12149455" cy="5634506"/>
          </a:xfrm>
          <a:prstGeom prst="roundRect">
            <a:avLst>
              <a:gd name="adj" fmla="val 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grpSp>
        <p:nvGrpSpPr>
          <p:cNvPr id="5" name="组 42"/>
          <p:cNvGrpSpPr/>
          <p:nvPr/>
        </p:nvGrpSpPr>
        <p:grpSpPr>
          <a:xfrm>
            <a:off x="11454106" y="252857"/>
            <a:ext cx="737892" cy="484288"/>
            <a:chOff x="11454105" y="252856"/>
            <a:chExt cx="737892" cy="484288"/>
          </a:xfrm>
        </p:grpSpPr>
        <p:grpSp>
          <p:nvGrpSpPr>
            <p:cNvPr id="6" name="组 49"/>
            <p:cNvGrpSpPr/>
            <p:nvPr/>
          </p:nvGrpSpPr>
          <p:grpSpPr>
            <a:xfrm>
              <a:off x="12039604" y="252856"/>
              <a:ext cx="152393" cy="484287"/>
              <a:chOff x="12039604" y="252856"/>
              <a:chExt cx="152393" cy="484287"/>
            </a:xfrm>
          </p:grpSpPr>
          <p:sp>
            <p:nvSpPr>
              <p:cNvPr id="54" name="圆角矩形 53"/>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99"/>
            <p:cNvGrpSpPr/>
            <p:nvPr/>
          </p:nvGrpSpPr>
          <p:grpSpPr>
            <a:xfrm>
              <a:off x="11454105" y="252857"/>
              <a:ext cx="491115" cy="484287"/>
              <a:chOff x="1528923" y="220268"/>
              <a:chExt cx="1284096" cy="1266241"/>
            </a:xfrm>
          </p:grpSpPr>
          <p:sp>
            <p:nvSpPr>
              <p:cNvPr id="52" name="圆角矩形 51"/>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sp>
        <p:nvSpPr>
          <p:cNvPr id="2" name="矩形 1"/>
          <p:cNvSpPr/>
          <p:nvPr/>
        </p:nvSpPr>
        <p:spPr>
          <a:xfrm>
            <a:off x="250190" y="2134870"/>
            <a:ext cx="6376035" cy="3875405"/>
          </a:xfrm>
          <a:prstGeom prst="rect">
            <a:avLst/>
          </a:prstGeom>
        </p:spPr>
        <p:txBody>
          <a:bodyPr wrap="square" lIns="91438" tIns="45719" rIns="91438" bIns="45719">
            <a:spAutoFit/>
          </a:bodyPr>
          <a:lstStyle/>
          <a:p>
            <a:pPr>
              <a:lnSpc>
                <a:spcPct val="130000"/>
              </a:lnSpc>
            </a:pPr>
            <a:r>
              <a:rPr lang="zh-CN" altLang="en-US" sz="2000" b="1" dirty="0">
                <a:solidFill>
                  <a:schemeClr val="bg1"/>
                </a:solidFill>
                <a:latin typeface="微软雅黑" panose="020B0503020204020204" pitchFamily="34" charset="-122"/>
                <a:ea typeface="微软雅黑" panose="020B0503020204020204" pitchFamily="34" charset="-122"/>
              </a:rPr>
              <a:t>药物康复治疗 </a:t>
            </a:r>
          </a:p>
          <a:p>
            <a:pPr>
              <a:lnSpc>
                <a:spcPct val="130000"/>
              </a:lnSpc>
            </a:pP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2000" b="1" dirty="0">
                <a:solidFill>
                  <a:schemeClr val="bg1"/>
                </a:solidFill>
                <a:latin typeface="微软雅黑" panose="020B0503020204020204" pitchFamily="34" charset="-122"/>
                <a:ea typeface="微软雅黑" panose="020B0503020204020204" pitchFamily="34" charset="-122"/>
              </a:rPr>
              <a:t>雾化吸入支气管扩张剂和糖皮质激素治疗：</a:t>
            </a:r>
            <a:endParaRPr lang="en-US" altLang="zh-CN" sz="2000" b="1"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sz="2000" b="1" dirty="0">
                <a:solidFill>
                  <a:schemeClr val="bg1"/>
                </a:solidFill>
                <a:latin typeface="微软雅黑" panose="020B0503020204020204" pitchFamily="34" charset="-122"/>
                <a:ea typeface="微软雅黑" panose="020B0503020204020204" pitchFamily="34" charset="-122"/>
              </a:rPr>
              <a:t>布地奈德</a:t>
            </a:r>
            <a:r>
              <a:rPr lang="en-US" altLang="zh-CN" sz="2000" b="1" dirty="0">
                <a:solidFill>
                  <a:schemeClr val="bg1"/>
                </a:solidFill>
                <a:latin typeface="微软雅黑" panose="020B0503020204020204" pitchFamily="34" charset="-122"/>
                <a:ea typeface="微软雅黑" panose="020B0503020204020204" pitchFamily="34" charset="-122"/>
              </a:rPr>
              <a:t>(2ml)</a:t>
            </a:r>
            <a:r>
              <a:rPr lang="zh-CN" altLang="en-US" sz="2000" b="1" dirty="0">
                <a:solidFill>
                  <a:schemeClr val="bg1"/>
                </a:solidFill>
                <a:latin typeface="微软雅黑" panose="020B0503020204020204" pitchFamily="34" charset="-122"/>
                <a:ea typeface="微软雅黑" panose="020B0503020204020204" pitchFamily="34" charset="-122"/>
              </a:rPr>
              <a:t>+异丙托溴胺</a:t>
            </a:r>
            <a:r>
              <a:rPr lang="en-US" altLang="zh-CN" sz="2000" b="1" dirty="0">
                <a:solidFill>
                  <a:schemeClr val="bg1"/>
                </a:solidFill>
                <a:latin typeface="微软雅黑" panose="020B0503020204020204" pitchFamily="34" charset="-122"/>
                <a:ea typeface="微软雅黑" panose="020B0503020204020204" pitchFamily="34" charset="-122"/>
              </a:rPr>
              <a:t>(2ml)</a:t>
            </a:r>
            <a:r>
              <a:rPr lang="zh-CN" altLang="en-US" sz="2000" b="1" dirty="0">
                <a:solidFill>
                  <a:schemeClr val="bg1"/>
                </a:solidFill>
                <a:latin typeface="微软雅黑" panose="020B0503020204020204" pitchFamily="34" charset="-122"/>
                <a:ea typeface="微软雅黑" panose="020B0503020204020204" pitchFamily="34" charset="-122"/>
              </a:rPr>
              <a:t>每天</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次</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雾化吸入；</a:t>
            </a:r>
          </a:p>
          <a:p>
            <a:pPr>
              <a:lnSpc>
                <a:spcPct val="130000"/>
              </a:lnSpc>
            </a:pPr>
            <a:r>
              <a:rPr lang="zh-CN" altLang="en-US" sz="2000" b="1" dirty="0">
                <a:solidFill>
                  <a:schemeClr val="bg1"/>
                </a:solidFill>
                <a:latin typeface="微软雅黑" panose="020B0503020204020204" pitchFamily="34" charset="-122"/>
                <a:ea typeface="微软雅黑" panose="020B0503020204020204" pitchFamily="34" charset="-122"/>
              </a:rPr>
              <a:t>祛痰治疗：盐酸氨溴索注射液</a:t>
            </a:r>
            <a:r>
              <a:rPr lang="en-US" altLang="zh-CN" sz="2000" b="1" dirty="0">
                <a:solidFill>
                  <a:schemeClr val="bg1"/>
                </a:solidFill>
                <a:latin typeface="微软雅黑" panose="020B0503020204020204" pitchFamily="34" charset="-122"/>
                <a:ea typeface="微软雅黑" panose="020B0503020204020204" pitchFamily="34" charset="-122"/>
              </a:rPr>
              <a:t>30</a:t>
            </a:r>
            <a:r>
              <a:rPr lang="zh-CN" altLang="en-US" sz="2000" b="1" dirty="0">
                <a:solidFill>
                  <a:schemeClr val="bg1"/>
                </a:solidFill>
                <a:latin typeface="微软雅黑" panose="020B0503020204020204" pitchFamily="34" charset="-122"/>
                <a:ea typeface="微软雅黑" panose="020B0503020204020204" pitchFamily="34" charset="-122"/>
              </a:rPr>
              <a:t> mg</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每天</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次</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静滴；</a:t>
            </a:r>
          </a:p>
          <a:p>
            <a:pPr>
              <a:lnSpc>
                <a:spcPct val="130000"/>
              </a:lnSpc>
            </a:pPr>
            <a:endParaRPr lang="zh-CN" altLang="en-US" sz="2000"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1013440" y="3074035"/>
            <a:ext cx="309880" cy="381000"/>
          </a:xfrm>
          <a:prstGeom prst="rect">
            <a:avLst/>
          </a:prstGeom>
          <a:noFill/>
        </p:spPr>
        <p:txBody>
          <a:bodyPr wrap="none" rtlCol="0">
            <a:spAutoFit/>
          </a:bodyPr>
          <a:lstStyle/>
          <a:p>
            <a:endParaRPr lang="zh-CN" altLang="en-US"/>
          </a:p>
        </p:txBody>
      </p:sp>
      <p:pic>
        <p:nvPicPr>
          <p:cNvPr id="4" name="内容占位符 2" descr="石油医院图标"/>
          <p:cNvPicPr>
            <a:picLocks noGrp="1" noChangeAspect="1"/>
          </p:cNvPicPr>
          <p:nvPr>
            <p:ph idx="1"/>
          </p:nvPr>
        </p:nvPicPr>
        <p:blipFill>
          <a:blip r:embed="rId2" cstate="print"/>
          <a:stretch>
            <a:fillRect/>
          </a:stretch>
        </p:blipFill>
        <p:spPr>
          <a:xfrm>
            <a:off x="0" y="184150"/>
            <a:ext cx="2733675" cy="628650"/>
          </a:xfrm>
          <a:prstGeom prst="rect">
            <a:avLst/>
          </a:prstGeom>
        </p:spPr>
      </p:pic>
      <p:pic>
        <p:nvPicPr>
          <p:cNvPr id="20" name="图片 19" descr="QYKX8151.jpg"/>
          <p:cNvPicPr>
            <a:picLocks noChangeAspect="1"/>
          </p:cNvPicPr>
          <p:nvPr/>
        </p:nvPicPr>
        <p:blipFill>
          <a:blip r:embed="rId3" cstate="print"/>
          <a:stretch>
            <a:fillRect/>
          </a:stretch>
        </p:blipFill>
        <p:spPr>
          <a:xfrm>
            <a:off x="7512204" y="1282390"/>
            <a:ext cx="3315629" cy="21521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3" name="图片 22" descr="IMG_1333.JPG"/>
          <p:cNvPicPr>
            <a:picLocks noChangeAspect="1"/>
          </p:cNvPicPr>
          <p:nvPr/>
        </p:nvPicPr>
        <p:blipFill>
          <a:blip r:embed="rId4" cstate="print"/>
          <a:stretch>
            <a:fillRect/>
          </a:stretch>
        </p:blipFill>
        <p:spPr>
          <a:xfrm>
            <a:off x="7449013" y="3827656"/>
            <a:ext cx="3430859" cy="21493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同侧圆角矩形 6">
            <a:extLst>
              <a:ext uri="{FF2B5EF4-FFF2-40B4-BE49-F238E27FC236}">
                <a16:creationId xmlns="" xmlns:a16="http://schemas.microsoft.com/office/drawing/2014/main" id="{36354B3B-E177-4013-954A-497EF6EFEC0A}"/>
              </a:ext>
            </a:extLst>
          </p:cNvPr>
          <p:cNvSpPr/>
          <p:nvPr/>
        </p:nvSpPr>
        <p:spPr>
          <a:xfrm flipV="1">
            <a:off x="8975617" y="4726094"/>
            <a:ext cx="123779" cy="68929"/>
          </a:xfrm>
          <a:prstGeom prst="round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2" name="同侧圆角矩形 6">
            <a:extLst>
              <a:ext uri="{FF2B5EF4-FFF2-40B4-BE49-F238E27FC236}">
                <a16:creationId xmlns="" xmlns:a16="http://schemas.microsoft.com/office/drawing/2014/main" id="{36354B3B-E177-4013-954A-497EF6EFEC0A}"/>
              </a:ext>
            </a:extLst>
          </p:cNvPr>
          <p:cNvSpPr/>
          <p:nvPr/>
        </p:nvSpPr>
        <p:spPr>
          <a:xfrm flipV="1">
            <a:off x="7815890" y="2194767"/>
            <a:ext cx="123779" cy="68929"/>
          </a:xfrm>
          <a:prstGeom prst="round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250">
        <p14:switch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2"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8" name="圆角矩形 47"/>
          <p:cNvSpPr/>
          <p:nvPr/>
        </p:nvSpPr>
        <p:spPr>
          <a:xfrm>
            <a:off x="42545" y="1718310"/>
            <a:ext cx="12149455" cy="5508834"/>
          </a:xfrm>
          <a:prstGeom prst="roundRect">
            <a:avLst>
              <a:gd name="adj" fmla="val 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sz="3600" dirty="0"/>
          </a:p>
        </p:txBody>
      </p:sp>
      <p:grpSp>
        <p:nvGrpSpPr>
          <p:cNvPr id="6" name="组 42"/>
          <p:cNvGrpSpPr/>
          <p:nvPr/>
        </p:nvGrpSpPr>
        <p:grpSpPr>
          <a:xfrm>
            <a:off x="11454106" y="252857"/>
            <a:ext cx="737892" cy="484288"/>
            <a:chOff x="11454105" y="252856"/>
            <a:chExt cx="737892" cy="484288"/>
          </a:xfrm>
        </p:grpSpPr>
        <p:grpSp>
          <p:nvGrpSpPr>
            <p:cNvPr id="7" name="组 49"/>
            <p:cNvGrpSpPr/>
            <p:nvPr/>
          </p:nvGrpSpPr>
          <p:grpSpPr>
            <a:xfrm>
              <a:off x="12039604" y="252856"/>
              <a:ext cx="152393" cy="484287"/>
              <a:chOff x="12039604" y="252856"/>
              <a:chExt cx="152393" cy="484287"/>
            </a:xfrm>
          </p:grpSpPr>
          <p:sp>
            <p:nvSpPr>
              <p:cNvPr id="54" name="圆角矩形 53"/>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99"/>
            <p:cNvGrpSpPr/>
            <p:nvPr/>
          </p:nvGrpSpPr>
          <p:grpSpPr>
            <a:xfrm>
              <a:off x="11454105" y="252857"/>
              <a:ext cx="491115" cy="484287"/>
              <a:chOff x="1528923" y="220268"/>
              <a:chExt cx="1284096" cy="1266241"/>
            </a:xfrm>
          </p:grpSpPr>
          <p:sp>
            <p:nvSpPr>
              <p:cNvPr id="52" name="圆角矩形 51"/>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sp>
        <p:nvSpPr>
          <p:cNvPr id="2" name="矩形 1"/>
          <p:cNvSpPr/>
          <p:nvPr/>
        </p:nvSpPr>
        <p:spPr>
          <a:xfrm>
            <a:off x="250190" y="2134870"/>
            <a:ext cx="4058285" cy="1837690"/>
          </a:xfrm>
          <a:prstGeom prst="rect">
            <a:avLst/>
          </a:prstGeom>
        </p:spPr>
        <p:txBody>
          <a:bodyPr wrap="square" lIns="91438" tIns="45719" rIns="91438" bIns="45719">
            <a:spAutoFit/>
          </a:bodyPr>
          <a:lstStyle/>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22250" y="2205355"/>
            <a:ext cx="5299075" cy="3599815"/>
          </a:xfrm>
          <a:prstGeom prst="rect">
            <a:avLst/>
          </a:prstGeom>
          <a:noFill/>
        </p:spPr>
        <p:txBody>
          <a:bodyPr wrap="square" rtlCol="0">
            <a:spAutoFit/>
          </a:bodyPr>
          <a:lstStyle/>
          <a:p>
            <a:r>
              <a:rPr lang="zh-CN" altLang="en-US" dirty="0">
                <a:solidFill>
                  <a:schemeClr val="bg1"/>
                </a:solidFill>
              </a:rPr>
              <a:t>腹式呼吸训练：患者取平卧位，集中精神，全身放松，经鼻缓慢深吸气到最大肺容量后稍屏气，然后用口缓慢呼气，吸气时膈肌下降，腹部外凸；呼气时膈肌上升，腹部内凹。连续进行20次-30次（总时间约15 min-30 min），每天早、晚各进行1 次训练。</a:t>
            </a:r>
          </a:p>
          <a:p>
            <a:r>
              <a:rPr lang="zh-CN" altLang="en-US" dirty="0">
                <a:solidFill>
                  <a:schemeClr val="bg1"/>
                </a:solidFill>
              </a:rPr>
              <a:t>吸气训练器训练：患者取坐位，正常呼气后用嘴含紧吸气嘴，以大的吸气量把小球吸上筒腔的顶端不动，屏气2 s-3 s，然后移开吸气嘴，缩唇慢呼气，重复练习，每天</a:t>
            </a:r>
            <a:r>
              <a:rPr lang="en-US" altLang="zh-CN" dirty="0">
                <a:solidFill>
                  <a:schemeClr val="bg1"/>
                </a:solidFill>
              </a:rPr>
              <a:t>8-12</a:t>
            </a:r>
            <a:r>
              <a:rPr lang="zh-CN" altLang="en-US" dirty="0">
                <a:solidFill>
                  <a:schemeClr val="bg1"/>
                </a:solidFill>
              </a:rPr>
              <a:t>组（每</a:t>
            </a:r>
            <a:r>
              <a:rPr lang="en-US" altLang="zh-CN" dirty="0">
                <a:solidFill>
                  <a:schemeClr val="bg1"/>
                </a:solidFill>
              </a:rPr>
              <a:t>2</a:t>
            </a:r>
            <a:r>
              <a:rPr lang="zh-CN" altLang="en-US" dirty="0">
                <a:solidFill>
                  <a:schemeClr val="bg1"/>
                </a:solidFill>
              </a:rPr>
              <a:t>小时一次），每组</a:t>
            </a:r>
            <a:r>
              <a:rPr lang="en-US" altLang="zh-CN" dirty="0">
                <a:solidFill>
                  <a:schemeClr val="bg1"/>
                </a:solidFill>
              </a:rPr>
              <a:t>12-20</a:t>
            </a:r>
            <a:r>
              <a:rPr lang="zh-CN" altLang="en-US" dirty="0">
                <a:solidFill>
                  <a:schemeClr val="bg1"/>
                </a:solidFill>
              </a:rPr>
              <a:t>次。</a:t>
            </a:r>
          </a:p>
          <a:p>
            <a:endParaRPr lang="zh-CN" altLang="en-US" dirty="0">
              <a:solidFill>
                <a:schemeClr val="bg1"/>
              </a:solidFill>
            </a:endParaRPr>
          </a:p>
        </p:txBody>
      </p:sp>
      <p:sp>
        <p:nvSpPr>
          <p:cNvPr id="4" name="文本框 3"/>
          <p:cNvSpPr txBox="1"/>
          <p:nvPr/>
        </p:nvSpPr>
        <p:spPr>
          <a:xfrm>
            <a:off x="56515" y="1027430"/>
            <a:ext cx="8021320" cy="690880"/>
          </a:xfrm>
          <a:prstGeom prst="rect">
            <a:avLst/>
          </a:prstGeom>
          <a:noFill/>
        </p:spPr>
        <p:txBody>
          <a:bodyPr wrap="square" rtlCol="0">
            <a:spAutoFit/>
          </a:bodyPr>
          <a:lstStyle/>
          <a:p>
            <a:r>
              <a:rPr lang="zh-CN" altLang="en-US" dirty="0"/>
              <a:t>呼吸训练：</a:t>
            </a:r>
            <a:r>
              <a:rPr lang="zh-CN" altLang="en-US" dirty="0">
                <a:sym typeface="+mn-ea"/>
              </a:rPr>
              <a:t>在相关医务人员指导下，患者进行围术期呼吸锻炼，包括：</a:t>
            </a:r>
            <a:endParaRPr lang="en-US" altLang="zh-CN" dirty="0">
              <a:sym typeface="+mn-ea"/>
            </a:endParaRPr>
          </a:p>
          <a:p>
            <a:r>
              <a:rPr lang="zh-CN" altLang="en-US" dirty="0">
                <a:sym typeface="+mn-ea"/>
              </a:rPr>
              <a:t>激励式肺量计吸气训练，腹式呼吸，等等。</a:t>
            </a:r>
            <a:endParaRPr lang="zh-CN" altLang="en-US" dirty="0"/>
          </a:p>
        </p:txBody>
      </p:sp>
      <p:pic>
        <p:nvPicPr>
          <p:cNvPr id="5" name="内容占位符 2" descr="石油医院图标"/>
          <p:cNvPicPr>
            <a:picLocks noGrp="1" noChangeAspect="1"/>
          </p:cNvPicPr>
          <p:nvPr>
            <p:ph idx="1"/>
          </p:nvPr>
        </p:nvPicPr>
        <p:blipFill>
          <a:blip r:embed="rId2" cstate="print"/>
          <a:stretch>
            <a:fillRect/>
          </a:stretch>
        </p:blipFill>
        <p:spPr>
          <a:xfrm>
            <a:off x="-5715" y="180340"/>
            <a:ext cx="2733675" cy="628650"/>
          </a:xfrm>
          <a:prstGeom prst="rect">
            <a:avLst/>
          </a:prstGeom>
        </p:spPr>
      </p:pic>
      <p:pic>
        <p:nvPicPr>
          <p:cNvPr id="22" name="图片 21" descr="IMG_1329.JPG"/>
          <p:cNvPicPr>
            <a:picLocks noChangeAspect="1"/>
          </p:cNvPicPr>
          <p:nvPr/>
        </p:nvPicPr>
        <p:blipFill>
          <a:blip r:embed="rId3" cstate="print"/>
          <a:stretch>
            <a:fillRect/>
          </a:stretch>
        </p:blipFill>
        <p:spPr>
          <a:xfrm>
            <a:off x="6189146" y="4036742"/>
            <a:ext cx="3203898" cy="19849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1" name="图片 20" descr="IMG_1324.JPG"/>
          <p:cNvPicPr>
            <a:picLocks noChangeAspect="1"/>
          </p:cNvPicPr>
          <p:nvPr/>
        </p:nvPicPr>
        <p:blipFill>
          <a:blip r:embed="rId4" cstate="print"/>
          <a:stretch>
            <a:fillRect/>
          </a:stretch>
        </p:blipFill>
        <p:spPr>
          <a:xfrm>
            <a:off x="7924801" y="1694986"/>
            <a:ext cx="3237571" cy="20518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3" name="同侧圆角矩形 6">
            <a:extLst>
              <a:ext uri="{FF2B5EF4-FFF2-40B4-BE49-F238E27FC236}">
                <a16:creationId xmlns="" xmlns:a16="http://schemas.microsoft.com/office/drawing/2014/main" id="{36354B3B-E177-4013-954A-497EF6EFEC0A}"/>
              </a:ext>
            </a:extLst>
          </p:cNvPr>
          <p:cNvSpPr/>
          <p:nvPr/>
        </p:nvSpPr>
        <p:spPr>
          <a:xfrm flipV="1">
            <a:off x="7570563" y="5060631"/>
            <a:ext cx="123779" cy="68929"/>
          </a:xfrm>
          <a:prstGeom prst="round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4" name="同侧圆角矩形 6">
            <a:extLst>
              <a:ext uri="{FF2B5EF4-FFF2-40B4-BE49-F238E27FC236}">
                <a16:creationId xmlns="" xmlns:a16="http://schemas.microsoft.com/office/drawing/2014/main" id="{36354B3B-E177-4013-954A-497EF6EFEC0A}"/>
              </a:ext>
            </a:extLst>
          </p:cNvPr>
          <p:cNvSpPr/>
          <p:nvPr/>
        </p:nvSpPr>
        <p:spPr>
          <a:xfrm>
            <a:off x="9981650" y="2803255"/>
            <a:ext cx="87901" cy="45719"/>
          </a:xfrm>
          <a:prstGeom prst="round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 xmlns:p14="http://schemas.microsoft.com/office/powerpoint/2010/main" Requires="p14">
      <p:transition spd="slow" p14:dur="1600">
        <p14:prism dir="d" isContent="1" isInverted="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2"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8" name="圆角矩形 47"/>
          <p:cNvSpPr/>
          <p:nvPr/>
        </p:nvSpPr>
        <p:spPr>
          <a:xfrm>
            <a:off x="14020" y="1857915"/>
            <a:ext cx="12197665" cy="4170219"/>
          </a:xfrm>
          <a:prstGeom prst="roundRect">
            <a:avLst>
              <a:gd name="adj" fmla="val 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sz="3600" dirty="0"/>
          </a:p>
        </p:txBody>
      </p:sp>
      <p:grpSp>
        <p:nvGrpSpPr>
          <p:cNvPr id="43" name="组 42"/>
          <p:cNvGrpSpPr/>
          <p:nvPr/>
        </p:nvGrpSpPr>
        <p:grpSpPr>
          <a:xfrm>
            <a:off x="11454106" y="252857"/>
            <a:ext cx="737892" cy="484288"/>
            <a:chOff x="11454105" y="252856"/>
            <a:chExt cx="737892" cy="484288"/>
          </a:xfrm>
        </p:grpSpPr>
        <p:grpSp>
          <p:nvGrpSpPr>
            <p:cNvPr id="50" name="组 49"/>
            <p:cNvGrpSpPr/>
            <p:nvPr/>
          </p:nvGrpSpPr>
          <p:grpSpPr>
            <a:xfrm>
              <a:off x="12039604" y="252856"/>
              <a:ext cx="152393" cy="484287"/>
              <a:chOff x="12039604" y="252856"/>
              <a:chExt cx="152393" cy="484287"/>
            </a:xfrm>
          </p:grpSpPr>
          <p:sp>
            <p:nvSpPr>
              <p:cNvPr id="54" name="圆角矩形 53"/>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99"/>
            <p:cNvGrpSpPr/>
            <p:nvPr/>
          </p:nvGrpSpPr>
          <p:grpSpPr>
            <a:xfrm>
              <a:off x="11454105" y="252857"/>
              <a:ext cx="491115" cy="484287"/>
              <a:chOff x="1528923" y="220268"/>
              <a:chExt cx="1284096" cy="1266241"/>
            </a:xfrm>
          </p:grpSpPr>
          <p:sp>
            <p:nvSpPr>
              <p:cNvPr id="52" name="圆角矩形 51"/>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sp>
        <p:nvSpPr>
          <p:cNvPr id="2" name="矩形 1"/>
          <p:cNvSpPr/>
          <p:nvPr/>
        </p:nvSpPr>
        <p:spPr>
          <a:xfrm>
            <a:off x="249347" y="2135118"/>
            <a:ext cx="11790257" cy="3896360"/>
          </a:xfrm>
          <a:prstGeom prst="rect">
            <a:avLst/>
          </a:prstGeom>
        </p:spPr>
        <p:txBody>
          <a:bodyPr wrap="square" lIns="91438" tIns="45719" rIns="91438" bIns="45719">
            <a:spAutoFit/>
          </a:bodyPr>
          <a:lstStyle/>
          <a:p>
            <a:pPr>
              <a:lnSpc>
                <a:spcPct val="130000"/>
              </a:lnSpc>
            </a:pPr>
            <a:r>
              <a:rPr lang="zh-CN" altLang="en-US" sz="2000" dirty="0">
                <a:solidFill>
                  <a:schemeClr val="bg1"/>
                </a:solidFill>
                <a:latin typeface="微软雅黑" panose="020B0503020204020204" pitchFamily="34" charset="-122"/>
              </a:rPr>
              <a:t>       快速康复外科(fast-track surgery，FTS)或加速康复外科（enhanced recovery after surgery，ERAS）是医学理论和技术发展的必然结果，“pain and risk free”也是外科手术的目标。加速康复外科内涵是减少创伤对机体应激反应，促进机能快速康复；外延体现在临床上降低并发症发生率并缩短住院时间。大量临床研究已证明围绕微创技术对围手术期流程优化和多学科协作是能够增进治疗效果，降低医疗干预且促进患者机能尽快恢复的。肺康复训练（</a:t>
            </a:r>
            <a:r>
              <a:rPr lang="en-US" altLang="zh-CN" sz="2000" dirty="0">
                <a:solidFill>
                  <a:schemeClr val="bg1"/>
                </a:solidFill>
                <a:latin typeface="微软雅黑" panose="020B0503020204020204" pitchFamily="34" charset="-122"/>
              </a:rPr>
              <a:t>pulmonary </a:t>
            </a:r>
            <a:r>
              <a:rPr lang="en-US" altLang="zh-CN" sz="2000" dirty="0" err="1">
                <a:solidFill>
                  <a:schemeClr val="bg1"/>
                </a:solidFill>
                <a:latin typeface="微软雅黑" panose="020B0503020204020204" pitchFamily="34" charset="-122"/>
              </a:rPr>
              <a:t>rehabilitaion</a:t>
            </a:r>
            <a:r>
              <a:rPr lang="zh-CN" altLang="en-US" sz="2000" dirty="0">
                <a:solidFill>
                  <a:schemeClr val="bg1"/>
                </a:solidFill>
                <a:latin typeface="微软雅黑" panose="020B0503020204020204" pitchFamily="34" charset="-122"/>
              </a:rPr>
              <a:t>）是一个基于证据的，多学科的综合针对患者的症状锻炼计划。其目的是通过有有效的、综合的康复训练，改善患者的心肺功能，最终达到患者快速康复。</a:t>
            </a:r>
          </a:p>
          <a:p>
            <a:pPr>
              <a:lnSpc>
                <a:spcPct val="130000"/>
              </a:lnSpc>
            </a:pP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3" name="图片 2" descr="石油医院图标"/>
          <p:cNvPicPr>
            <a:picLocks noChangeAspect="1"/>
          </p:cNvPicPr>
          <p:nvPr/>
        </p:nvPicPr>
        <p:blipFill>
          <a:blip r:embed="rId2" cstate="print"/>
          <a:stretch>
            <a:fillRect/>
          </a:stretch>
        </p:blipFill>
        <p:spPr>
          <a:xfrm>
            <a:off x="0" y="184150"/>
            <a:ext cx="2733040" cy="6286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400" advTm="126796">
        <p14:doors dir="vert"/>
      </p:transition>
    </mc:Choice>
    <mc:Fallback>
      <p:transition spd="slow" advTm="126796">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2"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8" name="圆角矩形 47"/>
          <p:cNvSpPr/>
          <p:nvPr/>
        </p:nvSpPr>
        <p:spPr>
          <a:xfrm>
            <a:off x="-5716" y="1594929"/>
            <a:ext cx="12197665" cy="5082731"/>
          </a:xfrm>
          <a:prstGeom prst="roundRect">
            <a:avLst>
              <a:gd name="adj" fmla="val 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sz="3600" dirty="0"/>
          </a:p>
        </p:txBody>
      </p:sp>
      <p:grpSp>
        <p:nvGrpSpPr>
          <p:cNvPr id="43" name="组 42"/>
          <p:cNvGrpSpPr/>
          <p:nvPr/>
        </p:nvGrpSpPr>
        <p:grpSpPr>
          <a:xfrm>
            <a:off x="11454106" y="252857"/>
            <a:ext cx="737892" cy="484288"/>
            <a:chOff x="11454105" y="252856"/>
            <a:chExt cx="737892" cy="484288"/>
          </a:xfrm>
        </p:grpSpPr>
        <p:grpSp>
          <p:nvGrpSpPr>
            <p:cNvPr id="50" name="组 49"/>
            <p:cNvGrpSpPr/>
            <p:nvPr/>
          </p:nvGrpSpPr>
          <p:grpSpPr>
            <a:xfrm>
              <a:off x="12039604" y="252856"/>
              <a:ext cx="152393" cy="484287"/>
              <a:chOff x="12039604" y="252856"/>
              <a:chExt cx="152393" cy="484287"/>
            </a:xfrm>
          </p:grpSpPr>
          <p:sp>
            <p:nvSpPr>
              <p:cNvPr id="54" name="圆角矩形 53"/>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99"/>
            <p:cNvGrpSpPr/>
            <p:nvPr/>
          </p:nvGrpSpPr>
          <p:grpSpPr>
            <a:xfrm>
              <a:off x="11454105" y="252857"/>
              <a:ext cx="491115" cy="484287"/>
              <a:chOff x="1528923" y="220268"/>
              <a:chExt cx="1284096" cy="1266241"/>
            </a:xfrm>
          </p:grpSpPr>
          <p:sp>
            <p:nvSpPr>
              <p:cNvPr id="52" name="圆角矩形 51"/>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sp>
        <p:nvSpPr>
          <p:cNvPr id="2" name="矩形 1"/>
          <p:cNvSpPr/>
          <p:nvPr/>
        </p:nvSpPr>
        <p:spPr>
          <a:xfrm>
            <a:off x="250190" y="2134870"/>
            <a:ext cx="4058285" cy="1837690"/>
          </a:xfrm>
          <a:prstGeom prst="rect">
            <a:avLst/>
          </a:prstGeom>
        </p:spPr>
        <p:txBody>
          <a:bodyPr wrap="square" lIns="91438" tIns="45719" rIns="91438" bIns="45719">
            <a:spAutoFit/>
          </a:bodyPr>
          <a:lstStyle/>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51228" y="2361820"/>
            <a:ext cx="5299075" cy="1554272"/>
          </a:xfrm>
          <a:prstGeom prst="rect">
            <a:avLst/>
          </a:prstGeom>
          <a:noFill/>
        </p:spPr>
        <p:txBody>
          <a:bodyPr wrap="square" rtlCol="0">
            <a:spAutoFit/>
          </a:bodyPr>
          <a:lstStyle/>
          <a:p>
            <a:r>
              <a:rPr lang="zh-CN" altLang="zh-CN" b="1" dirty="0">
                <a:solidFill>
                  <a:schemeClr val="bg1"/>
                </a:solidFill>
              </a:rPr>
              <a:t>有效咳嗽训练</a:t>
            </a:r>
            <a:r>
              <a:rPr lang="en-US" altLang="zh-CN" b="1" dirty="0">
                <a:solidFill>
                  <a:schemeClr val="bg1"/>
                </a:solidFill>
              </a:rPr>
              <a:t>: </a:t>
            </a:r>
            <a:r>
              <a:rPr lang="zh-CN" altLang="zh-CN" dirty="0">
                <a:solidFill>
                  <a:schemeClr val="bg1"/>
                </a:solidFill>
              </a:rPr>
              <a:t>指导患者深吸气后屏气，使声门紧闭、膈肌抬高，然后用力咳嗽，使声门打开，将气体、液体排出。起始训练可反复练习数次，直至患者完全掌握方法，持续训练</a:t>
            </a:r>
            <a:r>
              <a:rPr lang="en-US" altLang="zh-CN" dirty="0">
                <a:solidFill>
                  <a:schemeClr val="bg1"/>
                </a:solidFill>
              </a:rPr>
              <a:t>5 min /</a:t>
            </a:r>
            <a:r>
              <a:rPr lang="zh-CN" altLang="zh-CN" dirty="0">
                <a:solidFill>
                  <a:schemeClr val="bg1"/>
                </a:solidFill>
              </a:rPr>
              <a:t>次，</a:t>
            </a:r>
            <a:r>
              <a:rPr lang="zh-CN" altLang="en-US" dirty="0">
                <a:solidFill>
                  <a:schemeClr val="bg1"/>
                </a:solidFill>
              </a:rPr>
              <a:t>每天早中晚各进行一次。</a:t>
            </a:r>
          </a:p>
        </p:txBody>
      </p:sp>
      <p:pic>
        <p:nvPicPr>
          <p:cNvPr id="5" name="内容占位符 2" descr="石油医院图标"/>
          <p:cNvPicPr>
            <a:picLocks noGrp="1" noChangeAspect="1"/>
          </p:cNvPicPr>
          <p:nvPr>
            <p:ph idx="1"/>
          </p:nvPr>
        </p:nvPicPr>
        <p:blipFill>
          <a:blip r:embed="rId2" cstate="print"/>
          <a:stretch>
            <a:fillRect/>
          </a:stretch>
        </p:blipFill>
        <p:spPr>
          <a:xfrm>
            <a:off x="-5715" y="180340"/>
            <a:ext cx="2733675" cy="628650"/>
          </a:xfrm>
          <a:prstGeom prst="rect">
            <a:avLst/>
          </a:prstGeom>
        </p:spPr>
      </p:pic>
      <p:sp>
        <p:nvSpPr>
          <p:cNvPr id="6" name="文本框 5">
            <a:extLst>
              <a:ext uri="{FF2B5EF4-FFF2-40B4-BE49-F238E27FC236}">
                <a16:creationId xmlns:a16="http://schemas.microsoft.com/office/drawing/2014/main" xmlns="" id="{AD664176-AEA9-4A2B-A07F-72309FD60117}"/>
              </a:ext>
            </a:extLst>
          </p:cNvPr>
          <p:cNvSpPr txBox="1"/>
          <p:nvPr/>
        </p:nvSpPr>
        <p:spPr>
          <a:xfrm>
            <a:off x="88776" y="1060738"/>
            <a:ext cx="4545367" cy="461665"/>
          </a:xfrm>
          <a:prstGeom prst="rect">
            <a:avLst/>
          </a:prstGeom>
          <a:noFill/>
        </p:spPr>
        <p:txBody>
          <a:bodyPr wrap="square" rtlCol="0">
            <a:spAutoFit/>
          </a:bodyPr>
          <a:lstStyle/>
          <a:p>
            <a:r>
              <a:rPr lang="zh-CN" altLang="en-US" sz="2400" dirty="0"/>
              <a:t>有效咳嗽训练</a:t>
            </a:r>
          </a:p>
        </p:txBody>
      </p:sp>
      <p:pic>
        <p:nvPicPr>
          <p:cNvPr id="20" name="图片 19" descr="IMG_7371.JPG"/>
          <p:cNvPicPr>
            <a:picLocks noChangeAspect="1"/>
          </p:cNvPicPr>
          <p:nvPr/>
        </p:nvPicPr>
        <p:blipFill>
          <a:blip r:embed="rId3" cstate="print"/>
          <a:stretch>
            <a:fillRect/>
          </a:stretch>
        </p:blipFill>
        <p:spPr>
          <a:xfrm>
            <a:off x="5958468" y="2207941"/>
            <a:ext cx="5144429" cy="38583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同侧圆角矩形 6">
            <a:extLst>
              <a:ext uri="{FF2B5EF4-FFF2-40B4-BE49-F238E27FC236}">
                <a16:creationId xmlns:a16="http://schemas.microsoft.com/office/drawing/2014/main" xmlns="" id="{36354B3B-E177-4013-954A-497EF6EFEC0A}"/>
              </a:ext>
            </a:extLst>
          </p:cNvPr>
          <p:cNvSpPr/>
          <p:nvPr/>
        </p:nvSpPr>
        <p:spPr>
          <a:xfrm>
            <a:off x="8513406" y="4100515"/>
            <a:ext cx="273755" cy="70042"/>
          </a:xfrm>
          <a:prstGeom prst="round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026394955"/>
      </p:ext>
    </p:extLst>
  </p:cSld>
  <p:clrMapOvr>
    <a:masterClrMapping/>
  </p:clrMapOvr>
  <mc:AlternateContent xmlns:mc="http://schemas.openxmlformats.org/markup-compatibility/2006">
    <mc:Choice xmlns:p14="http://schemas.microsoft.com/office/powerpoint/2010/main" xmlns="" Requires="p14">
      <p:transition spd="slow" p14:dur="1600">
        <p14:prism dir="d" isContent="1" isInverted="1"/>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2"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8" name="圆角矩形 47"/>
          <p:cNvSpPr/>
          <p:nvPr/>
        </p:nvSpPr>
        <p:spPr>
          <a:xfrm>
            <a:off x="0" y="1655730"/>
            <a:ext cx="12192000" cy="4847593"/>
          </a:xfrm>
          <a:prstGeom prst="roundRect">
            <a:avLst>
              <a:gd name="adj" fmla="val 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dirty="0"/>
          </a:p>
        </p:txBody>
      </p:sp>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sz="3600" dirty="0"/>
          </a:p>
        </p:txBody>
      </p:sp>
      <p:grpSp>
        <p:nvGrpSpPr>
          <p:cNvPr id="43" name="组 42"/>
          <p:cNvGrpSpPr/>
          <p:nvPr/>
        </p:nvGrpSpPr>
        <p:grpSpPr>
          <a:xfrm>
            <a:off x="11454106" y="252857"/>
            <a:ext cx="737892" cy="484288"/>
            <a:chOff x="11454105" y="252856"/>
            <a:chExt cx="737892" cy="484288"/>
          </a:xfrm>
        </p:grpSpPr>
        <p:grpSp>
          <p:nvGrpSpPr>
            <p:cNvPr id="50" name="组 49"/>
            <p:cNvGrpSpPr/>
            <p:nvPr/>
          </p:nvGrpSpPr>
          <p:grpSpPr>
            <a:xfrm>
              <a:off x="12039604" y="252856"/>
              <a:ext cx="152393" cy="484287"/>
              <a:chOff x="12039604" y="252856"/>
              <a:chExt cx="152393" cy="484287"/>
            </a:xfrm>
          </p:grpSpPr>
          <p:sp>
            <p:nvSpPr>
              <p:cNvPr id="54" name="圆角矩形 53"/>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99"/>
            <p:cNvGrpSpPr/>
            <p:nvPr/>
          </p:nvGrpSpPr>
          <p:grpSpPr>
            <a:xfrm>
              <a:off x="11454105" y="252857"/>
              <a:ext cx="491115" cy="484287"/>
              <a:chOff x="1528923" y="220268"/>
              <a:chExt cx="1284096" cy="1266241"/>
            </a:xfrm>
          </p:grpSpPr>
          <p:sp>
            <p:nvSpPr>
              <p:cNvPr id="52" name="圆角矩形 51"/>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sp>
        <p:nvSpPr>
          <p:cNvPr id="2" name="矩形 1"/>
          <p:cNvSpPr/>
          <p:nvPr/>
        </p:nvSpPr>
        <p:spPr>
          <a:xfrm>
            <a:off x="236480" y="2422437"/>
            <a:ext cx="5461793" cy="2940803"/>
          </a:xfrm>
          <a:prstGeom prst="rect">
            <a:avLst/>
          </a:prstGeom>
        </p:spPr>
        <p:txBody>
          <a:bodyPr wrap="square" lIns="91438" tIns="45719" rIns="91438" bIns="45719">
            <a:spAutoFit/>
          </a:bodyPr>
          <a:lstStyle/>
          <a:p>
            <a:r>
              <a:rPr lang="zh-CN" altLang="zh-CN" b="1" spc="600" dirty="0">
                <a:solidFill>
                  <a:schemeClr val="bg1"/>
                </a:solidFill>
              </a:rPr>
              <a:t>上肢运动训练</a:t>
            </a:r>
            <a:r>
              <a:rPr lang="en-US" altLang="zh-CN" b="1" spc="600" dirty="0">
                <a:solidFill>
                  <a:schemeClr val="bg1"/>
                </a:solidFill>
              </a:rPr>
              <a:t>: </a:t>
            </a:r>
            <a:r>
              <a:rPr lang="zh-CN" altLang="zh-CN" spc="600" dirty="0">
                <a:solidFill>
                  <a:schemeClr val="bg1"/>
                </a:solidFill>
              </a:rPr>
              <a:t>根据患者的具体情况，由无负重举臂逐渐过渡到负重举臂，告知患者举臂时与呼吸协调，负重为</a:t>
            </a:r>
            <a:r>
              <a:rPr lang="en-US" altLang="zh-CN" spc="600" dirty="0">
                <a:solidFill>
                  <a:schemeClr val="bg1"/>
                </a:solidFill>
              </a:rPr>
              <a:t>0. 5 kg</a:t>
            </a:r>
            <a:r>
              <a:rPr lang="zh-CN" altLang="zh-CN" spc="600" dirty="0">
                <a:solidFill>
                  <a:schemeClr val="bg1"/>
                </a:solidFill>
              </a:rPr>
              <a:t>，每次坚持锻炼</a:t>
            </a:r>
            <a:r>
              <a:rPr lang="en-US" altLang="zh-CN" spc="600" dirty="0">
                <a:solidFill>
                  <a:schemeClr val="bg1"/>
                </a:solidFill>
              </a:rPr>
              <a:t>15 min</a:t>
            </a:r>
            <a:r>
              <a:rPr lang="zh-CN" altLang="zh-CN" spc="600" dirty="0">
                <a:solidFill>
                  <a:schemeClr val="bg1"/>
                </a:solidFill>
              </a:rPr>
              <a:t>，</a:t>
            </a:r>
            <a:r>
              <a:rPr lang="en-US" altLang="zh-CN" spc="600" dirty="0">
                <a:solidFill>
                  <a:schemeClr val="bg1"/>
                </a:solidFill>
              </a:rPr>
              <a:t>2 </a:t>
            </a:r>
            <a:r>
              <a:rPr lang="zh-CN" altLang="zh-CN" spc="600" dirty="0">
                <a:solidFill>
                  <a:schemeClr val="bg1"/>
                </a:solidFill>
              </a:rPr>
              <a:t>次</a:t>
            </a:r>
            <a:r>
              <a:rPr lang="en-US" altLang="zh-CN" spc="600" dirty="0">
                <a:solidFill>
                  <a:schemeClr val="bg1"/>
                </a:solidFill>
              </a:rPr>
              <a:t>/d</a:t>
            </a:r>
            <a:r>
              <a:rPr lang="zh-CN" altLang="zh-CN" spc="600" dirty="0">
                <a:solidFill>
                  <a:schemeClr val="bg1"/>
                </a:solidFill>
              </a:rPr>
              <a:t>。</a:t>
            </a: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4" name="内容占位符 3" descr="石油医院图标"/>
          <p:cNvPicPr>
            <a:picLocks noGrp="1" noChangeAspect="1"/>
          </p:cNvPicPr>
          <p:nvPr>
            <p:ph idx="1"/>
          </p:nvPr>
        </p:nvPicPr>
        <p:blipFill>
          <a:blip r:embed="rId2" cstate="print"/>
          <a:stretch>
            <a:fillRect/>
          </a:stretch>
        </p:blipFill>
        <p:spPr>
          <a:xfrm>
            <a:off x="-5715" y="184150"/>
            <a:ext cx="2733675" cy="628650"/>
          </a:xfrm>
          <a:prstGeom prst="rect">
            <a:avLst/>
          </a:prstGeom>
        </p:spPr>
      </p:pic>
      <p:sp>
        <p:nvSpPr>
          <p:cNvPr id="3" name="文本框 2">
            <a:extLst>
              <a:ext uri="{FF2B5EF4-FFF2-40B4-BE49-F238E27FC236}">
                <a16:creationId xmlns:a16="http://schemas.microsoft.com/office/drawing/2014/main" xmlns="" id="{09B54B4C-207B-4794-B731-50BDA5FEA72B}"/>
              </a:ext>
            </a:extLst>
          </p:cNvPr>
          <p:cNvSpPr txBox="1"/>
          <p:nvPr/>
        </p:nvSpPr>
        <p:spPr>
          <a:xfrm>
            <a:off x="126803" y="1120451"/>
            <a:ext cx="5592932" cy="461665"/>
          </a:xfrm>
          <a:prstGeom prst="rect">
            <a:avLst/>
          </a:prstGeom>
          <a:noFill/>
        </p:spPr>
        <p:txBody>
          <a:bodyPr wrap="square" rtlCol="0">
            <a:spAutoFit/>
          </a:bodyPr>
          <a:lstStyle/>
          <a:p>
            <a:r>
              <a:rPr lang="zh-CN" altLang="en-US" sz="2400" dirty="0"/>
              <a:t>上肢运动训练</a:t>
            </a:r>
          </a:p>
        </p:txBody>
      </p:sp>
      <p:pic>
        <p:nvPicPr>
          <p:cNvPr id="19" name="图片 18" descr="IMG_1337.JPG"/>
          <p:cNvPicPr>
            <a:picLocks noChangeAspect="1"/>
          </p:cNvPicPr>
          <p:nvPr/>
        </p:nvPicPr>
        <p:blipFill>
          <a:blip r:embed="rId3" cstate="print"/>
          <a:stretch>
            <a:fillRect/>
          </a:stretch>
        </p:blipFill>
        <p:spPr>
          <a:xfrm>
            <a:off x="5887844" y="1929163"/>
            <a:ext cx="3508915" cy="263168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 name="图片 19" descr="IMG_1335.JPG"/>
          <p:cNvPicPr>
            <a:picLocks noChangeAspect="1"/>
          </p:cNvPicPr>
          <p:nvPr/>
        </p:nvPicPr>
        <p:blipFill>
          <a:blip r:embed="rId4" cstate="print"/>
          <a:stretch>
            <a:fillRect/>
          </a:stretch>
        </p:blipFill>
        <p:spPr>
          <a:xfrm>
            <a:off x="8597590" y="3682689"/>
            <a:ext cx="3430858" cy="257314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1" name="同侧圆角矩形 6">
            <a:extLst>
              <a:ext uri="{FF2B5EF4-FFF2-40B4-BE49-F238E27FC236}">
                <a16:creationId xmlns:a16="http://schemas.microsoft.com/office/drawing/2014/main" xmlns="" id="{36354B3B-E177-4013-954A-497EF6EFEC0A}"/>
              </a:ext>
            </a:extLst>
          </p:cNvPr>
          <p:cNvSpPr/>
          <p:nvPr/>
        </p:nvSpPr>
        <p:spPr>
          <a:xfrm>
            <a:off x="7554401" y="2483586"/>
            <a:ext cx="373189" cy="81261"/>
          </a:xfrm>
          <a:prstGeom prst="round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2" name="同侧圆角矩形 6">
            <a:extLst>
              <a:ext uri="{FF2B5EF4-FFF2-40B4-BE49-F238E27FC236}">
                <a16:creationId xmlns:a16="http://schemas.microsoft.com/office/drawing/2014/main" xmlns="" id="{36354B3B-E177-4013-954A-497EF6EFEC0A}"/>
              </a:ext>
            </a:extLst>
          </p:cNvPr>
          <p:cNvSpPr/>
          <p:nvPr/>
        </p:nvSpPr>
        <p:spPr>
          <a:xfrm>
            <a:off x="10560205" y="4705815"/>
            <a:ext cx="274137" cy="74409"/>
          </a:xfrm>
          <a:prstGeom prst="round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p14:prism dir="d" isContent="1" isInverted="1"/>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2"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8" name="圆角矩形 47"/>
          <p:cNvSpPr/>
          <p:nvPr/>
        </p:nvSpPr>
        <p:spPr>
          <a:xfrm>
            <a:off x="14605" y="1858645"/>
            <a:ext cx="12091035" cy="4740275"/>
          </a:xfrm>
          <a:prstGeom prst="roundRect">
            <a:avLst>
              <a:gd name="adj" fmla="val 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r>
              <a:rPr lang="en-US" altLang="zh-CN" dirty="0"/>
              <a:t>  </a:t>
            </a:r>
            <a:endParaRPr lang="zh-CN" altLang="en-US" dirty="0"/>
          </a:p>
        </p:txBody>
      </p:sp>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sz="3600" dirty="0"/>
          </a:p>
        </p:txBody>
      </p:sp>
      <p:grpSp>
        <p:nvGrpSpPr>
          <p:cNvPr id="43" name="组 42"/>
          <p:cNvGrpSpPr/>
          <p:nvPr/>
        </p:nvGrpSpPr>
        <p:grpSpPr>
          <a:xfrm>
            <a:off x="11454106" y="252857"/>
            <a:ext cx="737892" cy="484288"/>
            <a:chOff x="11454105" y="252856"/>
            <a:chExt cx="737892" cy="484288"/>
          </a:xfrm>
        </p:grpSpPr>
        <p:grpSp>
          <p:nvGrpSpPr>
            <p:cNvPr id="50" name="组 49"/>
            <p:cNvGrpSpPr/>
            <p:nvPr/>
          </p:nvGrpSpPr>
          <p:grpSpPr>
            <a:xfrm>
              <a:off x="12039604" y="252856"/>
              <a:ext cx="152393" cy="484287"/>
              <a:chOff x="12039604" y="252856"/>
              <a:chExt cx="152393" cy="484287"/>
            </a:xfrm>
          </p:grpSpPr>
          <p:sp>
            <p:nvSpPr>
              <p:cNvPr id="54" name="圆角矩形 53"/>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99"/>
            <p:cNvGrpSpPr/>
            <p:nvPr/>
          </p:nvGrpSpPr>
          <p:grpSpPr>
            <a:xfrm>
              <a:off x="11454105" y="252857"/>
              <a:ext cx="491115" cy="484287"/>
              <a:chOff x="1528923" y="220268"/>
              <a:chExt cx="1284096" cy="1266241"/>
            </a:xfrm>
          </p:grpSpPr>
          <p:sp>
            <p:nvSpPr>
              <p:cNvPr id="52" name="圆角矩形 51"/>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sp>
        <p:nvSpPr>
          <p:cNvPr id="2" name="矩形 1"/>
          <p:cNvSpPr/>
          <p:nvPr/>
        </p:nvSpPr>
        <p:spPr>
          <a:xfrm>
            <a:off x="490364" y="2282277"/>
            <a:ext cx="4502114" cy="5700020"/>
          </a:xfrm>
          <a:prstGeom prst="rect">
            <a:avLst/>
          </a:prstGeom>
        </p:spPr>
        <p:txBody>
          <a:bodyPr wrap="square" lIns="91438" tIns="45719" rIns="91438" bIns="45719">
            <a:spAutoFit/>
          </a:bodyPr>
          <a:lstStyle/>
          <a:p>
            <a:pPr>
              <a:lnSpc>
                <a:spcPct val="130000"/>
              </a:lnSpc>
            </a:pPr>
            <a:r>
              <a:rPr lang="zh-CN" altLang="en-US" sz="1800" b="1" dirty="0">
                <a:solidFill>
                  <a:schemeClr val="bg1"/>
                </a:solidFill>
                <a:latin typeface="微软雅黑" panose="020B0503020204020204" pitchFamily="34" charset="-122"/>
                <a:ea typeface="微软雅黑" panose="020B0503020204020204" pitchFamily="34" charset="-122"/>
              </a:rPr>
              <a:t>登楼梯实验以其简单易行、可操作性强的优点容易在临床上得到推广。早在</a:t>
            </a:r>
            <a:r>
              <a:rPr lang="en-US" altLang="zh-CN" sz="1800" b="1" dirty="0">
                <a:solidFill>
                  <a:schemeClr val="bg1"/>
                </a:solidFill>
                <a:latin typeface="微软雅黑" panose="020B0503020204020204" pitchFamily="34" charset="-122"/>
                <a:ea typeface="微软雅黑" panose="020B0503020204020204" pitchFamily="34" charset="-122"/>
              </a:rPr>
              <a:t>2000</a:t>
            </a:r>
            <a:r>
              <a:rPr lang="zh-CN" altLang="en-US" sz="1800" b="1" dirty="0">
                <a:solidFill>
                  <a:schemeClr val="bg1"/>
                </a:solidFill>
                <a:latin typeface="微软雅黑" panose="020B0503020204020204" pitchFamily="34" charset="-122"/>
                <a:ea typeface="微软雅黑" panose="020B0503020204020204" pitchFamily="34" charset="-122"/>
              </a:rPr>
              <a:t>年，已有多项研究表明爬楼梯高度与手术术后并发症的关系。患者怕楼梯的极限高度一定程度上反映出患者的心肺能力。</a:t>
            </a:r>
            <a:endParaRPr lang="en-US" altLang="zh-CN" sz="1800" b="1"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zh-CN" sz="2000" b="1" dirty="0">
                <a:solidFill>
                  <a:schemeClr val="bg1"/>
                </a:solidFill>
              </a:rPr>
              <a:t>根据患者情况自行上下台阶，运动强度控制在患者的靶心率范围内，逐渐由</a:t>
            </a:r>
            <a:r>
              <a:rPr lang="en-US" altLang="zh-CN" sz="2000" b="1" dirty="0">
                <a:solidFill>
                  <a:schemeClr val="bg1"/>
                </a:solidFill>
              </a:rPr>
              <a:t>3 min </a:t>
            </a:r>
            <a:r>
              <a:rPr lang="zh-CN" altLang="zh-CN" sz="2000" b="1" dirty="0">
                <a:solidFill>
                  <a:schemeClr val="bg1"/>
                </a:solidFill>
              </a:rPr>
              <a:t>延长至</a:t>
            </a:r>
            <a:r>
              <a:rPr lang="en-US" altLang="zh-CN" sz="2000" b="1" dirty="0">
                <a:solidFill>
                  <a:schemeClr val="bg1"/>
                </a:solidFill>
              </a:rPr>
              <a:t>15 min</a:t>
            </a:r>
            <a:r>
              <a:rPr lang="zh-CN" altLang="zh-CN" sz="2000" b="1" dirty="0">
                <a:solidFill>
                  <a:schemeClr val="bg1"/>
                </a:solidFill>
              </a:rPr>
              <a:t>，</a:t>
            </a:r>
            <a:r>
              <a:rPr lang="zh-CN" altLang="en-US" sz="2000" b="1" dirty="0">
                <a:solidFill>
                  <a:schemeClr val="bg1"/>
                </a:solidFill>
              </a:rPr>
              <a:t>每天两次</a:t>
            </a:r>
            <a:r>
              <a:rPr lang="zh-CN" altLang="zh-CN" sz="2000" b="1" dirty="0">
                <a:solidFill>
                  <a:schemeClr val="bg1"/>
                </a:solidFill>
              </a:rPr>
              <a:t>。</a:t>
            </a:r>
            <a:endParaRPr lang="en-US" altLang="zh-CN" sz="2000" b="1" dirty="0">
              <a:solidFill>
                <a:schemeClr val="bg1"/>
              </a:solidFill>
            </a:endParaRPr>
          </a:p>
          <a:p>
            <a:pPr>
              <a:lnSpc>
                <a:spcPct val="130000"/>
              </a:lnSpc>
            </a:pPr>
            <a:endParaRPr lang="en-US" altLang="zh-CN" sz="1000" dirty="0"/>
          </a:p>
          <a:p>
            <a:pPr>
              <a:lnSpc>
                <a:spcPct val="130000"/>
              </a:lnSpc>
            </a:pPr>
            <a:endParaRPr lang="en-US" altLang="zh-CN" sz="1000" dirty="0"/>
          </a:p>
          <a:p>
            <a:pPr>
              <a:lnSpc>
                <a:spcPct val="130000"/>
              </a:lnSpc>
            </a:pPr>
            <a:r>
              <a:rPr lang="en-US" altLang="zh-CN" sz="1000" dirty="0">
                <a:solidFill>
                  <a:schemeClr val="bg1"/>
                </a:solidFill>
              </a:rPr>
              <a:t>                       </a:t>
            </a:r>
            <a:r>
              <a:rPr lang="zh-CN" altLang="zh-CN" sz="1000" dirty="0">
                <a:solidFill>
                  <a:schemeClr val="bg1"/>
                </a:solidFill>
              </a:rPr>
              <a:t>靶心率</a:t>
            </a:r>
            <a:r>
              <a:rPr lang="en-US" altLang="zh-CN" sz="1000" dirty="0">
                <a:solidFill>
                  <a:schemeClr val="bg1"/>
                </a:solidFill>
              </a:rPr>
              <a:t>= ( 220 </a:t>
            </a:r>
            <a:r>
              <a:rPr lang="zh-CN" altLang="zh-CN" sz="1000" dirty="0">
                <a:solidFill>
                  <a:schemeClr val="bg1"/>
                </a:solidFill>
              </a:rPr>
              <a:t>－ 年龄－ 安静心率</a:t>
            </a:r>
            <a:r>
              <a:rPr lang="en-US" altLang="zh-CN" sz="1000" dirty="0">
                <a:solidFill>
                  <a:schemeClr val="bg1"/>
                </a:solidFill>
              </a:rPr>
              <a:t>) </a:t>
            </a:r>
            <a:r>
              <a:rPr lang="zh-CN" altLang="zh-CN" sz="1000" dirty="0">
                <a:solidFill>
                  <a:schemeClr val="bg1"/>
                </a:solidFill>
              </a:rPr>
              <a:t>×</a:t>
            </a:r>
            <a:r>
              <a:rPr lang="en-US" altLang="zh-CN" sz="1000" dirty="0">
                <a:solidFill>
                  <a:schemeClr val="bg1"/>
                </a:solidFill>
              </a:rPr>
              <a:t> ( 45%</a:t>
            </a:r>
            <a:r>
              <a:rPr lang="zh-CN" altLang="zh-CN" sz="1000" dirty="0">
                <a:solidFill>
                  <a:schemeClr val="bg1"/>
                </a:solidFill>
              </a:rPr>
              <a:t>－</a:t>
            </a:r>
            <a:r>
              <a:rPr lang="en-US" altLang="zh-CN" sz="1000" dirty="0">
                <a:solidFill>
                  <a:schemeClr val="bg1"/>
                </a:solidFill>
              </a:rPr>
              <a:t>60%) + </a:t>
            </a:r>
            <a:r>
              <a:rPr lang="zh-CN" altLang="zh-CN" sz="1000" dirty="0">
                <a:solidFill>
                  <a:schemeClr val="bg1"/>
                </a:solidFill>
              </a:rPr>
              <a:t>安静心率</a:t>
            </a:r>
            <a:endParaRPr lang="zh-CN" altLang="zh-CN" sz="2000" b="1" dirty="0">
              <a:solidFill>
                <a:schemeClr val="bg1"/>
              </a:solidFill>
            </a:endParaRPr>
          </a:p>
          <a:p>
            <a:pPr>
              <a:lnSpc>
                <a:spcPct val="130000"/>
              </a:lnSpc>
            </a:pPr>
            <a:endParaRPr lang="zh-CN" altLang="en-US" sz="2000"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sz="2000" b="1"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438386" y="1204042"/>
            <a:ext cx="11506835" cy="461665"/>
          </a:xfrm>
          <a:prstGeom prst="rect">
            <a:avLst/>
          </a:prstGeom>
          <a:noFill/>
        </p:spPr>
        <p:txBody>
          <a:bodyPr wrap="square" rtlCol="0">
            <a:spAutoFit/>
          </a:bodyPr>
          <a:lstStyle/>
          <a:p>
            <a:r>
              <a:rPr lang="zh-CN" altLang="en-US" sz="2400" dirty="0"/>
              <a:t>登楼梯实验</a:t>
            </a:r>
          </a:p>
        </p:txBody>
      </p:sp>
      <p:pic>
        <p:nvPicPr>
          <p:cNvPr id="4" name="内容占位符 3" descr="石油医院图标"/>
          <p:cNvPicPr>
            <a:picLocks noGrp="1" noChangeAspect="1"/>
          </p:cNvPicPr>
          <p:nvPr>
            <p:ph idx="1"/>
          </p:nvPr>
        </p:nvPicPr>
        <p:blipFill>
          <a:blip r:embed="rId2" cstate="print"/>
          <a:stretch>
            <a:fillRect/>
          </a:stretch>
        </p:blipFill>
        <p:spPr>
          <a:xfrm>
            <a:off x="-5715" y="184150"/>
            <a:ext cx="2733675" cy="628650"/>
          </a:xfrm>
          <a:prstGeom prst="rect">
            <a:avLst/>
          </a:prstGeom>
        </p:spPr>
      </p:pic>
      <p:pic>
        <p:nvPicPr>
          <p:cNvPr id="19" name="图片 4" descr="IMG_3764">
            <a:extLst>
              <a:ext uri="{FF2B5EF4-FFF2-40B4-BE49-F238E27FC236}">
                <a16:creationId xmlns:a16="http://schemas.microsoft.com/office/drawing/2014/main" xmlns="" id="{498CD824-D26F-4DB6-9C06-B148C798E2EA}"/>
              </a:ext>
            </a:extLst>
          </p:cNvPr>
          <p:cNvPicPr>
            <a:picLocks noChangeAspect="1"/>
          </p:cNvPicPr>
          <p:nvPr/>
        </p:nvPicPr>
        <p:blipFill>
          <a:blip r:embed="rId3" cstate="print"/>
          <a:stretch>
            <a:fillRect/>
          </a:stretch>
        </p:blipFill>
        <p:spPr>
          <a:xfrm>
            <a:off x="5468236" y="2062024"/>
            <a:ext cx="5741654" cy="4017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同侧圆角矩形 6">
            <a:extLst>
              <a:ext uri="{FF2B5EF4-FFF2-40B4-BE49-F238E27FC236}">
                <a16:creationId xmlns:a16="http://schemas.microsoft.com/office/drawing/2014/main" xmlns="" id="{36354B3B-E177-4013-954A-497EF6EFEC0A}"/>
              </a:ext>
            </a:extLst>
          </p:cNvPr>
          <p:cNvSpPr/>
          <p:nvPr/>
        </p:nvSpPr>
        <p:spPr>
          <a:xfrm>
            <a:off x="8100811" y="3108055"/>
            <a:ext cx="373189" cy="81261"/>
          </a:xfrm>
          <a:prstGeom prst="round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2" y="2065436"/>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8" name="圆角矩形 47"/>
          <p:cNvSpPr/>
          <p:nvPr/>
        </p:nvSpPr>
        <p:spPr>
          <a:xfrm>
            <a:off x="23131" y="1587344"/>
            <a:ext cx="12180520" cy="5017797"/>
          </a:xfrm>
          <a:prstGeom prst="roundRect">
            <a:avLst>
              <a:gd name="adj" fmla="val 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sz="3600" dirty="0"/>
          </a:p>
        </p:txBody>
      </p:sp>
      <p:grpSp>
        <p:nvGrpSpPr>
          <p:cNvPr id="43" name="组 42"/>
          <p:cNvGrpSpPr/>
          <p:nvPr/>
        </p:nvGrpSpPr>
        <p:grpSpPr>
          <a:xfrm>
            <a:off x="11454106" y="252857"/>
            <a:ext cx="737892" cy="484288"/>
            <a:chOff x="11454105" y="252856"/>
            <a:chExt cx="737892" cy="484288"/>
          </a:xfrm>
        </p:grpSpPr>
        <p:grpSp>
          <p:nvGrpSpPr>
            <p:cNvPr id="50" name="组 49"/>
            <p:cNvGrpSpPr/>
            <p:nvPr/>
          </p:nvGrpSpPr>
          <p:grpSpPr>
            <a:xfrm>
              <a:off x="12039604" y="252856"/>
              <a:ext cx="152393" cy="484287"/>
              <a:chOff x="12039604" y="252856"/>
              <a:chExt cx="152393" cy="484287"/>
            </a:xfrm>
          </p:grpSpPr>
          <p:sp>
            <p:nvSpPr>
              <p:cNvPr id="54" name="圆角矩形 53"/>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99"/>
            <p:cNvGrpSpPr/>
            <p:nvPr/>
          </p:nvGrpSpPr>
          <p:grpSpPr>
            <a:xfrm>
              <a:off x="11454105" y="252857"/>
              <a:ext cx="491115" cy="484287"/>
              <a:chOff x="1528923" y="220268"/>
              <a:chExt cx="1284096" cy="1266241"/>
            </a:xfrm>
          </p:grpSpPr>
          <p:sp>
            <p:nvSpPr>
              <p:cNvPr id="52" name="圆角矩形 51"/>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sp>
        <p:nvSpPr>
          <p:cNvPr id="2" name="矩形 1"/>
          <p:cNvSpPr/>
          <p:nvPr/>
        </p:nvSpPr>
        <p:spPr>
          <a:xfrm>
            <a:off x="154546" y="2134870"/>
            <a:ext cx="5602999" cy="3759489"/>
          </a:xfrm>
          <a:prstGeom prst="rect">
            <a:avLst/>
          </a:prstGeom>
        </p:spPr>
        <p:txBody>
          <a:bodyPr wrap="square" lIns="91438" tIns="45719" rIns="91438" bIns="45719">
            <a:spAutoFit/>
          </a:bodyPr>
          <a:lstStyle/>
          <a:p>
            <a:pPr>
              <a:lnSpc>
                <a:spcPct val="130000"/>
              </a:lnSpc>
            </a:pPr>
            <a:endParaRPr lang="zh-CN" altLang="en-US" b="1"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检测方法：阻力均为27瓦，要求6 min之内尽可能快速的运动，如果患者觉得累或气紧可以减慢速度或者停止运动，恢复后继续运动；</a:t>
            </a:r>
            <a:endParaRPr lang="en-US" altLang="zh-CN" b="1"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b="1" dirty="0">
                <a:solidFill>
                  <a:schemeClr val="bg1"/>
                </a:solidFill>
                <a:latin typeface="微软雅黑" panose="020B0503020204020204" pitchFamily="34" charset="-122"/>
              </a:rPr>
              <a:t>检测项目：从患者静息开始检测心律和血氧饱和度到运动结束停止检测，患者6 min钟运动距离（6 min walkdistance, 6-M</a:t>
            </a:r>
            <a:r>
              <a:rPr lang="en-US" altLang="zh-CN" b="1" dirty="0">
                <a:solidFill>
                  <a:schemeClr val="bg1"/>
                </a:solidFill>
                <a:latin typeface="微软雅黑" pitchFamily="34" charset="-122"/>
              </a:rPr>
              <a:t>W</a:t>
            </a:r>
            <a:r>
              <a:rPr lang="zh-CN" altLang="en-US" b="1" dirty="0">
                <a:solidFill>
                  <a:schemeClr val="bg1"/>
                </a:solidFill>
                <a:latin typeface="微软雅黑" panose="020B0503020204020204" pitchFamily="34" charset="-122"/>
              </a:rPr>
              <a:t>D）和能量消耗。</a:t>
            </a:r>
          </a:p>
          <a:p>
            <a:pPr>
              <a:lnSpc>
                <a:spcPct val="130000"/>
              </a:lnSpc>
            </a:pP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250190" y="1629399"/>
            <a:ext cx="6322695" cy="384721"/>
          </a:xfrm>
          <a:prstGeom prst="rect">
            <a:avLst/>
          </a:prstGeom>
          <a:noFill/>
        </p:spPr>
        <p:txBody>
          <a:bodyPr wrap="square" rtlCol="0">
            <a:spAutoFit/>
          </a:bodyPr>
          <a:lstStyle/>
          <a:p>
            <a:r>
              <a:rPr lang="zh-CN" altLang="en-US" b="1" dirty="0">
                <a:solidFill>
                  <a:schemeClr val="bg1"/>
                </a:solidFill>
              </a:rPr>
              <a:t>亚极量运动测试：功率自行车</a:t>
            </a:r>
            <a:r>
              <a:rPr lang="en-US" altLang="zh-CN" b="1" dirty="0">
                <a:solidFill>
                  <a:schemeClr val="bg1"/>
                </a:solidFill>
              </a:rPr>
              <a:t>6</a:t>
            </a:r>
            <a:r>
              <a:rPr lang="zh-CN" altLang="en-US" b="1" dirty="0">
                <a:solidFill>
                  <a:schemeClr val="bg1"/>
                </a:solidFill>
              </a:rPr>
              <a:t>分钟运动距离测试</a:t>
            </a:r>
          </a:p>
        </p:txBody>
      </p:sp>
      <p:pic>
        <p:nvPicPr>
          <p:cNvPr id="7" name="内容占位符 6" descr="石油医院图标"/>
          <p:cNvPicPr>
            <a:picLocks noGrp="1" noChangeAspect="1"/>
          </p:cNvPicPr>
          <p:nvPr>
            <p:ph idx="1"/>
          </p:nvPr>
        </p:nvPicPr>
        <p:blipFill>
          <a:blip r:embed="rId2" cstate="print"/>
          <a:stretch>
            <a:fillRect/>
          </a:stretch>
        </p:blipFill>
        <p:spPr>
          <a:xfrm>
            <a:off x="-5715" y="184150"/>
            <a:ext cx="2733675" cy="628650"/>
          </a:xfrm>
          <a:prstGeom prst="rect">
            <a:avLst/>
          </a:prstGeom>
        </p:spPr>
      </p:pic>
      <p:pic>
        <p:nvPicPr>
          <p:cNvPr id="9" name="Picture 8">
            <a:extLst>
              <a:ext uri="{FF2B5EF4-FFF2-40B4-BE49-F238E27FC236}">
                <a16:creationId xmlns:a16="http://schemas.microsoft.com/office/drawing/2014/main" xmlns="" id="{9C63BB54-EC06-4DA7-BA7C-4C5DD32F5F5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57545" y="2435550"/>
            <a:ext cx="4724601" cy="354345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5" name="同侧圆角矩形 6">
            <a:extLst>
              <a:ext uri="{FF2B5EF4-FFF2-40B4-BE49-F238E27FC236}">
                <a16:creationId xmlns:a16="http://schemas.microsoft.com/office/drawing/2014/main" xmlns="" id="{862EA09A-DC5F-4710-8869-702C302F83DC}"/>
              </a:ext>
            </a:extLst>
          </p:cNvPr>
          <p:cNvSpPr/>
          <p:nvPr/>
        </p:nvSpPr>
        <p:spPr>
          <a:xfrm flipV="1">
            <a:off x="7315200" y="2932767"/>
            <a:ext cx="289931" cy="122666"/>
          </a:xfrm>
          <a:prstGeom prst="round2Same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1493949" y="740556"/>
            <a:ext cx="7122018" cy="6169514"/>
          </a:xfrm>
          <a:prstGeom prst="roundRect">
            <a:avLst>
              <a:gd name="adj" fmla="val 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grpSp>
        <p:nvGrpSpPr>
          <p:cNvPr id="4" name="组合 18"/>
          <p:cNvGrpSpPr/>
          <p:nvPr/>
        </p:nvGrpSpPr>
        <p:grpSpPr>
          <a:xfrm>
            <a:off x="7966332" y="2184399"/>
            <a:ext cx="3305175" cy="3245184"/>
            <a:chOff x="1300233" y="1995959"/>
            <a:chExt cx="3334346" cy="3273825"/>
          </a:xfrm>
        </p:grpSpPr>
        <p:sp>
          <p:nvSpPr>
            <p:cNvPr id="20" name="圆角矩形 20"/>
            <p:cNvSpPr/>
            <p:nvPr/>
          </p:nvSpPr>
          <p:spPr>
            <a:xfrm>
              <a:off x="1300233" y="1995959"/>
              <a:ext cx="3306471" cy="3273825"/>
            </a:xfrm>
            <a:prstGeom prst="ellipse">
              <a:avLst/>
            </a:prstGeom>
            <a:solidFill>
              <a:schemeClr val="bg1"/>
            </a:solidFill>
            <a:ln w="15875">
              <a:solidFill>
                <a:srgbClr val="20386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latin typeface="微软雅黑" panose="020B0503020204020204" pitchFamily="34" charset="-122"/>
                <a:ea typeface="微软雅黑" panose="020B0503020204020204" pitchFamily="34" charset="-122"/>
              </a:endParaRPr>
            </a:p>
          </p:txBody>
        </p:sp>
        <p:sp>
          <p:nvSpPr>
            <p:cNvPr id="21" name="圆角矩形 20"/>
            <p:cNvSpPr/>
            <p:nvPr/>
          </p:nvSpPr>
          <p:spPr>
            <a:xfrm>
              <a:off x="1432848" y="2127265"/>
              <a:ext cx="3041242" cy="3011214"/>
            </a:xfrm>
            <a:prstGeom prst="ellipse">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p>
          </p:txBody>
        </p:sp>
        <p:sp>
          <p:nvSpPr>
            <p:cNvPr id="22" name="文本框 21"/>
            <p:cNvSpPr txBox="1"/>
            <p:nvPr/>
          </p:nvSpPr>
          <p:spPr>
            <a:xfrm>
              <a:off x="1719829" y="2981849"/>
              <a:ext cx="2914750" cy="1366409"/>
            </a:xfrm>
            <a:prstGeom prst="rect">
              <a:avLst/>
            </a:prstGeom>
            <a:noFill/>
          </p:spPr>
          <p:txBody>
            <a:bodyPr wrap="square" rtlCol="0">
              <a:spAutoFit/>
            </a:bodyPr>
            <a:lstStyle/>
            <a:p>
              <a:pPr algn="ctr"/>
              <a:r>
                <a:rPr lang="en-US" altLang="zh-CN" sz="5500" dirty="0">
                  <a:solidFill>
                    <a:schemeClr val="bg1"/>
                  </a:solidFill>
                  <a:latin typeface="微软雅黑" panose="020B0503020204020204" pitchFamily="34" charset="-122"/>
                  <a:ea typeface="微软雅黑" panose="020B0503020204020204" pitchFamily="34" charset="-122"/>
                </a:rPr>
                <a:t>Criteria</a:t>
              </a:r>
            </a:p>
            <a:p>
              <a:pPr algn="ctr"/>
              <a:r>
                <a:rPr lang="en-US" altLang="zh-CN" sz="2400" dirty="0">
                  <a:solidFill>
                    <a:schemeClr val="bg1"/>
                  </a:solidFill>
                  <a:latin typeface="Calibri" panose="020F0502020204030204" charset="0"/>
                </a:rPr>
                <a:t>of PPCs</a:t>
              </a:r>
            </a:p>
          </p:txBody>
        </p:sp>
      </p:grpSp>
      <p:sp>
        <p:nvSpPr>
          <p:cNvPr id="38" name="矩形 37"/>
          <p:cNvSpPr/>
          <p:nvPr/>
        </p:nvSpPr>
        <p:spPr>
          <a:xfrm>
            <a:off x="2807271" y="110033"/>
            <a:ext cx="938472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39" name="圆角矩形 38"/>
          <p:cNvSpPr/>
          <p:nvPr/>
        </p:nvSpPr>
        <p:spPr>
          <a:xfrm rot="10800000" flipV="1">
            <a:off x="37932" y="112503"/>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sz="3600" dirty="0"/>
          </a:p>
        </p:txBody>
      </p:sp>
      <p:grpSp>
        <p:nvGrpSpPr>
          <p:cNvPr id="5" name="组 42"/>
          <p:cNvGrpSpPr/>
          <p:nvPr/>
        </p:nvGrpSpPr>
        <p:grpSpPr>
          <a:xfrm>
            <a:off x="11454108" y="110030"/>
            <a:ext cx="737892" cy="484288"/>
            <a:chOff x="11454105" y="252856"/>
            <a:chExt cx="737892" cy="484288"/>
          </a:xfrm>
        </p:grpSpPr>
        <p:grpSp>
          <p:nvGrpSpPr>
            <p:cNvPr id="6" name="组 44"/>
            <p:cNvGrpSpPr/>
            <p:nvPr/>
          </p:nvGrpSpPr>
          <p:grpSpPr>
            <a:xfrm>
              <a:off x="12039604" y="252856"/>
              <a:ext cx="152393" cy="484287"/>
              <a:chOff x="12039604" y="252856"/>
              <a:chExt cx="152393" cy="484287"/>
            </a:xfrm>
          </p:grpSpPr>
          <p:sp>
            <p:nvSpPr>
              <p:cNvPr id="49" name="圆角矩形 48"/>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圆角矩形 50"/>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99"/>
            <p:cNvGrpSpPr/>
            <p:nvPr/>
          </p:nvGrpSpPr>
          <p:grpSpPr>
            <a:xfrm>
              <a:off x="11454105" y="252857"/>
              <a:ext cx="491115" cy="484287"/>
              <a:chOff x="1528923" y="220268"/>
              <a:chExt cx="1284096" cy="1266241"/>
            </a:xfrm>
          </p:grpSpPr>
          <p:sp>
            <p:nvSpPr>
              <p:cNvPr id="47" name="圆角矩形 46"/>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pic>
        <p:nvPicPr>
          <p:cNvPr id="3" name="图片 2"/>
          <p:cNvPicPr>
            <a:picLocks noChangeAspect="1"/>
          </p:cNvPicPr>
          <p:nvPr/>
        </p:nvPicPr>
        <p:blipFill>
          <a:blip r:embed="rId2" cstate="print"/>
          <a:stretch>
            <a:fillRect/>
          </a:stretch>
        </p:blipFill>
        <p:spPr>
          <a:xfrm>
            <a:off x="1971093" y="634808"/>
            <a:ext cx="5863785" cy="6723443"/>
          </a:xfrm>
          <a:prstGeom prst="rect">
            <a:avLst/>
          </a:prstGeom>
        </p:spPr>
      </p:pic>
      <p:pic>
        <p:nvPicPr>
          <p:cNvPr id="2" name="内容占位符 1" descr="石油医院图标"/>
          <p:cNvPicPr>
            <a:picLocks noGrp="1" noChangeAspect="1"/>
          </p:cNvPicPr>
          <p:nvPr>
            <p:ph idx="1"/>
          </p:nvPr>
        </p:nvPicPr>
        <p:blipFill>
          <a:blip r:embed="rId3" cstate="print"/>
          <a:stretch>
            <a:fillRect/>
          </a:stretch>
        </p:blipFill>
        <p:spPr>
          <a:xfrm>
            <a:off x="38100" y="6350"/>
            <a:ext cx="2733675" cy="6286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19"/>
          <p:cNvSpPr/>
          <p:nvPr/>
        </p:nvSpPr>
        <p:spPr>
          <a:xfrm>
            <a:off x="4862681" y="2884521"/>
            <a:ext cx="2259019" cy="2236715"/>
          </a:xfrm>
          <a:prstGeom prst="ellipse">
            <a:avLst/>
          </a:prstGeom>
          <a:solidFill>
            <a:srgbClr val="4472C4">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4000" dirty="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054502" y="2605869"/>
            <a:ext cx="2418483" cy="2515367"/>
            <a:chOff x="4721608" y="1835707"/>
            <a:chExt cx="1879634" cy="1954931"/>
          </a:xfrm>
          <a:solidFill>
            <a:srgbClr val="4472C4">
              <a:alpha val="39000"/>
            </a:srgbClr>
          </a:solidFill>
        </p:grpSpPr>
        <p:sp>
          <p:nvSpPr>
            <p:cNvPr id="20" name="圆角矩形 19"/>
            <p:cNvSpPr/>
            <p:nvPr/>
          </p:nvSpPr>
          <p:spPr>
            <a:xfrm>
              <a:off x="4721608" y="1835707"/>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4000" dirty="0">
                <a:latin typeface="微软雅黑" panose="020B0503020204020204" pitchFamily="34" charset="-122"/>
                <a:ea typeface="微软雅黑" panose="020B0503020204020204" pitchFamily="34" charset="-122"/>
              </a:endParaRPr>
            </a:p>
          </p:txBody>
        </p:sp>
        <p:sp>
          <p:nvSpPr>
            <p:cNvPr id="21" name="圆角矩形 20"/>
            <p:cNvSpPr/>
            <p:nvPr/>
          </p:nvSpPr>
          <p:spPr>
            <a:xfrm>
              <a:off x="4845543" y="2052274"/>
              <a:ext cx="1755699" cy="17383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4000" dirty="0">
                <a:latin typeface="微软雅黑" panose="020B0503020204020204" pitchFamily="34" charset="-122"/>
                <a:ea typeface="微软雅黑" panose="020B0503020204020204" pitchFamily="34" charset="-122"/>
              </a:endParaRPr>
            </a:p>
          </p:txBody>
        </p:sp>
      </p:grpSp>
      <p:sp>
        <p:nvSpPr>
          <p:cNvPr id="2" name="矩形 1"/>
          <p:cNvSpPr/>
          <p:nvPr/>
        </p:nvSpPr>
        <p:spPr>
          <a:xfrm>
            <a:off x="5422339" y="3149224"/>
            <a:ext cx="1527435" cy="1310293"/>
          </a:xfrm>
          <a:prstGeom prst="rect">
            <a:avLst/>
          </a:prstGeom>
        </p:spPr>
        <p:txBody>
          <a:bodyPr wrap="square" lIns="91438" tIns="45719" rIns="91438" bIns="45719">
            <a:spAutoFit/>
          </a:bodyPr>
          <a:lstStyle/>
          <a:p>
            <a:pPr algn="ctr">
              <a:lnSpc>
                <a:spcPct val="130000"/>
              </a:lnSpc>
            </a:pPr>
            <a:r>
              <a:rPr lang="zh-CN" altLang="en-US" sz="3200" dirty="0">
                <a:solidFill>
                  <a:schemeClr val="bg1"/>
                </a:solidFill>
                <a:latin typeface="微软雅黑" panose="020B0503020204020204" pitchFamily="34" charset="-122"/>
                <a:ea typeface="微软雅黑" panose="020B0503020204020204" pitchFamily="34" charset="-122"/>
              </a:rPr>
              <a:t>初</a:t>
            </a:r>
            <a:r>
              <a:rPr lang="zh-CN" altLang="en-US" sz="3200" dirty="0">
                <a:latin typeface="微软雅黑" panose="020B0503020204020204" pitchFamily="34" charset="-122"/>
                <a:ea typeface="微软雅黑" panose="020B0503020204020204" pitchFamily="34" charset="-122"/>
              </a:rPr>
              <a:t>步</a:t>
            </a:r>
            <a:endParaRPr lang="en-US" altLang="zh-CN" sz="3200" dirty="0">
              <a:latin typeface="微软雅黑" panose="020B0503020204020204" pitchFamily="34" charset="-122"/>
              <a:ea typeface="微软雅黑" panose="020B0503020204020204" pitchFamily="34" charset="-122"/>
            </a:endParaRPr>
          </a:p>
          <a:p>
            <a:pPr algn="ctr">
              <a:lnSpc>
                <a:spcPct val="130000"/>
              </a:lnSpc>
            </a:pPr>
            <a:r>
              <a:rPr lang="zh-CN" altLang="en-US" sz="3200" dirty="0">
                <a:latin typeface="微软雅黑" panose="020B0503020204020204" pitchFamily="34" charset="-122"/>
                <a:ea typeface="微软雅黑" panose="020B0503020204020204" pitchFamily="34" charset="-122"/>
              </a:rPr>
              <a:t>总</a:t>
            </a:r>
            <a:r>
              <a:rPr lang="zh-CN" altLang="en-US" sz="3200" dirty="0">
                <a:solidFill>
                  <a:schemeClr val="bg1"/>
                </a:solidFill>
                <a:latin typeface="微软雅黑" panose="020B0503020204020204" pitchFamily="34" charset="-122"/>
                <a:ea typeface="微软雅黑" panose="020B0503020204020204" pitchFamily="34" charset="-122"/>
              </a:rPr>
              <a:t>结</a:t>
            </a:r>
            <a:endParaRPr lang="en-US" altLang="zh-CN" sz="3200" dirty="0">
              <a:solidFill>
                <a:schemeClr val="bg1"/>
              </a:solidFill>
              <a:latin typeface="微软雅黑" panose="020B0503020204020204" pitchFamily="34" charset="-122"/>
              <a:ea typeface="微软雅黑" panose="020B0503020204020204" pitchFamily="34" charset="-122"/>
            </a:endParaRPr>
          </a:p>
        </p:txBody>
      </p:sp>
      <p:sp>
        <p:nvSpPr>
          <p:cNvPr id="24" name="圆角矩形 23"/>
          <p:cNvSpPr/>
          <p:nvPr/>
        </p:nvSpPr>
        <p:spPr>
          <a:xfrm rot="10800000" flipV="1">
            <a:off x="784904" y="1905739"/>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1209269" y="1874037"/>
            <a:ext cx="252730" cy="466090"/>
          </a:xfrm>
          <a:prstGeom prst="rect">
            <a:avLst/>
          </a:prstGeom>
          <a:noFill/>
        </p:spPr>
        <p:txBody>
          <a:bodyPr wrap="none" lIns="91438" tIns="45719" rIns="91438" bIns="45719" rtlCol="0">
            <a:spAutoFit/>
          </a:bodyPr>
          <a:lstStyle/>
          <a:p>
            <a:pPr>
              <a:lnSpc>
                <a:spcPct val="130000"/>
              </a:lnSpc>
            </a:pPr>
            <a:r>
              <a:rPr lang="en-US" altLang="zh-CN" dirty="0">
                <a:solidFill>
                  <a:schemeClr val="tx2"/>
                </a:solidFill>
                <a:latin typeface="微软雅黑" panose="020B0503020204020204" pitchFamily="34" charset="-122"/>
                <a:ea typeface="微软雅黑" panose="020B0503020204020204" pitchFamily="34" charset="-122"/>
              </a:rPr>
              <a:t> </a:t>
            </a:r>
            <a:endParaRPr lang="zh-CN" altLang="en-US" dirty="0">
              <a:solidFill>
                <a:schemeClr val="tx2"/>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1297640" y="2242764"/>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213763" y="2320651"/>
            <a:ext cx="3532695" cy="684530"/>
          </a:xfrm>
          <a:prstGeom prst="rect">
            <a:avLst/>
          </a:prstGeom>
        </p:spPr>
        <p:txBody>
          <a:bodyPr wrap="square" lIns="91438" tIns="45719" rIns="91438" bIns="45719">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通过围手术期肺康复训练，提高肺功能，为合并高危因素的患者提供手术机会。</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9" name="圆角矩形 28"/>
          <p:cNvSpPr/>
          <p:nvPr/>
        </p:nvSpPr>
        <p:spPr>
          <a:xfrm rot="10800000" flipV="1">
            <a:off x="784902" y="4044607"/>
            <a:ext cx="272237" cy="276076"/>
          </a:xfrm>
          <a:prstGeom prst="roundRect">
            <a:avLst>
              <a:gd name="adj" fmla="val 5039"/>
            </a:avLst>
          </a:prstGeom>
          <a:solidFill>
            <a:srgbClr val="4472C4"/>
          </a:solidFill>
          <a:ln>
            <a:solidFill>
              <a:srgbClr val="7F7F7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1237841" y="1811995"/>
            <a:ext cx="735330" cy="466090"/>
          </a:xfrm>
          <a:prstGeom prst="rect">
            <a:avLst/>
          </a:prstGeom>
          <a:noFill/>
        </p:spPr>
        <p:txBody>
          <a:bodyPr wrap="none" lIns="91438" tIns="45719" rIns="91438" bIns="45719" rtlCol="0">
            <a:spAutoFit/>
          </a:bodyPr>
          <a:lstStyle/>
          <a:p>
            <a:pPr>
              <a:lnSpc>
                <a:spcPct val="130000"/>
              </a:lnSpc>
            </a:pPr>
            <a:r>
              <a:rPr lang="zh-CN" altLang="en-US" dirty="0">
                <a:solidFill>
                  <a:schemeClr val="tx2"/>
                </a:solidFill>
                <a:latin typeface="微软雅黑" panose="020B0503020204020204" pitchFamily="34" charset="-122"/>
                <a:ea typeface="微软雅黑" panose="020B0503020204020204" pitchFamily="34" charset="-122"/>
              </a:rPr>
              <a:t>手术</a:t>
            </a:r>
            <a:r>
              <a:rPr lang="en-US" altLang="zh-CN" dirty="0">
                <a:solidFill>
                  <a:schemeClr val="tx2"/>
                </a:solidFill>
                <a:latin typeface="微软雅黑" panose="020B0503020204020204" pitchFamily="34" charset="-122"/>
                <a:ea typeface="微软雅黑" panose="020B0503020204020204" pitchFamily="34" charset="-122"/>
              </a:rPr>
              <a:t> </a:t>
            </a:r>
            <a:endParaRPr lang="zh-CN" altLang="en-US" dirty="0">
              <a:solidFill>
                <a:schemeClr val="tx2"/>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1297637" y="438163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1213760" y="4459517"/>
            <a:ext cx="3532696" cy="1278890"/>
          </a:xfrm>
          <a:prstGeom prst="rect">
            <a:avLst/>
          </a:prstGeom>
        </p:spPr>
        <p:txBody>
          <a:bodyPr wrap="square" lIns="91438" tIns="45719" rIns="91438" bIns="45719">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近年的研究结果提示我们手术前后肺部并发症的发生（尤其是术后肺部感染）与肺癌患者术前就存在高危因素（如长期吸烟、肺功能差等）有关</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4" name="圆角矩形 33"/>
          <p:cNvSpPr/>
          <p:nvPr/>
        </p:nvSpPr>
        <p:spPr>
          <a:xfrm rot="10800000" flipV="1">
            <a:off x="11083920" y="1920667"/>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endParaRPr>
          </a:p>
        </p:txBody>
      </p:sp>
      <p:sp>
        <p:nvSpPr>
          <p:cNvPr id="35" name="文本框 34"/>
          <p:cNvSpPr txBox="1"/>
          <p:nvPr/>
        </p:nvSpPr>
        <p:spPr>
          <a:xfrm>
            <a:off x="9100813" y="1825777"/>
            <a:ext cx="1941830" cy="466090"/>
          </a:xfrm>
          <a:prstGeom prst="rect">
            <a:avLst/>
          </a:prstGeom>
          <a:noFill/>
        </p:spPr>
        <p:txBody>
          <a:bodyPr wrap="none" lIns="91438" tIns="45719" rIns="91438" bIns="45719" rtlCol="0">
            <a:spAutoFit/>
          </a:bodyPr>
          <a:lstStyle/>
          <a:p>
            <a:pPr>
              <a:lnSpc>
                <a:spcPct val="130000"/>
              </a:lnSpc>
            </a:pPr>
            <a:r>
              <a:rPr lang="zh-CN" altLang="en-US" dirty="0">
                <a:solidFill>
                  <a:schemeClr val="tx2"/>
                </a:solidFill>
                <a:latin typeface="微软雅黑" panose="020B0503020204020204" pitchFamily="34" charset="-122"/>
                <a:ea typeface="微软雅黑" panose="020B0503020204020204" pitchFamily="34" charset="-122"/>
              </a:rPr>
              <a:t>肺部相关并发症</a:t>
            </a:r>
            <a:r>
              <a:rPr lang="en-US" altLang="zh-CN" dirty="0">
                <a:solidFill>
                  <a:schemeClr val="tx2"/>
                </a:solidFill>
                <a:latin typeface="微软雅黑" panose="020B0503020204020204" pitchFamily="34" charset="-122"/>
                <a:ea typeface="微软雅黑" panose="020B0503020204020204" pitchFamily="34" charset="-122"/>
              </a:rPr>
              <a:t> </a:t>
            </a:r>
            <a:endParaRPr lang="zh-CN" altLang="en-US" dirty="0">
              <a:solidFill>
                <a:schemeClr val="tx2"/>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8627391" y="2242764"/>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7781034" y="2291785"/>
            <a:ext cx="3532695" cy="981710"/>
          </a:xfrm>
          <a:prstGeom prst="rect">
            <a:avLst/>
          </a:prstGeom>
        </p:spPr>
        <p:txBody>
          <a:bodyPr wrap="square" lIns="91438" tIns="45719" rIns="91438" bIns="45719">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手术期前后针对肺癌合并高危因素患者的肺康复治疗可以作为其干预的有效手段</a:t>
            </a:r>
            <a:endParaRPr lang="en-US" altLang="zh-CN" sz="15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9" name="圆角矩形 38"/>
          <p:cNvSpPr/>
          <p:nvPr/>
        </p:nvSpPr>
        <p:spPr>
          <a:xfrm rot="10800000" flipV="1">
            <a:off x="11083919" y="4059534"/>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latin typeface="微软雅黑" panose="020B0503020204020204" pitchFamily="34" charset="-122"/>
              <a:ea typeface="微软雅黑" panose="020B0503020204020204" pitchFamily="34" charset="-122"/>
            </a:endParaRPr>
          </a:p>
        </p:txBody>
      </p:sp>
      <p:sp>
        <p:nvSpPr>
          <p:cNvPr id="40" name="文本框 39"/>
          <p:cNvSpPr txBox="1"/>
          <p:nvPr/>
        </p:nvSpPr>
        <p:spPr>
          <a:xfrm>
            <a:off x="9676303" y="4012905"/>
            <a:ext cx="1217930" cy="466090"/>
          </a:xfrm>
          <a:prstGeom prst="rect">
            <a:avLst/>
          </a:prstGeom>
          <a:noFill/>
        </p:spPr>
        <p:txBody>
          <a:bodyPr wrap="none" lIns="91438" tIns="45719" rIns="91438" bIns="45719" rtlCol="0">
            <a:spAutoFit/>
          </a:bodyPr>
          <a:lstStyle/>
          <a:p>
            <a:pPr>
              <a:lnSpc>
                <a:spcPct val="130000"/>
              </a:lnSpc>
            </a:pPr>
            <a:r>
              <a:rPr lang="zh-CN" altLang="en-US" dirty="0">
                <a:solidFill>
                  <a:schemeClr val="tx2"/>
                </a:solidFill>
                <a:latin typeface="微软雅黑" panose="020B0503020204020204" pitchFamily="34" charset="-122"/>
                <a:ea typeface="微软雅黑" panose="020B0503020204020204" pitchFamily="34" charset="-122"/>
              </a:rPr>
              <a:t>心肺能力</a:t>
            </a:r>
            <a:r>
              <a:rPr lang="en-US" altLang="zh-CN" dirty="0">
                <a:solidFill>
                  <a:schemeClr val="tx2"/>
                </a:solidFill>
                <a:latin typeface="微软雅黑" panose="020B0503020204020204" pitchFamily="34" charset="-122"/>
                <a:ea typeface="微软雅黑" panose="020B0503020204020204" pitchFamily="34" charset="-122"/>
              </a:rPr>
              <a:t> </a:t>
            </a:r>
            <a:endParaRPr lang="zh-CN" altLang="en-US" dirty="0">
              <a:solidFill>
                <a:schemeClr val="tx2"/>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8627391" y="4381631"/>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7577498" y="4459517"/>
            <a:ext cx="4262473" cy="1892824"/>
          </a:xfrm>
          <a:prstGeom prst="rect">
            <a:avLst/>
          </a:prstGeom>
        </p:spPr>
        <p:txBody>
          <a:bodyPr wrap="square" lIns="91438" tIns="45719" rIns="91438" bIns="45719">
            <a:spAutoFit/>
          </a:bodyPr>
          <a:lstStyle/>
          <a:p>
            <a:pPr>
              <a:lnSpc>
                <a:spcPct val="130000"/>
              </a:lnSpc>
            </a:pPr>
            <a:r>
              <a:rPr lang="zh-CN" altLang="en-US" sz="1500" dirty="0">
                <a:solidFill>
                  <a:schemeClr val="bg2">
                    <a:lumMod val="50000"/>
                  </a:schemeClr>
                </a:solidFill>
                <a:latin typeface="微软雅黑" panose="020B0503020204020204" pitchFamily="34" charset="-122"/>
                <a:ea typeface="微软雅黑" panose="020B0503020204020204" pitchFamily="34" charset="-122"/>
              </a:rPr>
              <a:t>肺癌患者进行患者术后肺部并发症发生的主要原因是痰液分泌增加和排出障碍，药物处理可以减少痰液分泌，而物理康复（呼吸训练、有氧运动等）则可以增加患者运动耐力，减轻呼吸困难症状和疲劳感。甚至在一次康复计划完成后获益还将持续，即使康复计划结束了获益也不会停止。</a:t>
            </a:r>
          </a:p>
        </p:txBody>
      </p:sp>
      <p:sp>
        <p:nvSpPr>
          <p:cNvPr id="56" name="矩形 55"/>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57" name="圆角矩形 56"/>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sz="3600" dirty="0"/>
          </a:p>
        </p:txBody>
      </p:sp>
      <p:grpSp>
        <p:nvGrpSpPr>
          <p:cNvPr id="61" name="组 60"/>
          <p:cNvGrpSpPr/>
          <p:nvPr/>
        </p:nvGrpSpPr>
        <p:grpSpPr>
          <a:xfrm>
            <a:off x="11454130" y="252730"/>
            <a:ext cx="737870" cy="484505"/>
            <a:chOff x="11454105" y="252856"/>
            <a:chExt cx="737892" cy="484288"/>
          </a:xfrm>
        </p:grpSpPr>
        <p:grpSp>
          <p:nvGrpSpPr>
            <p:cNvPr id="63" name="组 62"/>
            <p:cNvGrpSpPr/>
            <p:nvPr/>
          </p:nvGrpSpPr>
          <p:grpSpPr>
            <a:xfrm>
              <a:off x="12039604" y="252856"/>
              <a:ext cx="152393" cy="484287"/>
              <a:chOff x="12039604" y="252856"/>
              <a:chExt cx="152393" cy="484287"/>
            </a:xfrm>
          </p:grpSpPr>
          <p:sp>
            <p:nvSpPr>
              <p:cNvPr id="67" name="圆角矩形 66"/>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圆角矩形 68"/>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圆角矩形 69"/>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99"/>
            <p:cNvGrpSpPr/>
            <p:nvPr/>
          </p:nvGrpSpPr>
          <p:grpSpPr>
            <a:xfrm>
              <a:off x="11454105" y="252857"/>
              <a:ext cx="491115" cy="484287"/>
              <a:chOff x="1528923" y="220268"/>
              <a:chExt cx="1284096" cy="1266241"/>
            </a:xfrm>
          </p:grpSpPr>
          <p:sp>
            <p:nvSpPr>
              <p:cNvPr id="65" name="圆角矩形 64"/>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sp>
        <p:nvSpPr>
          <p:cNvPr id="4" name="文本框 3"/>
          <p:cNvSpPr txBox="1"/>
          <p:nvPr/>
        </p:nvSpPr>
        <p:spPr>
          <a:xfrm>
            <a:off x="1365476" y="3936705"/>
            <a:ext cx="1217930" cy="466090"/>
          </a:xfrm>
          <a:prstGeom prst="rect">
            <a:avLst/>
          </a:prstGeom>
          <a:noFill/>
        </p:spPr>
        <p:txBody>
          <a:bodyPr wrap="none" lIns="91438" tIns="45719" rIns="91438" bIns="45719" rtlCol="0">
            <a:spAutoFit/>
          </a:bodyPr>
          <a:lstStyle/>
          <a:p>
            <a:pPr>
              <a:lnSpc>
                <a:spcPct val="130000"/>
              </a:lnSpc>
            </a:pPr>
            <a:r>
              <a:rPr lang="zh-CN" altLang="en-US" dirty="0">
                <a:solidFill>
                  <a:schemeClr val="tx2"/>
                </a:solidFill>
                <a:latin typeface="微软雅黑" panose="020B0503020204020204" pitchFamily="34" charset="-122"/>
                <a:ea typeface="微软雅黑" panose="020B0503020204020204" pitchFamily="34" charset="-122"/>
              </a:rPr>
              <a:t>高危因素</a:t>
            </a:r>
            <a:r>
              <a:rPr lang="en-US" altLang="zh-CN" dirty="0">
                <a:solidFill>
                  <a:schemeClr val="tx2"/>
                </a:solidFill>
                <a:latin typeface="微软雅黑" panose="020B0503020204020204" pitchFamily="34" charset="-122"/>
                <a:ea typeface="微软雅黑" panose="020B0503020204020204" pitchFamily="34" charset="-122"/>
              </a:rPr>
              <a:t> </a:t>
            </a:r>
            <a:endParaRPr lang="zh-CN" altLang="en-US" dirty="0">
              <a:solidFill>
                <a:schemeClr val="tx2"/>
              </a:solidFill>
              <a:latin typeface="微软雅黑" panose="020B0503020204020204" pitchFamily="34" charset="-122"/>
              <a:ea typeface="微软雅黑" panose="020B0503020204020204" pitchFamily="34" charset="-122"/>
            </a:endParaRPr>
          </a:p>
        </p:txBody>
      </p:sp>
      <p:pic>
        <p:nvPicPr>
          <p:cNvPr id="3" name="内容占位符 2" descr="石油医院图标"/>
          <p:cNvPicPr>
            <a:picLocks noGrp="1" noChangeAspect="1"/>
          </p:cNvPicPr>
          <p:nvPr>
            <p:ph idx="1"/>
          </p:nvPr>
        </p:nvPicPr>
        <p:blipFill>
          <a:blip r:embed="rId2" cstate="print"/>
          <a:stretch>
            <a:fillRect/>
          </a:stretch>
        </p:blipFill>
        <p:spPr>
          <a:xfrm>
            <a:off x="-5715" y="184150"/>
            <a:ext cx="2733675" cy="6286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p:cNvSpPr txBox="1"/>
          <p:nvPr/>
        </p:nvSpPr>
        <p:spPr>
          <a:xfrm>
            <a:off x="3711620" y="2246378"/>
            <a:ext cx="4652010" cy="1443990"/>
          </a:xfrm>
          <a:prstGeom prst="rect">
            <a:avLst/>
          </a:prstGeom>
          <a:noFill/>
        </p:spPr>
        <p:txBody>
          <a:bodyPr wrap="none" lIns="91438" tIns="45719" rIns="91438" bIns="45719" rtlCol="0">
            <a:spAutoFit/>
          </a:bodyPr>
          <a:lstStyle/>
          <a:p>
            <a:r>
              <a:rPr lang="zh-CN" altLang="en-US" sz="8800" dirty="0">
                <a:ln w="0"/>
                <a:solidFill>
                  <a:schemeClr val="tx2"/>
                </a:solidFill>
                <a:latin typeface="微软雅黑" panose="020B0503020204020204" pitchFamily="34" charset="-122"/>
                <a:ea typeface="微软雅黑" panose="020B0503020204020204" pitchFamily="34" charset="-122"/>
              </a:rPr>
              <a:t>谢谢聆听</a:t>
            </a:r>
          </a:p>
        </p:txBody>
      </p:sp>
      <p:cxnSp>
        <p:nvCxnSpPr>
          <p:cNvPr id="54" name="直接连接符 53"/>
          <p:cNvCxnSpPr/>
          <p:nvPr/>
        </p:nvCxnSpPr>
        <p:spPr>
          <a:xfrm>
            <a:off x="3863975" y="3860800"/>
            <a:ext cx="4248150" cy="0"/>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44" name="组 43"/>
          <p:cNvGrpSpPr/>
          <p:nvPr/>
        </p:nvGrpSpPr>
        <p:grpSpPr>
          <a:xfrm>
            <a:off x="11454106" y="252857"/>
            <a:ext cx="737892" cy="484288"/>
            <a:chOff x="11454105" y="252856"/>
            <a:chExt cx="737892" cy="484288"/>
          </a:xfrm>
        </p:grpSpPr>
        <p:grpSp>
          <p:nvGrpSpPr>
            <p:cNvPr id="63" name="组 62"/>
            <p:cNvGrpSpPr/>
            <p:nvPr/>
          </p:nvGrpSpPr>
          <p:grpSpPr>
            <a:xfrm>
              <a:off x="12039604" y="252856"/>
              <a:ext cx="152393" cy="484287"/>
              <a:chOff x="12039604" y="252856"/>
              <a:chExt cx="152393" cy="484287"/>
            </a:xfrm>
          </p:grpSpPr>
          <p:sp>
            <p:nvSpPr>
              <p:cNvPr id="67" name="圆角矩形 66"/>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圆角矩形 68"/>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圆角矩形 69"/>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99"/>
            <p:cNvGrpSpPr/>
            <p:nvPr/>
          </p:nvGrpSpPr>
          <p:grpSpPr>
            <a:xfrm>
              <a:off x="11454105" y="252857"/>
              <a:ext cx="491115" cy="484287"/>
              <a:chOff x="1528923" y="220268"/>
              <a:chExt cx="1284096" cy="1266241"/>
            </a:xfrm>
          </p:grpSpPr>
          <p:sp>
            <p:nvSpPr>
              <p:cNvPr id="65" name="圆角矩形 64"/>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sp>
        <p:nvSpPr>
          <p:cNvPr id="72" name="矩形 71"/>
          <p:cNvSpPr/>
          <p:nvPr/>
        </p:nvSpPr>
        <p:spPr>
          <a:xfrm>
            <a:off x="-8551" y="5623749"/>
            <a:ext cx="12192000" cy="1234251"/>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grpSp>
        <p:nvGrpSpPr>
          <p:cNvPr id="73" name="组合 60"/>
          <p:cNvGrpSpPr/>
          <p:nvPr/>
        </p:nvGrpSpPr>
        <p:grpSpPr>
          <a:xfrm rot="16200000">
            <a:off x="11436485" y="6057840"/>
            <a:ext cx="1271471" cy="363349"/>
            <a:chOff x="6507038" y="462977"/>
            <a:chExt cx="2430800" cy="471379"/>
          </a:xfrm>
        </p:grpSpPr>
        <p:grpSp>
          <p:nvGrpSpPr>
            <p:cNvPr id="74" name="组合 61"/>
            <p:cNvGrpSpPr/>
            <p:nvPr/>
          </p:nvGrpSpPr>
          <p:grpSpPr>
            <a:xfrm flipV="1">
              <a:off x="6507038" y="462977"/>
              <a:ext cx="1917435" cy="471379"/>
              <a:chOff x="810775" y="1533962"/>
              <a:chExt cx="7782374" cy="1913206"/>
            </a:xfrm>
          </p:grpSpPr>
          <p:sp>
            <p:nvSpPr>
              <p:cNvPr id="76" name="圆角矩形 75"/>
              <p:cNvSpPr/>
              <p:nvPr/>
            </p:nvSpPr>
            <p:spPr>
              <a:xfrm>
                <a:off x="2848247" y="1533962"/>
                <a:ext cx="1744394" cy="1913206"/>
              </a:xfrm>
              <a:prstGeom prst="roundRect">
                <a:avLst>
                  <a:gd name="adj" fmla="val 5039"/>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角矩形 76"/>
              <p:cNvSpPr/>
              <p:nvPr/>
            </p:nvSpPr>
            <p:spPr>
              <a:xfrm>
                <a:off x="810775" y="1533962"/>
                <a:ext cx="1744394" cy="1913206"/>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圆角矩形 77"/>
              <p:cNvSpPr/>
              <p:nvPr/>
            </p:nvSpPr>
            <p:spPr>
              <a:xfrm>
                <a:off x="6848755" y="1533962"/>
                <a:ext cx="1744394" cy="1913206"/>
              </a:xfrm>
              <a:prstGeom prst="roundRect">
                <a:avLst>
                  <a:gd name="adj" fmla="val 5039"/>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4811283" y="1533962"/>
                <a:ext cx="1744394" cy="1913206"/>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5" name="圆角矩形 74"/>
            <p:cNvSpPr/>
            <p:nvPr/>
          </p:nvSpPr>
          <p:spPr>
            <a:xfrm flipV="1">
              <a:off x="8508051" y="462977"/>
              <a:ext cx="429787" cy="471379"/>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0" name="文本框 79"/>
          <p:cNvSpPr txBox="1"/>
          <p:nvPr/>
        </p:nvSpPr>
        <p:spPr>
          <a:xfrm>
            <a:off x="403710" y="5713686"/>
            <a:ext cx="9588926" cy="1015659"/>
          </a:xfrm>
          <a:prstGeom prst="rect">
            <a:avLst/>
          </a:prstGeom>
          <a:noFill/>
        </p:spPr>
        <p:txBody>
          <a:bodyPr wrap="square" lIns="91436" tIns="45718" rIns="91436" bIns="45718" rtlCol="0">
            <a:spAutoFit/>
          </a:bodyPr>
          <a:lstStyle/>
          <a:p>
            <a:r>
              <a:rPr lang="en-US" altLang="zh-CN" sz="6000" dirty="0">
                <a:solidFill>
                  <a:schemeClr val="bg1"/>
                </a:solidFill>
                <a:latin typeface="微软雅黑" panose="020B0503020204020204" pitchFamily="34" charset="-122"/>
                <a:ea typeface="微软雅黑" panose="020B0503020204020204" pitchFamily="34" charset="-122"/>
              </a:rPr>
              <a:t>THANKS FOR LISTENING</a:t>
            </a:r>
            <a:r>
              <a:rPr lang="zh-CN" altLang="en-US" sz="6000" dirty="0">
                <a:solidFill>
                  <a:schemeClr val="bg1"/>
                </a:solidFill>
                <a:latin typeface="微软雅黑" panose="020B0503020204020204" pitchFamily="34" charset="-122"/>
                <a:ea typeface="微软雅黑" panose="020B0503020204020204" pitchFamily="34" charset="-122"/>
              </a:rPr>
              <a:t> </a:t>
            </a:r>
            <a:endParaRPr lang="zh-CN" altLang="en-US" sz="6000" dirty="0">
              <a:solidFill>
                <a:schemeClr val="bg1"/>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sp>
        <p:nvSpPr>
          <p:cNvPr id="81" name="圆角矩形 80"/>
          <p:cNvSpPr/>
          <p:nvPr/>
        </p:nvSpPr>
        <p:spPr>
          <a:xfrm rot="16200000" flipV="1">
            <a:off x="10447003" y="5586366"/>
            <a:ext cx="1282079" cy="130015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82" name="Freeform 96"/>
          <p:cNvSpPr/>
          <p:nvPr/>
        </p:nvSpPr>
        <p:spPr bwMode="auto">
          <a:xfrm>
            <a:off x="10716633" y="5878142"/>
            <a:ext cx="742823" cy="716604"/>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36" tIns="45718" rIns="91436" bIns="45718" numCol="1" anchor="t" anchorCtr="0" compatLnSpc="1"/>
          <a:lstStyle/>
          <a:p>
            <a:endParaRPr lang="zh-CN" altLang="en-US">
              <a:solidFill>
                <a:srgbClr val="AD1C21"/>
              </a:solidFill>
            </a:endParaRPr>
          </a:p>
        </p:txBody>
      </p:sp>
      <p:grpSp>
        <p:nvGrpSpPr>
          <p:cNvPr id="84" name="组合 48"/>
          <p:cNvGrpSpPr/>
          <p:nvPr/>
        </p:nvGrpSpPr>
        <p:grpSpPr>
          <a:xfrm>
            <a:off x="5182896" y="2051339"/>
            <a:ext cx="484560" cy="382547"/>
            <a:chOff x="4625150" y="6808104"/>
            <a:chExt cx="540316" cy="426565"/>
          </a:xfrm>
          <a:solidFill>
            <a:srgbClr val="4C98CF"/>
          </a:solidFill>
        </p:grpSpPr>
        <p:sp>
          <p:nvSpPr>
            <p:cNvPr id="85" name="Freeform 127"/>
            <p:cNvSpPr/>
            <p:nvPr/>
          </p:nvSpPr>
          <p:spPr bwMode="auto">
            <a:xfrm>
              <a:off x="4625150" y="6808104"/>
              <a:ext cx="540316" cy="352040"/>
            </a:xfrm>
            <a:custGeom>
              <a:avLst/>
              <a:gdLst>
                <a:gd name="T0" fmla="*/ 34 w 233"/>
                <a:gd name="T1" fmla="*/ 77 h 152"/>
                <a:gd name="T2" fmla="*/ 117 w 233"/>
                <a:gd name="T3" fmla="*/ 126 h 152"/>
                <a:gd name="T4" fmla="*/ 214 w 233"/>
                <a:gd name="T5" fmla="*/ 67 h 152"/>
                <a:gd name="T6" fmla="*/ 214 w 233"/>
                <a:gd name="T7" fmla="*/ 67 h 152"/>
                <a:gd name="T8" fmla="*/ 233 w 233"/>
                <a:gd name="T9" fmla="*/ 56 h 152"/>
                <a:gd name="T10" fmla="*/ 116 w 233"/>
                <a:gd name="T11" fmla="*/ 0 h 152"/>
                <a:gd name="T12" fmla="*/ 0 w 233"/>
                <a:gd name="T13" fmla="*/ 56 h 152"/>
                <a:gd name="T14" fmla="*/ 16 w 233"/>
                <a:gd name="T15" fmla="*/ 66 h 152"/>
                <a:gd name="T16" fmla="*/ 16 w 233"/>
                <a:gd name="T17" fmla="*/ 152 h 152"/>
                <a:gd name="T18" fmla="*/ 24 w 233"/>
                <a:gd name="T19" fmla="*/ 152 h 152"/>
                <a:gd name="T20" fmla="*/ 24 w 233"/>
                <a:gd name="T21" fmla="*/ 71 h 152"/>
                <a:gd name="T22" fmla="*/ 34 w 233"/>
                <a:gd name="T23" fmla="*/ 77 h 152"/>
                <a:gd name="T24" fmla="*/ 34 w 233"/>
                <a:gd name="T25" fmla="*/ 7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 h="152">
                  <a:moveTo>
                    <a:pt x="34" y="77"/>
                  </a:moveTo>
                  <a:cubicBezTo>
                    <a:pt x="117" y="126"/>
                    <a:pt x="117" y="126"/>
                    <a:pt x="117" y="126"/>
                  </a:cubicBezTo>
                  <a:cubicBezTo>
                    <a:pt x="214" y="67"/>
                    <a:pt x="214" y="67"/>
                    <a:pt x="214" y="67"/>
                  </a:cubicBezTo>
                  <a:cubicBezTo>
                    <a:pt x="214" y="67"/>
                    <a:pt x="214" y="67"/>
                    <a:pt x="214" y="67"/>
                  </a:cubicBezTo>
                  <a:cubicBezTo>
                    <a:pt x="233" y="56"/>
                    <a:pt x="233" y="56"/>
                    <a:pt x="233" y="56"/>
                  </a:cubicBezTo>
                  <a:cubicBezTo>
                    <a:pt x="116" y="0"/>
                    <a:pt x="116" y="0"/>
                    <a:pt x="116" y="0"/>
                  </a:cubicBezTo>
                  <a:cubicBezTo>
                    <a:pt x="0" y="56"/>
                    <a:pt x="0" y="56"/>
                    <a:pt x="0" y="56"/>
                  </a:cubicBezTo>
                  <a:cubicBezTo>
                    <a:pt x="16" y="66"/>
                    <a:pt x="16" y="66"/>
                    <a:pt x="16" y="66"/>
                  </a:cubicBezTo>
                  <a:cubicBezTo>
                    <a:pt x="16" y="152"/>
                    <a:pt x="16" y="152"/>
                    <a:pt x="16" y="152"/>
                  </a:cubicBezTo>
                  <a:cubicBezTo>
                    <a:pt x="24" y="152"/>
                    <a:pt x="24" y="152"/>
                    <a:pt x="24" y="152"/>
                  </a:cubicBezTo>
                  <a:cubicBezTo>
                    <a:pt x="24" y="71"/>
                    <a:pt x="24" y="71"/>
                    <a:pt x="24" y="71"/>
                  </a:cubicBezTo>
                  <a:cubicBezTo>
                    <a:pt x="34" y="77"/>
                    <a:pt x="34" y="77"/>
                    <a:pt x="34" y="77"/>
                  </a:cubicBezTo>
                  <a:cubicBezTo>
                    <a:pt x="34" y="77"/>
                    <a:pt x="34" y="77"/>
                    <a:pt x="34" y="77"/>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solidFill>
                  <a:schemeClr val="bg2">
                    <a:lumMod val="75000"/>
                  </a:schemeClr>
                </a:solidFill>
              </a:endParaRPr>
            </a:p>
          </p:txBody>
        </p:sp>
        <p:sp>
          <p:nvSpPr>
            <p:cNvPr id="86" name="Freeform 128"/>
            <p:cNvSpPr/>
            <p:nvPr/>
          </p:nvSpPr>
          <p:spPr bwMode="auto">
            <a:xfrm>
              <a:off x="4736940" y="7025799"/>
              <a:ext cx="314776" cy="208870"/>
            </a:xfrm>
            <a:custGeom>
              <a:avLst/>
              <a:gdLst>
                <a:gd name="T0" fmla="*/ 305 w 321"/>
                <a:gd name="T1" fmla="*/ 12 h 213"/>
                <a:gd name="T2" fmla="*/ 163 w 321"/>
                <a:gd name="T3" fmla="*/ 97 h 213"/>
                <a:gd name="T4" fmla="*/ 21 w 321"/>
                <a:gd name="T5" fmla="*/ 12 h 213"/>
                <a:gd name="T6" fmla="*/ 21 w 321"/>
                <a:gd name="T7" fmla="*/ 12 h 213"/>
                <a:gd name="T8" fmla="*/ 19 w 321"/>
                <a:gd name="T9" fmla="*/ 12 h 213"/>
                <a:gd name="T10" fmla="*/ 0 w 321"/>
                <a:gd name="T11" fmla="*/ 0 h 213"/>
                <a:gd name="T12" fmla="*/ 0 w 321"/>
                <a:gd name="T13" fmla="*/ 213 h 213"/>
                <a:gd name="T14" fmla="*/ 321 w 321"/>
                <a:gd name="T15" fmla="*/ 213 h 213"/>
                <a:gd name="T16" fmla="*/ 321 w 321"/>
                <a:gd name="T17" fmla="*/ 3 h 213"/>
                <a:gd name="T18" fmla="*/ 305 w 321"/>
                <a:gd name="T19" fmla="*/ 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1" h="213">
                  <a:moveTo>
                    <a:pt x="305" y="12"/>
                  </a:moveTo>
                  <a:lnTo>
                    <a:pt x="163" y="97"/>
                  </a:lnTo>
                  <a:lnTo>
                    <a:pt x="21" y="12"/>
                  </a:lnTo>
                  <a:lnTo>
                    <a:pt x="21" y="12"/>
                  </a:lnTo>
                  <a:lnTo>
                    <a:pt x="19" y="12"/>
                  </a:lnTo>
                  <a:lnTo>
                    <a:pt x="0" y="0"/>
                  </a:lnTo>
                  <a:lnTo>
                    <a:pt x="0" y="213"/>
                  </a:lnTo>
                  <a:lnTo>
                    <a:pt x="321" y="213"/>
                  </a:lnTo>
                  <a:lnTo>
                    <a:pt x="321" y="3"/>
                  </a:lnTo>
                  <a:lnTo>
                    <a:pt x="305" y="12"/>
                  </a:lnTo>
                  <a:close/>
                </a:path>
              </a:pathLst>
            </a:custGeom>
            <a:solidFill>
              <a:schemeClr val="accent5">
                <a:lumMod val="50000"/>
              </a:schemeClr>
            </a:solidFill>
            <a:ln>
              <a:noFill/>
            </a:ln>
          </p:spPr>
          <p:txBody>
            <a:bodyPr vert="horz" wrap="square" lIns="91440" tIns="45720" rIns="91440" bIns="45720" numCol="1" anchor="t" anchorCtr="0" compatLnSpc="1"/>
            <a:lstStyle/>
            <a:p>
              <a:endParaRPr lang="zh-CN" altLang="en-US">
                <a:solidFill>
                  <a:srgbClr val="AD1C21"/>
                </a:solidFill>
              </a:endParaRPr>
            </a:p>
          </p:txBody>
        </p:sp>
      </p:gr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9"/>
          <p:cNvSpPr/>
          <p:nvPr/>
        </p:nvSpPr>
        <p:spPr>
          <a:xfrm>
            <a:off x="14020" y="1948068"/>
            <a:ext cx="12197665" cy="4170219"/>
          </a:xfrm>
          <a:prstGeom prst="roundRect">
            <a:avLst>
              <a:gd name="adj" fmla="val 0"/>
            </a:avLst>
          </a:prstGeom>
          <a:solidFill>
            <a:schemeClr val="accent5">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56" name="圆角矩形 55"/>
          <p:cNvSpPr/>
          <p:nvPr/>
        </p:nvSpPr>
        <p:spPr>
          <a:xfrm>
            <a:off x="2" y="2155589"/>
            <a:ext cx="12197665" cy="4170219"/>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sz="3600" dirty="0"/>
          </a:p>
        </p:txBody>
      </p:sp>
      <p:grpSp>
        <p:nvGrpSpPr>
          <p:cNvPr id="43" name="组 42"/>
          <p:cNvGrpSpPr/>
          <p:nvPr/>
        </p:nvGrpSpPr>
        <p:grpSpPr>
          <a:xfrm>
            <a:off x="11454130" y="252730"/>
            <a:ext cx="737870" cy="484505"/>
            <a:chOff x="11454105" y="252856"/>
            <a:chExt cx="737892" cy="484288"/>
          </a:xfrm>
        </p:grpSpPr>
        <p:grpSp>
          <p:nvGrpSpPr>
            <p:cNvPr id="50" name="组 49"/>
            <p:cNvGrpSpPr/>
            <p:nvPr/>
          </p:nvGrpSpPr>
          <p:grpSpPr>
            <a:xfrm>
              <a:off x="12039604" y="252856"/>
              <a:ext cx="152393" cy="484287"/>
              <a:chOff x="12039604" y="252856"/>
              <a:chExt cx="152393" cy="484287"/>
            </a:xfrm>
          </p:grpSpPr>
          <p:sp>
            <p:nvSpPr>
              <p:cNvPr id="54" name="圆角矩形 53"/>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99"/>
            <p:cNvGrpSpPr/>
            <p:nvPr/>
          </p:nvGrpSpPr>
          <p:grpSpPr>
            <a:xfrm>
              <a:off x="11454105" y="252857"/>
              <a:ext cx="491115" cy="484287"/>
              <a:chOff x="1528923" y="220268"/>
              <a:chExt cx="1284096" cy="1266241"/>
            </a:xfrm>
          </p:grpSpPr>
          <p:sp>
            <p:nvSpPr>
              <p:cNvPr id="52" name="圆角矩形 51"/>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sp>
        <p:nvSpPr>
          <p:cNvPr id="2" name="矩形 1"/>
          <p:cNvSpPr/>
          <p:nvPr/>
        </p:nvSpPr>
        <p:spPr>
          <a:xfrm>
            <a:off x="236479" y="2247906"/>
            <a:ext cx="11590623" cy="4839784"/>
          </a:xfrm>
          <a:prstGeom prst="rect">
            <a:avLst/>
          </a:prstGeom>
        </p:spPr>
        <p:txBody>
          <a:bodyPr wrap="square" lIns="91438" tIns="45719" rIns="91438" bIns="45719">
            <a:spAutoFit/>
          </a:bodyPr>
          <a:lstStyle/>
          <a:p>
            <a:pPr>
              <a:lnSpc>
                <a:spcPct val="130000"/>
              </a:lnSpc>
            </a:pPr>
            <a:r>
              <a:rPr lang="en-US" altLang="zh-CN" sz="2000" dirty="0">
                <a:solidFill>
                  <a:schemeClr val="bg1"/>
                </a:solidFill>
              </a:rPr>
              <a:t>       </a:t>
            </a:r>
            <a:r>
              <a:rPr lang="zh-CN" altLang="zh-CN" sz="2000" dirty="0">
                <a:solidFill>
                  <a:schemeClr val="bg1"/>
                </a:solidFill>
              </a:rPr>
              <a:t>肺癌发病率呈现增高趋势，是严重威胁患者生命健康的恶性肿瘤。肺癌影响患者的身体健康，尤其是心肺功能影响较大，而且大多数为老年患者，其器官发生退行性衰减，疾病本身进一步削弱心肺功能。临床实践证实，肺叶切除术能有效的延长患者无癌生存时间，随着胸腔镜手术的越来越普及，胸腔镜手术具有切口小、创伤小、疼痛轻、肺功能损伤小等优点，已被广泛应用于早期肺癌患者肺叶切除中。但手术创伤及伤口疼痛等仍会影响患者的呼吸功能和心功能，而肺癌患者术后的呼吸功能重建取决于术前肺功能。目前数据表明，肺叶切除术后肺部并发症的发生率在</a:t>
            </a:r>
            <a:r>
              <a:rPr lang="en-US" altLang="zh-CN" sz="2000" dirty="0">
                <a:solidFill>
                  <a:schemeClr val="bg1"/>
                </a:solidFill>
              </a:rPr>
              <a:t>2%-40%</a:t>
            </a:r>
            <a:r>
              <a:rPr lang="zh-CN" altLang="zh-CN" sz="2000" dirty="0">
                <a:solidFill>
                  <a:schemeClr val="bg1"/>
                </a:solidFill>
              </a:rPr>
              <a:t>之间，平均</a:t>
            </a:r>
            <a:r>
              <a:rPr lang="en-US" altLang="zh-CN" sz="2000" dirty="0">
                <a:solidFill>
                  <a:schemeClr val="bg1"/>
                </a:solidFill>
              </a:rPr>
              <a:t>25%</a:t>
            </a:r>
            <a:r>
              <a:rPr lang="zh-CN" altLang="zh-CN" sz="2000" dirty="0">
                <a:solidFill>
                  <a:schemeClr val="bg1"/>
                </a:solidFill>
              </a:rPr>
              <a:t>左右。近年的研究结果提示我们手术前后肺部并发症的发生（尤其是术后肺部感染）与肺癌患者术前就存在高危因素（如长期吸烟、肺功能差等）有关。</a:t>
            </a:r>
            <a:endParaRPr lang="zh-CN" altLang="en-US" sz="2000" dirty="0">
              <a:solidFill>
                <a:schemeClr val="bg1"/>
              </a:solidFill>
              <a:latin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3" name="图片 2" descr="石油医院图标"/>
          <p:cNvPicPr>
            <a:picLocks noChangeAspect="1"/>
          </p:cNvPicPr>
          <p:nvPr/>
        </p:nvPicPr>
        <p:blipFill>
          <a:blip r:embed="rId2" cstate="print"/>
          <a:stretch>
            <a:fillRect/>
          </a:stretch>
        </p:blipFill>
        <p:spPr>
          <a:xfrm>
            <a:off x="0" y="184150"/>
            <a:ext cx="2733040" cy="6286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400" advTm="59719">
        <p14:doors dir="vert"/>
      </p:transition>
    </mc:Choice>
    <mc:Fallback>
      <p:transition spd="slow" advTm="59719">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27"/>
          <p:cNvGrpSpPr/>
          <p:nvPr/>
        </p:nvGrpSpPr>
        <p:grpSpPr bwMode="gray">
          <a:xfrm>
            <a:off x="5662023" y="2342218"/>
            <a:ext cx="6154608" cy="3799349"/>
            <a:chOff x="1832768" y="1268759"/>
            <a:chExt cx="6240462" cy="3571875"/>
          </a:xfrm>
          <a:solidFill>
            <a:schemeClr val="tx2">
              <a:alpha val="71000"/>
            </a:schemeClr>
          </a:solidFill>
        </p:grpSpPr>
        <p:sp>
          <p:nvSpPr>
            <p:cNvPr id="20" name="Freeform 53"/>
            <p:cNvSpPr>
              <a:spLocks noChangeAspect="1"/>
            </p:cNvSpPr>
            <p:nvPr/>
          </p:nvSpPr>
          <p:spPr bwMode="gray">
            <a:xfrm>
              <a:off x="7279480" y="4464397"/>
              <a:ext cx="63500" cy="68263"/>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 name="Freeform 54"/>
            <p:cNvSpPr>
              <a:spLocks noChangeAspect="1"/>
            </p:cNvSpPr>
            <p:nvPr/>
          </p:nvSpPr>
          <p:spPr bwMode="gray">
            <a:xfrm>
              <a:off x="6728617" y="3878609"/>
              <a:ext cx="704850" cy="55086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 name="Freeform 55"/>
            <p:cNvSpPr>
              <a:spLocks noChangeAspect="1"/>
            </p:cNvSpPr>
            <p:nvPr/>
          </p:nvSpPr>
          <p:spPr bwMode="gray">
            <a:xfrm>
              <a:off x="7657305" y="4462809"/>
              <a:ext cx="134938" cy="146050"/>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 name="Freeform 56"/>
            <p:cNvSpPr>
              <a:spLocks noChangeAspect="1"/>
            </p:cNvSpPr>
            <p:nvPr/>
          </p:nvSpPr>
          <p:spPr bwMode="gray">
            <a:xfrm>
              <a:off x="7765255" y="4327872"/>
              <a:ext cx="100013" cy="157163"/>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 name="Freeform 57"/>
            <p:cNvSpPr>
              <a:spLocks noChangeAspect="1"/>
            </p:cNvSpPr>
            <p:nvPr/>
          </p:nvSpPr>
          <p:spPr bwMode="gray">
            <a:xfrm>
              <a:off x="7612855" y="4050059"/>
              <a:ext cx="50800" cy="41275"/>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 name="Freeform 58"/>
            <p:cNvSpPr>
              <a:spLocks noChangeAspect="1"/>
            </p:cNvSpPr>
            <p:nvPr/>
          </p:nvSpPr>
          <p:spPr bwMode="gray">
            <a:xfrm>
              <a:off x="5965030" y="2859434"/>
              <a:ext cx="192088" cy="92075"/>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 name="Freeform 59"/>
            <p:cNvSpPr>
              <a:spLocks noChangeAspect="1"/>
            </p:cNvSpPr>
            <p:nvPr/>
          </p:nvSpPr>
          <p:spPr bwMode="gray">
            <a:xfrm>
              <a:off x="5933280" y="2910234"/>
              <a:ext cx="131763" cy="98425"/>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 name="Freeform 60"/>
            <p:cNvSpPr>
              <a:spLocks noChangeAspect="1"/>
            </p:cNvSpPr>
            <p:nvPr/>
          </p:nvSpPr>
          <p:spPr bwMode="gray">
            <a:xfrm>
              <a:off x="5995192" y="2930872"/>
              <a:ext cx="4763" cy="6350"/>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 name="Freeform 61"/>
            <p:cNvSpPr>
              <a:spLocks noChangeAspect="1"/>
            </p:cNvSpPr>
            <p:nvPr/>
          </p:nvSpPr>
          <p:spPr bwMode="gray">
            <a:xfrm>
              <a:off x="6006305" y="2934047"/>
              <a:ext cx="4763" cy="3175"/>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 name="Freeform 62"/>
            <p:cNvSpPr>
              <a:spLocks noChangeAspect="1"/>
            </p:cNvSpPr>
            <p:nvPr/>
          </p:nvSpPr>
          <p:spPr bwMode="gray">
            <a:xfrm>
              <a:off x="5987255" y="2937222"/>
              <a:ext cx="3175" cy="3175"/>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 name="Freeform 63"/>
            <p:cNvSpPr>
              <a:spLocks noChangeAspect="1"/>
            </p:cNvSpPr>
            <p:nvPr/>
          </p:nvSpPr>
          <p:spPr bwMode="gray">
            <a:xfrm>
              <a:off x="5812630" y="2968972"/>
              <a:ext cx="250825" cy="190500"/>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 name="Freeform 64"/>
            <p:cNvSpPr>
              <a:spLocks noChangeAspect="1"/>
            </p:cNvSpPr>
            <p:nvPr/>
          </p:nvSpPr>
          <p:spPr bwMode="gray">
            <a:xfrm>
              <a:off x="6419055" y="3594447"/>
              <a:ext cx="188913" cy="200025"/>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 name="Freeform 65"/>
            <p:cNvSpPr>
              <a:spLocks noChangeAspect="1"/>
            </p:cNvSpPr>
            <p:nvPr/>
          </p:nvSpPr>
          <p:spPr bwMode="gray">
            <a:xfrm>
              <a:off x="6593680" y="3794472"/>
              <a:ext cx="160338" cy="50800"/>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 name="Freeform 66"/>
            <p:cNvSpPr>
              <a:spLocks noChangeAspect="1"/>
            </p:cNvSpPr>
            <p:nvPr/>
          </p:nvSpPr>
          <p:spPr bwMode="gray">
            <a:xfrm>
              <a:off x="6657180" y="3616672"/>
              <a:ext cx="173038" cy="147638"/>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 name="Freeform 67"/>
            <p:cNvSpPr>
              <a:spLocks noChangeAspect="1"/>
            </p:cNvSpPr>
            <p:nvPr/>
          </p:nvSpPr>
          <p:spPr bwMode="gray">
            <a:xfrm>
              <a:off x="7344567" y="3764309"/>
              <a:ext cx="69850" cy="38100"/>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 name="Freeform 68"/>
            <p:cNvSpPr>
              <a:spLocks noChangeAspect="1"/>
            </p:cNvSpPr>
            <p:nvPr/>
          </p:nvSpPr>
          <p:spPr bwMode="gray">
            <a:xfrm>
              <a:off x="7215980" y="3737322"/>
              <a:ext cx="173038" cy="141288"/>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6" name="Group 69"/>
            <p:cNvGrpSpPr>
              <a:grpSpLocks noChangeAspect="1"/>
            </p:cNvGrpSpPr>
            <p:nvPr/>
          </p:nvGrpSpPr>
          <p:grpSpPr bwMode="gray">
            <a:xfrm>
              <a:off x="6801642" y="3364259"/>
              <a:ext cx="161925" cy="231775"/>
              <a:chOff x="3802" y="2280"/>
              <a:chExt cx="102" cy="146"/>
            </a:xfrm>
            <a:grpFill/>
          </p:grpSpPr>
          <p:sp>
            <p:nvSpPr>
              <p:cNvPr id="364"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5"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6"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7"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8"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9"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0"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1"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2"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3"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74"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7" name="Freeform 81"/>
            <p:cNvSpPr>
              <a:spLocks noChangeAspect="1"/>
            </p:cNvSpPr>
            <p:nvPr/>
          </p:nvSpPr>
          <p:spPr bwMode="gray">
            <a:xfrm>
              <a:off x="6744492" y="3603972"/>
              <a:ext cx="23813" cy="19050"/>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8" name="Freeform 82"/>
            <p:cNvSpPr>
              <a:spLocks noChangeAspect="1"/>
            </p:cNvSpPr>
            <p:nvPr/>
          </p:nvSpPr>
          <p:spPr bwMode="gray">
            <a:xfrm>
              <a:off x="6781005" y="3748434"/>
              <a:ext cx="4763" cy="14288"/>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9" name="Freeform 83"/>
            <p:cNvSpPr>
              <a:spLocks noChangeAspect="1"/>
            </p:cNvSpPr>
            <p:nvPr/>
          </p:nvSpPr>
          <p:spPr bwMode="gray">
            <a:xfrm>
              <a:off x="6931817" y="3837334"/>
              <a:ext cx="42863" cy="19050"/>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0" name="Freeform 84"/>
            <p:cNvSpPr>
              <a:spLocks noChangeAspect="1"/>
            </p:cNvSpPr>
            <p:nvPr/>
          </p:nvSpPr>
          <p:spPr bwMode="gray">
            <a:xfrm>
              <a:off x="6911180" y="3850034"/>
              <a:ext cx="26988" cy="22225"/>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1" name="Freeform 85"/>
            <p:cNvSpPr>
              <a:spLocks noChangeAspect="1"/>
            </p:cNvSpPr>
            <p:nvPr/>
          </p:nvSpPr>
          <p:spPr bwMode="gray">
            <a:xfrm>
              <a:off x="6987380" y="3740497"/>
              <a:ext cx="50800" cy="19050"/>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2" name="Freeform 86"/>
            <p:cNvSpPr>
              <a:spLocks noChangeAspect="1"/>
            </p:cNvSpPr>
            <p:nvPr/>
          </p:nvSpPr>
          <p:spPr bwMode="gray">
            <a:xfrm>
              <a:off x="6830217" y="3662709"/>
              <a:ext cx="109538" cy="128588"/>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3" name="Freeform 87"/>
            <p:cNvSpPr>
              <a:spLocks noChangeAspect="1"/>
            </p:cNvSpPr>
            <p:nvPr/>
          </p:nvSpPr>
          <p:spPr bwMode="gray">
            <a:xfrm>
              <a:off x="6977855" y="3653184"/>
              <a:ext cx="25400" cy="53975"/>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4" name="Freeform 88"/>
            <p:cNvSpPr>
              <a:spLocks noChangeAspect="1"/>
            </p:cNvSpPr>
            <p:nvPr/>
          </p:nvSpPr>
          <p:spPr bwMode="gray">
            <a:xfrm>
              <a:off x="7039767" y="3699222"/>
              <a:ext cx="180975" cy="152400"/>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5" name="Freeform 89"/>
            <p:cNvSpPr>
              <a:spLocks noChangeAspect="1"/>
            </p:cNvSpPr>
            <p:nvPr/>
          </p:nvSpPr>
          <p:spPr bwMode="gray">
            <a:xfrm>
              <a:off x="7387430" y="3737322"/>
              <a:ext cx="41275" cy="38100"/>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6" name="Freeform 90"/>
            <p:cNvSpPr>
              <a:spLocks noChangeAspect="1"/>
            </p:cNvSpPr>
            <p:nvPr/>
          </p:nvSpPr>
          <p:spPr bwMode="gray">
            <a:xfrm>
              <a:off x="6538117" y="3280122"/>
              <a:ext cx="125413" cy="263525"/>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7" name="Freeform 91"/>
            <p:cNvSpPr>
              <a:spLocks noChangeAspect="1"/>
            </p:cNvSpPr>
            <p:nvPr/>
          </p:nvSpPr>
          <p:spPr bwMode="gray">
            <a:xfrm>
              <a:off x="6668292" y="3572222"/>
              <a:ext cx="168275" cy="10477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8" name="Freeform 92"/>
            <p:cNvSpPr>
              <a:spLocks noChangeAspect="1"/>
            </p:cNvSpPr>
            <p:nvPr/>
          </p:nvSpPr>
          <p:spPr bwMode="gray">
            <a:xfrm>
              <a:off x="6504780" y="3575397"/>
              <a:ext cx="71438" cy="93663"/>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49" name="Freeform 93"/>
            <p:cNvSpPr>
              <a:spLocks noChangeAspect="1"/>
            </p:cNvSpPr>
            <p:nvPr/>
          </p:nvSpPr>
          <p:spPr bwMode="gray">
            <a:xfrm>
              <a:off x="6460330" y="3326159"/>
              <a:ext cx="136525" cy="268288"/>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0" name="Freeform 94"/>
            <p:cNvSpPr>
              <a:spLocks noChangeAspect="1"/>
            </p:cNvSpPr>
            <p:nvPr/>
          </p:nvSpPr>
          <p:spPr bwMode="gray">
            <a:xfrm>
              <a:off x="6366667" y="3181697"/>
              <a:ext cx="153988" cy="333375"/>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1" name="Freeform 95"/>
            <p:cNvSpPr>
              <a:spLocks noChangeAspect="1"/>
            </p:cNvSpPr>
            <p:nvPr/>
          </p:nvSpPr>
          <p:spPr bwMode="gray">
            <a:xfrm>
              <a:off x="6541292" y="3435697"/>
              <a:ext cx="92075" cy="74613"/>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2" name="Freeform 96"/>
            <p:cNvSpPr>
              <a:spLocks noChangeAspect="1"/>
            </p:cNvSpPr>
            <p:nvPr/>
          </p:nvSpPr>
          <p:spPr bwMode="gray">
            <a:xfrm>
              <a:off x="6504780" y="3292822"/>
              <a:ext cx="125413" cy="155575"/>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53" name="Group 97"/>
            <p:cNvGrpSpPr>
              <a:grpSpLocks noChangeAspect="1"/>
            </p:cNvGrpSpPr>
            <p:nvPr/>
          </p:nvGrpSpPr>
          <p:grpSpPr bwMode="gray">
            <a:xfrm>
              <a:off x="5818980" y="3002309"/>
              <a:ext cx="636588" cy="587375"/>
              <a:chOff x="3183" y="2052"/>
              <a:chExt cx="401" cy="370"/>
            </a:xfrm>
            <a:grpFill/>
          </p:grpSpPr>
          <p:sp>
            <p:nvSpPr>
              <p:cNvPr id="357"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8"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9"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0"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1"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2"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3"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54" name="Freeform 105"/>
            <p:cNvSpPr>
              <a:spLocks noChangeAspect="1"/>
            </p:cNvSpPr>
            <p:nvPr/>
          </p:nvSpPr>
          <p:spPr bwMode="gray">
            <a:xfrm>
              <a:off x="6850855" y="3240434"/>
              <a:ext cx="30163" cy="63500"/>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55" name="Group 106"/>
            <p:cNvGrpSpPr>
              <a:grpSpLocks noChangeAspect="1"/>
            </p:cNvGrpSpPr>
            <p:nvPr/>
          </p:nvGrpSpPr>
          <p:grpSpPr bwMode="gray">
            <a:xfrm>
              <a:off x="7017542" y="2807047"/>
              <a:ext cx="282575" cy="320675"/>
              <a:chOff x="3938" y="1929"/>
              <a:chExt cx="178" cy="202"/>
            </a:xfrm>
            <a:grpFill/>
          </p:grpSpPr>
          <p:sp>
            <p:nvSpPr>
              <p:cNvPr id="353"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4"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5"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6"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56" name="Freeform 111"/>
            <p:cNvSpPr>
              <a:spLocks noChangeAspect="1"/>
            </p:cNvSpPr>
            <p:nvPr/>
          </p:nvSpPr>
          <p:spPr bwMode="gray">
            <a:xfrm>
              <a:off x="6955630" y="2968972"/>
              <a:ext cx="60325" cy="90488"/>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7" name="Freeform 112"/>
            <p:cNvSpPr>
              <a:spLocks noChangeAspect="1"/>
            </p:cNvSpPr>
            <p:nvPr/>
          </p:nvSpPr>
          <p:spPr bwMode="gray">
            <a:xfrm>
              <a:off x="6288880" y="2629247"/>
              <a:ext cx="550863" cy="269875"/>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8" name="Freeform 113"/>
            <p:cNvSpPr>
              <a:spLocks noChangeAspect="1"/>
            </p:cNvSpPr>
            <p:nvPr/>
          </p:nvSpPr>
          <p:spPr bwMode="gray">
            <a:xfrm>
              <a:off x="6650830" y="3335684"/>
              <a:ext cx="41275" cy="36513"/>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59" name="Freeform 114"/>
            <p:cNvSpPr>
              <a:spLocks noChangeAspect="1"/>
            </p:cNvSpPr>
            <p:nvPr/>
          </p:nvSpPr>
          <p:spPr bwMode="gray">
            <a:xfrm>
              <a:off x="6041230" y="2592734"/>
              <a:ext cx="1066800" cy="741363"/>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rgbClr val="4472C4">
                <a:alpha val="85000"/>
              </a:srgbClr>
            </a:solidFill>
            <a:ln w="6350" cap="flat" cmpd="sng">
              <a:solidFill>
                <a:schemeClr val="bg1"/>
              </a:solidFill>
              <a:prstDash val="solid"/>
              <a:round/>
              <a:headEnd type="none" w="med" len="med"/>
              <a:tailEnd type="none" w="med" len="med"/>
            </a:ln>
            <a:effectLst/>
          </p:spPr>
          <p:txBody>
            <a:bodyPr/>
            <a:lstStyle/>
            <a:p>
              <a:endParaRPr lang="en-US" dirty="0"/>
            </a:p>
          </p:txBody>
        </p:sp>
        <p:sp>
          <p:nvSpPr>
            <p:cNvPr id="60" name="Freeform 115"/>
            <p:cNvSpPr>
              <a:spLocks noChangeAspect="1"/>
            </p:cNvSpPr>
            <p:nvPr/>
          </p:nvSpPr>
          <p:spPr bwMode="gray">
            <a:xfrm>
              <a:off x="6925467" y="2867372"/>
              <a:ext cx="109538" cy="120650"/>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61" name="Group 116"/>
            <p:cNvGrpSpPr>
              <a:grpSpLocks noChangeAspect="1"/>
            </p:cNvGrpSpPr>
            <p:nvPr/>
          </p:nvGrpSpPr>
          <p:grpSpPr bwMode="gray">
            <a:xfrm>
              <a:off x="5099842" y="1268760"/>
              <a:ext cx="2973388" cy="1638300"/>
              <a:chOff x="2730" y="960"/>
              <a:chExt cx="1873" cy="1032"/>
            </a:xfrm>
            <a:grpFill/>
          </p:grpSpPr>
          <p:grpSp>
            <p:nvGrpSpPr>
              <p:cNvPr id="336" name="Group 117"/>
              <p:cNvGrpSpPr>
                <a:grpSpLocks noChangeAspect="1"/>
              </p:cNvGrpSpPr>
              <p:nvPr/>
            </p:nvGrpSpPr>
            <p:grpSpPr bwMode="gray">
              <a:xfrm>
                <a:off x="3044" y="960"/>
                <a:ext cx="1473" cy="481"/>
                <a:chOff x="3044" y="960"/>
                <a:chExt cx="1473" cy="481"/>
              </a:xfrm>
              <a:grpFill/>
            </p:grpSpPr>
            <p:sp>
              <p:nvSpPr>
                <p:cNvPr id="340"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1"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2"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3"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4"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5"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6"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7"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8"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49"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0"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1"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2"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37"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8"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9"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62" name="Group 135"/>
            <p:cNvGrpSpPr>
              <a:grpSpLocks noChangeAspect="1"/>
            </p:cNvGrpSpPr>
            <p:nvPr/>
          </p:nvGrpSpPr>
          <p:grpSpPr bwMode="gray">
            <a:xfrm>
              <a:off x="5214142" y="2886422"/>
              <a:ext cx="647700" cy="585788"/>
              <a:chOff x="2802" y="1979"/>
              <a:chExt cx="408" cy="369"/>
            </a:xfrm>
            <a:grpFill/>
          </p:grpSpPr>
          <p:sp>
            <p:nvSpPr>
              <p:cNvPr id="307"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08" name="Group 137"/>
              <p:cNvGrpSpPr>
                <a:grpSpLocks noChangeAspect="1"/>
              </p:cNvGrpSpPr>
              <p:nvPr/>
            </p:nvGrpSpPr>
            <p:grpSpPr bwMode="gray">
              <a:xfrm>
                <a:off x="2889" y="2101"/>
                <a:ext cx="17" cy="51"/>
                <a:chOff x="2889" y="2101"/>
                <a:chExt cx="17" cy="51"/>
              </a:xfrm>
              <a:grpFill/>
            </p:grpSpPr>
            <p:sp>
              <p:nvSpPr>
                <p:cNvPr id="333"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4"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5"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09"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1"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11" name="Group 145"/>
              <p:cNvGrpSpPr>
                <a:grpSpLocks noChangeAspect="1"/>
              </p:cNvGrpSpPr>
              <p:nvPr/>
            </p:nvGrpSpPr>
            <p:grpSpPr bwMode="gray">
              <a:xfrm>
                <a:off x="2984" y="2276"/>
                <a:ext cx="114" cy="72"/>
                <a:chOff x="2984" y="2276"/>
                <a:chExt cx="114" cy="72"/>
              </a:xfrm>
              <a:grpFill/>
            </p:grpSpPr>
            <p:sp>
              <p:nvSpPr>
                <p:cNvPr id="329"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30"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12"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13" name="Group 149"/>
              <p:cNvGrpSpPr>
                <a:grpSpLocks noChangeAspect="1"/>
              </p:cNvGrpSpPr>
              <p:nvPr/>
            </p:nvGrpSpPr>
            <p:grpSpPr bwMode="gray">
              <a:xfrm>
                <a:off x="3086" y="2189"/>
                <a:ext cx="85" cy="114"/>
                <a:chOff x="3086" y="2189"/>
                <a:chExt cx="85" cy="114"/>
              </a:xfrm>
              <a:grpFill/>
            </p:grpSpPr>
            <p:sp>
              <p:nvSpPr>
                <p:cNvPr id="327"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8"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14"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15" name="Group 153"/>
              <p:cNvGrpSpPr>
                <a:grpSpLocks noChangeAspect="1"/>
              </p:cNvGrpSpPr>
              <p:nvPr/>
            </p:nvGrpSpPr>
            <p:grpSpPr bwMode="gray">
              <a:xfrm>
                <a:off x="3000" y="2012"/>
                <a:ext cx="210" cy="192"/>
                <a:chOff x="3000" y="2012"/>
                <a:chExt cx="210" cy="192"/>
              </a:xfrm>
              <a:grpFill/>
            </p:grpSpPr>
            <p:sp>
              <p:nvSpPr>
                <p:cNvPr id="325"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6"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16"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7"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18"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319" name="Group 159"/>
              <p:cNvGrpSpPr>
                <a:grpSpLocks noChangeAspect="1"/>
              </p:cNvGrpSpPr>
              <p:nvPr/>
            </p:nvGrpSpPr>
            <p:grpSpPr bwMode="gray">
              <a:xfrm>
                <a:off x="2802" y="1979"/>
                <a:ext cx="205" cy="88"/>
                <a:chOff x="2802" y="1979"/>
                <a:chExt cx="205" cy="88"/>
              </a:xfrm>
              <a:grpFill/>
            </p:grpSpPr>
            <p:sp>
              <p:nvSpPr>
                <p:cNvPr id="323"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4"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20"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1"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22"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63" name="Freeform 165"/>
            <p:cNvSpPr>
              <a:spLocks noChangeAspect="1"/>
            </p:cNvSpPr>
            <p:nvPr/>
          </p:nvSpPr>
          <p:spPr bwMode="gray">
            <a:xfrm>
              <a:off x="5515767" y="2903884"/>
              <a:ext cx="53975" cy="55563"/>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4" name="Freeform 166"/>
            <p:cNvSpPr>
              <a:spLocks noChangeAspect="1"/>
            </p:cNvSpPr>
            <p:nvPr/>
          </p:nvSpPr>
          <p:spPr bwMode="gray">
            <a:xfrm>
              <a:off x="5569742" y="2532409"/>
              <a:ext cx="708025" cy="377825"/>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5" name="Freeform 167"/>
            <p:cNvSpPr>
              <a:spLocks noChangeAspect="1"/>
            </p:cNvSpPr>
            <p:nvPr/>
          </p:nvSpPr>
          <p:spPr bwMode="gray">
            <a:xfrm>
              <a:off x="5453855" y="2851497"/>
              <a:ext cx="117475" cy="57150"/>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6" name="Freeform 168"/>
            <p:cNvSpPr>
              <a:spLocks noChangeAspect="1"/>
            </p:cNvSpPr>
            <p:nvPr/>
          </p:nvSpPr>
          <p:spPr bwMode="gray">
            <a:xfrm>
              <a:off x="5734842" y="2802284"/>
              <a:ext cx="298450" cy="193675"/>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67" name="Freeform 169"/>
            <p:cNvSpPr>
              <a:spLocks noChangeAspect="1"/>
            </p:cNvSpPr>
            <p:nvPr/>
          </p:nvSpPr>
          <p:spPr bwMode="gray">
            <a:xfrm>
              <a:off x="5672930" y="2868959"/>
              <a:ext cx="247650" cy="171450"/>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68" name="Group 170"/>
            <p:cNvGrpSpPr>
              <a:grpSpLocks noChangeAspect="1"/>
            </p:cNvGrpSpPr>
            <p:nvPr/>
          </p:nvGrpSpPr>
          <p:grpSpPr bwMode="gray">
            <a:xfrm>
              <a:off x="5539580" y="2891184"/>
              <a:ext cx="96838" cy="77788"/>
              <a:chOff x="3007" y="1982"/>
              <a:chExt cx="61" cy="49"/>
            </a:xfrm>
            <a:grpFill/>
          </p:grpSpPr>
          <p:sp>
            <p:nvSpPr>
              <p:cNvPr id="305"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6"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69" name="Freeform 173"/>
            <p:cNvSpPr>
              <a:spLocks noChangeAspect="1"/>
            </p:cNvSpPr>
            <p:nvPr/>
          </p:nvSpPr>
          <p:spPr bwMode="gray">
            <a:xfrm>
              <a:off x="4333081" y="2130772"/>
              <a:ext cx="190500" cy="130175"/>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70" name="Group 222"/>
            <p:cNvGrpSpPr>
              <a:grpSpLocks noChangeAspect="1"/>
            </p:cNvGrpSpPr>
            <p:nvPr/>
          </p:nvGrpSpPr>
          <p:grpSpPr bwMode="gray">
            <a:xfrm>
              <a:off x="4945856" y="1268759"/>
              <a:ext cx="287338" cy="296863"/>
              <a:chOff x="3202" y="1036"/>
              <a:chExt cx="181" cy="187"/>
            </a:xfrm>
            <a:grpFill/>
          </p:grpSpPr>
          <p:sp>
            <p:nvSpPr>
              <p:cNvPr id="299" name="Freeform 223"/>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0" name="Freeform 224"/>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1"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2"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3" name="Freeform 227"/>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04" name="Freeform 228"/>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71" name="Freeform 229"/>
            <p:cNvSpPr>
              <a:spLocks noChangeAspect="1"/>
            </p:cNvSpPr>
            <p:nvPr/>
          </p:nvSpPr>
          <p:spPr bwMode="gray">
            <a:xfrm>
              <a:off x="3993356" y="2386359"/>
              <a:ext cx="6350" cy="6350"/>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2" name="Freeform 230"/>
            <p:cNvSpPr>
              <a:spLocks noChangeAspect="1"/>
            </p:cNvSpPr>
            <p:nvPr/>
          </p:nvSpPr>
          <p:spPr bwMode="gray">
            <a:xfrm>
              <a:off x="4331493" y="1810097"/>
              <a:ext cx="46038" cy="44450"/>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3" name="Freeform 231"/>
            <p:cNvSpPr>
              <a:spLocks noChangeAspect="1"/>
            </p:cNvSpPr>
            <p:nvPr/>
          </p:nvSpPr>
          <p:spPr bwMode="gray">
            <a:xfrm>
              <a:off x="4271168" y="1913284"/>
              <a:ext cx="46038" cy="31750"/>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4" name="Freeform 232"/>
            <p:cNvSpPr>
              <a:spLocks noChangeAspect="1"/>
            </p:cNvSpPr>
            <p:nvPr/>
          </p:nvSpPr>
          <p:spPr bwMode="gray">
            <a:xfrm>
              <a:off x="3994943" y="2381597"/>
              <a:ext cx="14288" cy="4763"/>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5" name="Freeform 233"/>
            <p:cNvSpPr>
              <a:spLocks noChangeAspect="1"/>
            </p:cNvSpPr>
            <p:nvPr/>
          </p:nvSpPr>
          <p:spPr bwMode="gray">
            <a:xfrm>
              <a:off x="3490118" y="1268759"/>
              <a:ext cx="963613" cy="1114425"/>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6" name="Freeform 234"/>
            <p:cNvSpPr>
              <a:spLocks noChangeAspect="1"/>
            </p:cNvSpPr>
            <p:nvPr/>
          </p:nvSpPr>
          <p:spPr bwMode="gray">
            <a:xfrm>
              <a:off x="3804443" y="1951384"/>
              <a:ext cx="52388" cy="52388"/>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77" name="Freeform 235"/>
            <p:cNvSpPr>
              <a:spLocks noChangeAspect="1"/>
            </p:cNvSpPr>
            <p:nvPr/>
          </p:nvSpPr>
          <p:spPr bwMode="gray">
            <a:xfrm>
              <a:off x="3559968" y="1500534"/>
              <a:ext cx="52388" cy="19050"/>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78" name="Group 236"/>
            <p:cNvGrpSpPr>
              <a:grpSpLocks noChangeAspect="1"/>
            </p:cNvGrpSpPr>
            <p:nvPr/>
          </p:nvGrpSpPr>
          <p:grpSpPr bwMode="gray">
            <a:xfrm>
              <a:off x="3344068" y="3475384"/>
              <a:ext cx="808038" cy="1365250"/>
              <a:chOff x="1624" y="2350"/>
              <a:chExt cx="509" cy="860"/>
            </a:xfrm>
            <a:grpFill/>
          </p:grpSpPr>
          <p:sp>
            <p:nvSpPr>
              <p:cNvPr id="274"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5"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6"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7"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8"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9"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0"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1"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2"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3"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4"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5"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6"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7"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8"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89"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0"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1"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2"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3"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4"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5"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6"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7"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98"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79" name="Freeform 262"/>
            <p:cNvSpPr>
              <a:spLocks noChangeAspect="1"/>
            </p:cNvSpPr>
            <p:nvPr/>
          </p:nvSpPr>
          <p:spPr bwMode="gray">
            <a:xfrm>
              <a:off x="3234531" y="3429347"/>
              <a:ext cx="74613" cy="74613"/>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0" name="Freeform 263"/>
            <p:cNvSpPr>
              <a:spLocks noChangeAspect="1"/>
            </p:cNvSpPr>
            <p:nvPr/>
          </p:nvSpPr>
          <p:spPr bwMode="gray">
            <a:xfrm>
              <a:off x="3313906" y="3524597"/>
              <a:ext cx="101600" cy="42863"/>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1" name="Freeform 264"/>
            <p:cNvSpPr>
              <a:spLocks noChangeAspect="1"/>
            </p:cNvSpPr>
            <p:nvPr/>
          </p:nvSpPr>
          <p:spPr bwMode="gray">
            <a:xfrm>
              <a:off x="3153568" y="3378547"/>
              <a:ext cx="68263" cy="74613"/>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2" name="Freeform 265"/>
            <p:cNvSpPr>
              <a:spLocks noChangeAspect="1"/>
            </p:cNvSpPr>
            <p:nvPr/>
          </p:nvSpPr>
          <p:spPr bwMode="gray">
            <a:xfrm>
              <a:off x="3205956" y="3367434"/>
              <a:ext cx="19050" cy="460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3" name="Freeform 266"/>
            <p:cNvSpPr>
              <a:spLocks noChangeAspect="1"/>
            </p:cNvSpPr>
            <p:nvPr/>
          </p:nvSpPr>
          <p:spPr bwMode="gray">
            <a:xfrm>
              <a:off x="3191668" y="3440459"/>
              <a:ext cx="39688" cy="22225"/>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4" name="Freeform 267"/>
            <p:cNvSpPr>
              <a:spLocks noChangeAspect="1"/>
            </p:cNvSpPr>
            <p:nvPr/>
          </p:nvSpPr>
          <p:spPr bwMode="gray">
            <a:xfrm>
              <a:off x="3264693" y="3497609"/>
              <a:ext cx="57150" cy="50800"/>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5" name="Freeform 268"/>
            <p:cNvSpPr>
              <a:spLocks noChangeAspect="1"/>
            </p:cNvSpPr>
            <p:nvPr/>
          </p:nvSpPr>
          <p:spPr bwMode="gray">
            <a:xfrm>
              <a:off x="3202781" y="3411884"/>
              <a:ext cx="106363" cy="53975"/>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86" name="Freeform 269"/>
            <p:cNvSpPr>
              <a:spLocks noChangeAspect="1"/>
            </p:cNvSpPr>
            <p:nvPr/>
          </p:nvSpPr>
          <p:spPr bwMode="gray">
            <a:xfrm>
              <a:off x="2721768" y="3094384"/>
              <a:ext cx="525463" cy="342900"/>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87" name="Group 270"/>
            <p:cNvGrpSpPr>
              <a:grpSpLocks noChangeAspect="1"/>
            </p:cNvGrpSpPr>
            <p:nvPr/>
          </p:nvGrpSpPr>
          <p:grpSpPr bwMode="gray">
            <a:xfrm>
              <a:off x="1832768" y="1897409"/>
              <a:ext cx="1765300" cy="1346200"/>
              <a:chOff x="672" y="1356"/>
              <a:chExt cx="1112" cy="848"/>
            </a:xfrm>
            <a:grpFill/>
          </p:grpSpPr>
          <p:grpSp>
            <p:nvGrpSpPr>
              <p:cNvPr id="262" name="Group 271"/>
              <p:cNvGrpSpPr>
                <a:grpSpLocks noChangeAspect="1"/>
              </p:cNvGrpSpPr>
              <p:nvPr/>
            </p:nvGrpSpPr>
            <p:grpSpPr bwMode="gray">
              <a:xfrm>
                <a:off x="672" y="1356"/>
                <a:ext cx="418" cy="413"/>
                <a:chOff x="672" y="1356"/>
                <a:chExt cx="418" cy="413"/>
              </a:xfrm>
              <a:grpFill/>
            </p:grpSpPr>
            <p:sp>
              <p:nvSpPr>
                <p:cNvPr id="269"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0"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1"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2" name="Freeform 275"/>
                <p:cNvSpPr>
                  <a:spLocks noChangeAspect="1"/>
                </p:cNvSpPr>
                <p:nvPr/>
              </p:nvSpPr>
              <p:spPr bwMode="gray">
                <a:xfrm>
                  <a:off x="672"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73"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263" name="Group 277"/>
              <p:cNvGrpSpPr>
                <a:grpSpLocks noChangeAspect="1"/>
              </p:cNvGrpSpPr>
              <p:nvPr/>
            </p:nvGrpSpPr>
            <p:grpSpPr bwMode="gray">
              <a:xfrm>
                <a:off x="1149" y="1865"/>
                <a:ext cx="635" cy="339"/>
                <a:chOff x="1149" y="1865"/>
                <a:chExt cx="635" cy="339"/>
              </a:xfrm>
              <a:grpFill/>
            </p:grpSpPr>
            <p:sp>
              <p:nvSpPr>
                <p:cNvPr id="264"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5"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6"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7"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8"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grpSp>
          <p:nvGrpSpPr>
            <p:cNvPr id="88" name="Group 283"/>
            <p:cNvGrpSpPr>
              <a:grpSpLocks noChangeAspect="1"/>
            </p:cNvGrpSpPr>
            <p:nvPr/>
          </p:nvGrpSpPr>
          <p:grpSpPr bwMode="gray">
            <a:xfrm>
              <a:off x="2304256" y="1268759"/>
              <a:ext cx="1538288" cy="1622425"/>
              <a:chOff x="969" y="960"/>
              <a:chExt cx="969" cy="1022"/>
            </a:xfrm>
            <a:grpFill/>
          </p:grpSpPr>
          <p:sp>
            <p:nvSpPr>
              <p:cNvPr id="233"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4"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5"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6"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7"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8"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9"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0"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1"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2"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3"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4"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5"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6"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7"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8"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49"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0"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1"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2"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3"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4"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5"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6"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7"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8"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59"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0"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61"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89" name="Freeform 313"/>
            <p:cNvSpPr>
              <a:spLocks noChangeAspect="1"/>
            </p:cNvSpPr>
            <p:nvPr/>
          </p:nvSpPr>
          <p:spPr bwMode="gray">
            <a:xfrm rot="21085610">
              <a:off x="3399631" y="3186459"/>
              <a:ext cx="12700" cy="6350"/>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0" name="Freeform 314"/>
            <p:cNvSpPr>
              <a:spLocks noChangeAspect="1"/>
            </p:cNvSpPr>
            <p:nvPr/>
          </p:nvSpPr>
          <p:spPr bwMode="gray">
            <a:xfrm rot="21085610">
              <a:off x="3420268" y="3188047"/>
              <a:ext cx="1588" cy="15875"/>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1" name="Freeform 315"/>
            <p:cNvSpPr>
              <a:spLocks noChangeAspect="1"/>
            </p:cNvSpPr>
            <p:nvPr/>
          </p:nvSpPr>
          <p:spPr bwMode="gray">
            <a:xfrm rot="21085610">
              <a:off x="3420268" y="3224559"/>
              <a:ext cx="3175" cy="1588"/>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2" name="Freeform 316"/>
            <p:cNvSpPr>
              <a:spLocks noChangeAspect="1"/>
            </p:cNvSpPr>
            <p:nvPr/>
          </p:nvSpPr>
          <p:spPr bwMode="gray">
            <a:xfrm rot="21085610">
              <a:off x="3412331" y="3222972"/>
              <a:ext cx="6350" cy="19050"/>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3" name="Freeform 317"/>
            <p:cNvSpPr>
              <a:spLocks noChangeAspect="1"/>
            </p:cNvSpPr>
            <p:nvPr/>
          </p:nvSpPr>
          <p:spPr bwMode="gray">
            <a:xfrm rot="21085610">
              <a:off x="3420268" y="3245197"/>
              <a:ext cx="1588" cy="9525"/>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4" name="Freeform 318"/>
            <p:cNvSpPr>
              <a:spLocks noChangeAspect="1"/>
            </p:cNvSpPr>
            <p:nvPr/>
          </p:nvSpPr>
          <p:spPr bwMode="gray">
            <a:xfrm rot="21085610">
              <a:off x="3434556" y="3218209"/>
              <a:ext cx="1588" cy="12700"/>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5" name="Freeform 319"/>
            <p:cNvSpPr>
              <a:spLocks noChangeAspect="1"/>
            </p:cNvSpPr>
            <p:nvPr/>
          </p:nvSpPr>
          <p:spPr bwMode="gray">
            <a:xfrm rot="21085610">
              <a:off x="3442493" y="3229322"/>
              <a:ext cx="4763" cy="14288"/>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6" name="Freeform 320"/>
            <p:cNvSpPr>
              <a:spLocks noChangeAspect="1"/>
            </p:cNvSpPr>
            <p:nvPr/>
          </p:nvSpPr>
          <p:spPr bwMode="gray">
            <a:xfrm rot="21085610">
              <a:off x="3456781" y="3240434"/>
              <a:ext cx="3175" cy="3175"/>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7" name="Freeform 321"/>
            <p:cNvSpPr>
              <a:spLocks noChangeAspect="1"/>
            </p:cNvSpPr>
            <p:nvPr/>
          </p:nvSpPr>
          <p:spPr bwMode="gray">
            <a:xfrm rot="21085610">
              <a:off x="3450431" y="3254722"/>
              <a:ext cx="4763" cy="15875"/>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8" name="Freeform 322"/>
            <p:cNvSpPr>
              <a:spLocks noChangeAspect="1"/>
            </p:cNvSpPr>
            <p:nvPr/>
          </p:nvSpPr>
          <p:spPr bwMode="gray">
            <a:xfrm rot="21085610">
              <a:off x="3464718" y="3269009"/>
              <a:ext cx="4763" cy="14288"/>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99" name="Freeform 323"/>
            <p:cNvSpPr>
              <a:spLocks noChangeAspect="1"/>
            </p:cNvSpPr>
            <p:nvPr/>
          </p:nvSpPr>
          <p:spPr bwMode="gray">
            <a:xfrm rot="21085610">
              <a:off x="3477418" y="3278534"/>
              <a:ext cx="4763" cy="1588"/>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0" name="Freeform 324"/>
            <p:cNvSpPr>
              <a:spLocks noChangeAspect="1"/>
            </p:cNvSpPr>
            <p:nvPr/>
          </p:nvSpPr>
          <p:spPr bwMode="gray">
            <a:xfrm rot="21085610">
              <a:off x="3488531" y="3284884"/>
              <a:ext cx="9525" cy="6350"/>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1" name="Freeform 325"/>
            <p:cNvSpPr>
              <a:spLocks noChangeAspect="1"/>
            </p:cNvSpPr>
            <p:nvPr/>
          </p:nvSpPr>
          <p:spPr bwMode="gray">
            <a:xfrm rot="21085610">
              <a:off x="3475831" y="3302347"/>
              <a:ext cx="6350" cy="9525"/>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2" name="Freeform 326"/>
            <p:cNvSpPr>
              <a:spLocks noChangeAspect="1"/>
            </p:cNvSpPr>
            <p:nvPr/>
          </p:nvSpPr>
          <p:spPr bwMode="gray">
            <a:xfrm rot="21085610">
              <a:off x="3418681" y="3243609"/>
              <a:ext cx="3175" cy="4763"/>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3" name="Freeform 327"/>
            <p:cNvSpPr>
              <a:spLocks noChangeAspect="1"/>
            </p:cNvSpPr>
            <p:nvPr/>
          </p:nvSpPr>
          <p:spPr bwMode="gray">
            <a:xfrm rot="21085610">
              <a:off x="3386931" y="3227734"/>
              <a:ext cx="1588" cy="6350"/>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4" name="Freeform 328"/>
            <p:cNvSpPr>
              <a:spLocks noChangeAspect="1"/>
            </p:cNvSpPr>
            <p:nvPr/>
          </p:nvSpPr>
          <p:spPr bwMode="gray">
            <a:xfrm rot="21085610">
              <a:off x="3383756" y="3235672"/>
              <a:ext cx="3175" cy="3175"/>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5" name="Freeform 329"/>
            <p:cNvSpPr>
              <a:spLocks noChangeAspect="1"/>
            </p:cNvSpPr>
            <p:nvPr/>
          </p:nvSpPr>
          <p:spPr bwMode="gray">
            <a:xfrm rot="21085610">
              <a:off x="3374231" y="3238847"/>
              <a:ext cx="6350" cy="6350"/>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6" name="Freeform 330"/>
            <p:cNvSpPr>
              <a:spLocks noChangeAspect="1"/>
            </p:cNvSpPr>
            <p:nvPr/>
          </p:nvSpPr>
          <p:spPr bwMode="gray">
            <a:xfrm rot="20552049">
              <a:off x="3417093" y="3375372"/>
              <a:ext cx="23813" cy="17463"/>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7" name="Freeform 331"/>
            <p:cNvSpPr>
              <a:spLocks noChangeAspect="1"/>
            </p:cNvSpPr>
            <p:nvPr/>
          </p:nvSpPr>
          <p:spPr bwMode="gray">
            <a:xfrm rot="20552049">
              <a:off x="3482181" y="3318222"/>
              <a:ext cx="38100" cy="52388"/>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8" name="Freeform 332"/>
            <p:cNvSpPr>
              <a:spLocks noChangeAspect="1"/>
            </p:cNvSpPr>
            <p:nvPr/>
          </p:nvSpPr>
          <p:spPr bwMode="gray">
            <a:xfrm rot="20552049">
              <a:off x="3596481" y="3349972"/>
              <a:ext cx="1588" cy="1588"/>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09" name="Freeform 333"/>
            <p:cNvSpPr>
              <a:spLocks noChangeAspect="1"/>
            </p:cNvSpPr>
            <p:nvPr/>
          </p:nvSpPr>
          <p:spPr bwMode="gray">
            <a:xfrm rot="20552049">
              <a:off x="3618706" y="3392834"/>
              <a:ext cx="3175" cy="1111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0" name="Freeform 334"/>
            <p:cNvSpPr>
              <a:spLocks noChangeAspect="1"/>
            </p:cNvSpPr>
            <p:nvPr/>
          </p:nvSpPr>
          <p:spPr bwMode="gray">
            <a:xfrm rot="20552049">
              <a:off x="3642518" y="3470622"/>
              <a:ext cx="3175" cy="4763"/>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1" name="Freeform 335"/>
            <p:cNvSpPr>
              <a:spLocks noChangeAspect="1"/>
            </p:cNvSpPr>
            <p:nvPr/>
          </p:nvSpPr>
          <p:spPr bwMode="gray">
            <a:xfrm rot="20552049">
              <a:off x="3636168" y="3484909"/>
              <a:ext cx="9525" cy="15875"/>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2" name="Freeform 336"/>
            <p:cNvSpPr>
              <a:spLocks noChangeAspect="1"/>
            </p:cNvSpPr>
            <p:nvPr/>
          </p:nvSpPr>
          <p:spPr bwMode="gray">
            <a:xfrm rot="20552049">
              <a:off x="3463131" y="3324572"/>
              <a:ext cx="1588" cy="3175"/>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13" name="Group 337"/>
            <p:cNvGrpSpPr>
              <a:grpSpLocks noChangeAspect="1"/>
            </p:cNvGrpSpPr>
            <p:nvPr/>
          </p:nvGrpSpPr>
          <p:grpSpPr bwMode="gray">
            <a:xfrm>
              <a:off x="3455193" y="3327747"/>
              <a:ext cx="28575" cy="44450"/>
              <a:chOff x="1694" y="2257"/>
              <a:chExt cx="18" cy="28"/>
            </a:xfrm>
            <a:grpFill/>
          </p:grpSpPr>
          <p:sp>
            <p:nvSpPr>
              <p:cNvPr id="231"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2"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14" name="Freeform 340"/>
            <p:cNvSpPr>
              <a:spLocks noChangeAspect="1"/>
            </p:cNvSpPr>
            <p:nvPr/>
          </p:nvSpPr>
          <p:spPr bwMode="gray">
            <a:xfrm rot="20552049">
              <a:off x="3532981" y="3337272"/>
              <a:ext cx="15875" cy="12700"/>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5" name="Freeform 341"/>
            <p:cNvSpPr>
              <a:spLocks noChangeAspect="1"/>
            </p:cNvSpPr>
            <p:nvPr/>
          </p:nvSpPr>
          <p:spPr bwMode="gray">
            <a:xfrm rot="20552049">
              <a:off x="3629818" y="3429347"/>
              <a:ext cx="0" cy="4763"/>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6" name="Freeform 342"/>
            <p:cNvSpPr>
              <a:spLocks noChangeAspect="1"/>
            </p:cNvSpPr>
            <p:nvPr/>
          </p:nvSpPr>
          <p:spPr bwMode="gray">
            <a:xfrm rot="20552049">
              <a:off x="3602831" y="3362672"/>
              <a:ext cx="4763" cy="1111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7" name="Freeform 343"/>
            <p:cNvSpPr>
              <a:spLocks noChangeAspect="1"/>
            </p:cNvSpPr>
            <p:nvPr/>
          </p:nvSpPr>
          <p:spPr bwMode="gray">
            <a:xfrm rot="20552049">
              <a:off x="3556793" y="3334097"/>
              <a:ext cx="0" cy="1588"/>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8" name="Freeform 344"/>
            <p:cNvSpPr>
              <a:spLocks noChangeAspect="1"/>
            </p:cNvSpPr>
            <p:nvPr/>
          </p:nvSpPr>
          <p:spPr bwMode="gray">
            <a:xfrm rot="20552049">
              <a:off x="3559968" y="3346797"/>
              <a:ext cx="1588" cy="3175"/>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19" name="Freeform 345"/>
            <p:cNvSpPr>
              <a:spLocks noChangeAspect="1"/>
            </p:cNvSpPr>
            <p:nvPr/>
          </p:nvSpPr>
          <p:spPr bwMode="gray">
            <a:xfrm rot="20552049">
              <a:off x="3610768" y="3380134"/>
              <a:ext cx="3175" cy="7938"/>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0" name="Freeform 346"/>
            <p:cNvSpPr>
              <a:spLocks noChangeAspect="1"/>
            </p:cNvSpPr>
            <p:nvPr/>
          </p:nvSpPr>
          <p:spPr bwMode="gray">
            <a:xfrm rot="20552049">
              <a:off x="3629818" y="3454747"/>
              <a:ext cx="1588" cy="4763"/>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1" name="Freeform 347"/>
            <p:cNvSpPr>
              <a:spLocks noChangeAspect="1"/>
            </p:cNvSpPr>
            <p:nvPr/>
          </p:nvSpPr>
          <p:spPr bwMode="gray">
            <a:xfrm rot="20552049">
              <a:off x="3325018" y="3280122"/>
              <a:ext cx="117475" cy="77788"/>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2" name="Freeform 348"/>
            <p:cNvSpPr>
              <a:spLocks noChangeAspect="1"/>
            </p:cNvSpPr>
            <p:nvPr/>
          </p:nvSpPr>
          <p:spPr bwMode="gray">
            <a:xfrm rot="20552049">
              <a:off x="3344068" y="3321397"/>
              <a:ext cx="4763" cy="9525"/>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3" name="Freeform 349"/>
            <p:cNvSpPr>
              <a:spLocks noChangeAspect="1"/>
            </p:cNvSpPr>
            <p:nvPr/>
          </p:nvSpPr>
          <p:spPr bwMode="gray">
            <a:xfrm rot="20552049">
              <a:off x="3386931" y="3289647"/>
              <a:ext cx="11113" cy="14288"/>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4" name="Freeform 350"/>
            <p:cNvSpPr>
              <a:spLocks noChangeAspect="1"/>
            </p:cNvSpPr>
            <p:nvPr/>
          </p:nvSpPr>
          <p:spPr bwMode="gray">
            <a:xfrm rot="20552049">
              <a:off x="3585368" y="3346797"/>
              <a:ext cx="0" cy="4763"/>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5" name="Freeform 351"/>
            <p:cNvSpPr>
              <a:spLocks noChangeAspect="1"/>
            </p:cNvSpPr>
            <p:nvPr/>
          </p:nvSpPr>
          <p:spPr bwMode="gray">
            <a:xfrm rot="20552049">
              <a:off x="3626643" y="3413472"/>
              <a:ext cx="1588" cy="6350"/>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26" name="Group 362"/>
            <p:cNvGrpSpPr/>
            <p:nvPr/>
          </p:nvGrpSpPr>
          <p:grpSpPr bwMode="gray">
            <a:xfrm>
              <a:off x="4580731" y="1911697"/>
              <a:ext cx="879476" cy="1109663"/>
              <a:chOff x="4580731" y="1911697"/>
              <a:chExt cx="879476" cy="1109663"/>
            </a:xfrm>
            <a:grpFill/>
          </p:grpSpPr>
          <p:sp>
            <p:nvSpPr>
              <p:cNvPr id="182"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3"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4"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85" name="Group 178"/>
              <p:cNvGrpSpPr>
                <a:grpSpLocks noChangeAspect="1"/>
              </p:cNvGrpSpPr>
              <p:nvPr/>
            </p:nvGrpSpPr>
            <p:grpSpPr bwMode="gray">
              <a:xfrm>
                <a:off x="4876006" y="2765772"/>
                <a:ext cx="204788" cy="242888"/>
                <a:chOff x="2589" y="1903"/>
                <a:chExt cx="129" cy="153"/>
              </a:xfrm>
              <a:grpFill/>
            </p:grpSpPr>
            <p:sp>
              <p:nvSpPr>
                <p:cNvPr id="228"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9"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30"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86"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7"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8"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9"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0"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1"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2"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93" name="Group 189"/>
              <p:cNvGrpSpPr>
                <a:grpSpLocks noChangeAspect="1"/>
              </p:cNvGrpSpPr>
              <p:nvPr/>
            </p:nvGrpSpPr>
            <p:grpSpPr bwMode="gray">
              <a:xfrm>
                <a:off x="4679156" y="2659410"/>
                <a:ext cx="247650" cy="244475"/>
                <a:chOff x="2465" y="1836"/>
                <a:chExt cx="156" cy="154"/>
              </a:xfrm>
              <a:grpFill/>
            </p:grpSpPr>
            <p:sp>
              <p:nvSpPr>
                <p:cNvPr id="226"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7"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194" name="Group 192"/>
              <p:cNvGrpSpPr>
                <a:grpSpLocks noChangeAspect="1"/>
              </p:cNvGrpSpPr>
              <p:nvPr/>
            </p:nvGrpSpPr>
            <p:grpSpPr bwMode="gray">
              <a:xfrm>
                <a:off x="4620419" y="2430810"/>
                <a:ext cx="171450" cy="258763"/>
                <a:chOff x="2428" y="1692"/>
                <a:chExt cx="108" cy="163"/>
              </a:xfrm>
              <a:grpFill/>
            </p:grpSpPr>
            <p:sp>
              <p:nvSpPr>
                <p:cNvPr id="224"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5"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95"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6"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7"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8"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99" name="Group 199"/>
              <p:cNvGrpSpPr>
                <a:grpSpLocks noChangeAspect="1"/>
              </p:cNvGrpSpPr>
              <p:nvPr/>
            </p:nvGrpSpPr>
            <p:grpSpPr bwMode="gray">
              <a:xfrm>
                <a:off x="5033169" y="2808635"/>
                <a:ext cx="68263" cy="68263"/>
                <a:chOff x="2688" y="1930"/>
                <a:chExt cx="43" cy="43"/>
              </a:xfrm>
              <a:grpFill/>
            </p:grpSpPr>
            <p:sp>
              <p:nvSpPr>
                <p:cNvPr id="222"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3"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200"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1"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2"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3"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4"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5"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6"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7"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8"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09"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0"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1"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2"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3"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4"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5"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6"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7"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18"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219" name="Group 359"/>
              <p:cNvGrpSpPr/>
              <p:nvPr/>
            </p:nvGrpSpPr>
            <p:grpSpPr bwMode="gray">
              <a:xfrm>
                <a:off x="5080794" y="2788583"/>
                <a:ext cx="75600" cy="108000"/>
                <a:chOff x="4160739" y="2986112"/>
                <a:chExt cx="187325" cy="233362"/>
              </a:xfrm>
              <a:grpFill/>
            </p:grpSpPr>
            <p:sp>
              <p:nvSpPr>
                <p:cNvPr id="220"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221"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grpSp>
          <p:nvGrpSpPr>
            <p:cNvPr id="127" name="Group 368"/>
            <p:cNvGrpSpPr/>
            <p:nvPr/>
          </p:nvGrpSpPr>
          <p:grpSpPr bwMode="gray">
            <a:xfrm>
              <a:off x="4455318" y="2994372"/>
              <a:ext cx="1196974" cy="1339850"/>
              <a:chOff x="4455318" y="2994372"/>
              <a:chExt cx="1196974" cy="1339850"/>
            </a:xfrm>
            <a:grpFill/>
          </p:grpSpPr>
          <p:sp>
            <p:nvSpPr>
              <p:cNvPr id="128" name="Freeform 153"/>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29" name="Freeform 154"/>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30" name="Group 367"/>
              <p:cNvGrpSpPr/>
              <p:nvPr/>
            </p:nvGrpSpPr>
            <p:grpSpPr bwMode="gray">
              <a:xfrm>
                <a:off x="4455318" y="2994372"/>
                <a:ext cx="1196974" cy="1339850"/>
                <a:chOff x="4455318" y="2994372"/>
                <a:chExt cx="1196974" cy="1339850"/>
              </a:xfrm>
              <a:grpFill/>
            </p:grpSpPr>
            <p:sp>
              <p:nvSpPr>
                <p:cNvPr id="131" name="Freeform 156"/>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2" name="Freeform 157"/>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3" name="Freeform 158"/>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4" name="Freeform 159"/>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5" name="Freeform 160"/>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6" name="Freeform 161"/>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7" name="Freeform 162"/>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8" name="Freeform 163"/>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39" name="Freeform 164"/>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0" name="Freeform 165"/>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1" name="Freeform 166"/>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2" name="Freeform 167"/>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3" name="Freeform 168"/>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4" name="Freeform 169"/>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5"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6" name="Freeform 171"/>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7" name="Freeform 172"/>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8" name="Freeform 173"/>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49" name="Freeform 174"/>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50" name="Group 25"/>
                <p:cNvGrpSpPr>
                  <a:grpSpLocks noChangeAspect="1"/>
                </p:cNvGrpSpPr>
                <p:nvPr/>
              </p:nvGrpSpPr>
              <p:grpSpPr bwMode="gray">
                <a:xfrm>
                  <a:off x="4961730" y="3769072"/>
                  <a:ext cx="219075" cy="239713"/>
                  <a:chOff x="2643" y="2535"/>
                  <a:chExt cx="138" cy="151"/>
                </a:xfrm>
                <a:grpFill/>
              </p:grpSpPr>
              <p:sp>
                <p:nvSpPr>
                  <p:cNvPr id="180"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1"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51"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2"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3"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4"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5"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6"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7"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8"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59"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0"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1"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2"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3"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4"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5"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6"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7"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8"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69"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0"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1"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2"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3"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4"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5"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6"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77" name="Group 364"/>
                <p:cNvGrpSpPr>
                  <a:grpSpLocks noChangeAspect="1"/>
                </p:cNvGrpSpPr>
                <p:nvPr/>
              </p:nvGrpSpPr>
              <p:grpSpPr bwMode="gray">
                <a:xfrm>
                  <a:off x="5141117" y="3280172"/>
                  <a:ext cx="289379" cy="349200"/>
                  <a:chOff x="3548063" y="12700"/>
                  <a:chExt cx="5667375" cy="6838950"/>
                </a:xfrm>
                <a:grpFill/>
              </p:grpSpPr>
              <p:sp>
                <p:nvSpPr>
                  <p:cNvPr id="178" name="Freeform 6"/>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solidFill>
                      <a:schemeClr val="bg1"/>
                    </a:solidFill>
                    <a:prstDash val="solid"/>
                    <a:round/>
                    <a:headEnd type="none" w="med" len="med"/>
                    <a:tailEnd type="none" w="med" len="med"/>
                  </a:ln>
                  <a:effectLst/>
                </p:spPr>
                <p:txBody>
                  <a:bodyPr/>
                  <a:lstStyle/>
                  <a:p>
                    <a:endParaRPr lang="en-GB" dirty="0"/>
                  </a:p>
                </p:txBody>
              </p:sp>
              <p:sp>
                <p:nvSpPr>
                  <p:cNvPr id="179" name="Freeform 9"/>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solidFill>
                      <a:schemeClr val="bg1"/>
                    </a:solidFill>
                    <a:prstDash val="solid"/>
                    <a:round/>
                    <a:headEnd type="none" w="med" len="med"/>
                    <a:tailEnd type="none" w="med" len="med"/>
                  </a:ln>
                  <a:effectLst/>
                </p:spPr>
                <p:txBody>
                  <a:bodyPr/>
                  <a:lstStyle/>
                  <a:p>
                    <a:endParaRPr lang="en-GB" dirty="0"/>
                  </a:p>
                </p:txBody>
              </p:sp>
            </p:grpSp>
          </p:grpSp>
        </p:grpSp>
      </p:grpSp>
      <p:sp>
        <p:nvSpPr>
          <p:cNvPr id="375" name="文本框 374"/>
          <p:cNvSpPr txBox="1"/>
          <p:nvPr/>
        </p:nvSpPr>
        <p:spPr>
          <a:xfrm>
            <a:off x="540291" y="1606097"/>
            <a:ext cx="1415772" cy="572464"/>
          </a:xfrm>
          <a:prstGeom prst="rect">
            <a:avLst/>
          </a:prstGeom>
          <a:noFill/>
        </p:spPr>
        <p:txBody>
          <a:bodyPr wrap="none" lIns="91436" tIns="45718" rIns="91436" bIns="45718" rtlCol="0">
            <a:spAutoFit/>
          </a:bodyPr>
          <a:lstStyle/>
          <a:p>
            <a:pPr>
              <a:lnSpc>
                <a:spcPct val="130000"/>
              </a:lnSpc>
            </a:pPr>
            <a:r>
              <a:rPr lang="zh-CN" altLang="en-US" sz="2400" dirty="0">
                <a:solidFill>
                  <a:schemeClr val="tx2"/>
                </a:solidFill>
                <a:latin typeface="微软雅黑" panose="020B0503020204020204" pitchFamily="34" charset="-122"/>
                <a:ea typeface="微软雅黑" panose="020B0503020204020204" pitchFamily="34" charset="-122"/>
              </a:rPr>
              <a:t>国内现状</a:t>
            </a:r>
          </a:p>
        </p:txBody>
      </p:sp>
      <p:cxnSp>
        <p:nvCxnSpPr>
          <p:cNvPr id="376" name="直接连接符 375"/>
          <p:cNvCxnSpPr/>
          <p:nvPr/>
        </p:nvCxnSpPr>
        <p:spPr>
          <a:xfrm>
            <a:off x="620874" y="2111364"/>
            <a:ext cx="2905225" cy="1611"/>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80" name="文本框 379"/>
          <p:cNvSpPr txBox="1"/>
          <p:nvPr/>
        </p:nvSpPr>
        <p:spPr>
          <a:xfrm>
            <a:off x="540291" y="3962683"/>
            <a:ext cx="1415772" cy="572464"/>
          </a:xfrm>
          <a:prstGeom prst="rect">
            <a:avLst/>
          </a:prstGeom>
          <a:noFill/>
        </p:spPr>
        <p:txBody>
          <a:bodyPr wrap="none" lIns="91436" tIns="45718" rIns="91436" bIns="45718" rtlCol="0">
            <a:spAutoFit/>
          </a:bodyPr>
          <a:lstStyle/>
          <a:p>
            <a:pPr>
              <a:lnSpc>
                <a:spcPct val="130000"/>
              </a:lnSpc>
            </a:pPr>
            <a:r>
              <a:rPr lang="zh-CN" altLang="en-US" sz="2400" dirty="0">
                <a:solidFill>
                  <a:schemeClr val="tx2"/>
                </a:solidFill>
                <a:latin typeface="微软雅黑" panose="020B0503020204020204" pitchFamily="34" charset="-122"/>
                <a:ea typeface="微软雅黑" panose="020B0503020204020204" pitchFamily="34" charset="-122"/>
              </a:rPr>
              <a:t>国外现状</a:t>
            </a:r>
          </a:p>
        </p:txBody>
      </p:sp>
      <p:cxnSp>
        <p:nvCxnSpPr>
          <p:cNvPr id="381" name="直接连接符 380"/>
          <p:cNvCxnSpPr/>
          <p:nvPr/>
        </p:nvCxnSpPr>
        <p:spPr>
          <a:xfrm>
            <a:off x="620874" y="4454696"/>
            <a:ext cx="2905225" cy="1611"/>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82" name="矩形 381"/>
          <p:cNvSpPr/>
          <p:nvPr/>
        </p:nvSpPr>
        <p:spPr>
          <a:xfrm>
            <a:off x="532500" y="2125989"/>
            <a:ext cx="4732189" cy="723900"/>
          </a:xfrm>
          <a:prstGeom prst="rect">
            <a:avLst/>
          </a:prstGeom>
        </p:spPr>
        <p:txBody>
          <a:bodyPr wrap="square" lIns="91436" tIns="45718" rIns="91436" bIns="45718">
            <a:spAutoFit/>
          </a:bodyPr>
          <a:lstStyle/>
          <a:p>
            <a:pPr>
              <a:lnSpc>
                <a:spcPct val="130000"/>
              </a:lnSpc>
            </a:pP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a:p>
            <a:pPr>
              <a:lnSpc>
                <a:spcPct val="130000"/>
              </a:lnSpc>
            </a:pP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83" name="矩形 382"/>
          <p:cNvSpPr/>
          <p:nvPr/>
        </p:nvSpPr>
        <p:spPr>
          <a:xfrm>
            <a:off x="463728" y="4454925"/>
            <a:ext cx="5129407" cy="1172625"/>
          </a:xfrm>
          <a:prstGeom prst="rect">
            <a:avLst/>
          </a:prstGeom>
        </p:spPr>
        <p:txBody>
          <a:bodyPr wrap="square" lIns="91436" tIns="45718" rIns="91436" bIns="45718">
            <a:spAutoFit/>
          </a:bodyPr>
          <a:lstStyle/>
          <a:p>
            <a:pPr>
              <a:lnSpc>
                <a:spcPct val="130000"/>
              </a:lnSpc>
            </a:pPr>
            <a:r>
              <a:rPr lang="zh-CN" altLang="en-US" sz="1800" dirty="0">
                <a:solidFill>
                  <a:schemeClr val="bg2">
                    <a:lumMod val="50000"/>
                  </a:schemeClr>
                </a:solidFill>
                <a:latin typeface="微软雅黑" panose="020B0503020204020204" pitchFamily="34" charset="-122"/>
                <a:ea typeface="微软雅黑" panose="020B0503020204020204" pitchFamily="34" charset="-122"/>
              </a:rPr>
              <a:t>目前有关肺癌围术期肺康复训练的</a:t>
            </a:r>
            <a:r>
              <a:rPr lang="en-US" altLang="zh-CN" sz="1800" dirty="0">
                <a:solidFill>
                  <a:schemeClr val="bg2">
                    <a:lumMod val="50000"/>
                  </a:schemeClr>
                </a:solidFill>
                <a:latin typeface="微软雅黑" panose="020B0503020204020204" pitchFamily="34" charset="-122"/>
                <a:ea typeface="微软雅黑" panose="020B0503020204020204" pitchFamily="34" charset="-122"/>
              </a:rPr>
              <a:t>RCT</a:t>
            </a:r>
            <a:r>
              <a:rPr lang="zh-CN" altLang="en-US" sz="1800" dirty="0">
                <a:solidFill>
                  <a:schemeClr val="bg2">
                    <a:lumMod val="50000"/>
                  </a:schemeClr>
                </a:solidFill>
                <a:latin typeface="微软雅黑" panose="020B0503020204020204" pitchFamily="34" charset="-122"/>
                <a:ea typeface="微软雅黑" panose="020B0503020204020204" pitchFamily="34" charset="-122"/>
              </a:rPr>
              <a:t>研究仍然较少，在训练方案、实施的适宜时间、训练周期等方面，仍然有较大争议。</a:t>
            </a:r>
            <a:endParaRPr lang="en-US" altLang="zh-CN" sz="18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94" name="矩形 393"/>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grpSp>
        <p:nvGrpSpPr>
          <p:cNvPr id="398" name="组 397"/>
          <p:cNvGrpSpPr/>
          <p:nvPr/>
        </p:nvGrpSpPr>
        <p:grpSpPr>
          <a:xfrm>
            <a:off x="9284090" y="252856"/>
            <a:ext cx="2907908" cy="563245"/>
            <a:chOff x="9284089" y="252855"/>
            <a:chExt cx="2907908" cy="563245"/>
          </a:xfrm>
        </p:grpSpPr>
        <p:grpSp>
          <p:nvGrpSpPr>
            <p:cNvPr id="399" name="组 398"/>
            <p:cNvGrpSpPr/>
            <p:nvPr/>
          </p:nvGrpSpPr>
          <p:grpSpPr>
            <a:xfrm>
              <a:off x="11454105" y="252856"/>
              <a:ext cx="737892" cy="484288"/>
              <a:chOff x="11454105" y="252856"/>
              <a:chExt cx="737892" cy="484288"/>
            </a:xfrm>
          </p:grpSpPr>
          <p:grpSp>
            <p:nvGrpSpPr>
              <p:cNvPr id="401" name="组 400"/>
              <p:cNvGrpSpPr/>
              <p:nvPr/>
            </p:nvGrpSpPr>
            <p:grpSpPr>
              <a:xfrm>
                <a:off x="12039604" y="252856"/>
                <a:ext cx="152393" cy="484287"/>
                <a:chOff x="12039604" y="252856"/>
                <a:chExt cx="152393" cy="484287"/>
              </a:xfrm>
            </p:grpSpPr>
            <p:sp>
              <p:nvSpPr>
                <p:cNvPr id="405" name="圆角矩形 404"/>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6" name="圆角矩形 405"/>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7" name="圆角矩形 406"/>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8" name="圆角矩形 407"/>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9" name="圆角矩形 408"/>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2" name="组合 99"/>
              <p:cNvGrpSpPr/>
              <p:nvPr/>
            </p:nvGrpSpPr>
            <p:grpSpPr>
              <a:xfrm>
                <a:off x="11454105" y="252857"/>
                <a:ext cx="491115" cy="484287"/>
                <a:chOff x="1528923" y="220268"/>
                <a:chExt cx="1284096" cy="1266241"/>
              </a:xfrm>
            </p:grpSpPr>
            <p:sp>
              <p:nvSpPr>
                <p:cNvPr id="403" name="圆角矩形 402"/>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4"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sp>
          <p:nvSpPr>
            <p:cNvPr id="400" name="文本框 399"/>
            <p:cNvSpPr txBox="1"/>
            <p:nvPr/>
          </p:nvSpPr>
          <p:spPr>
            <a:xfrm>
              <a:off x="9284089" y="252855"/>
              <a:ext cx="2170011" cy="563245"/>
            </a:xfrm>
            <a:prstGeom prst="rect">
              <a:avLst/>
            </a:prstGeom>
            <a:noFill/>
          </p:spPr>
          <p:txBody>
            <a:bodyPr wrap="square" lIns="91438" tIns="45719" rIns="91438" bIns="45719" rtlCol="0">
              <a:spAutoFit/>
            </a:bodyPr>
            <a:lstStyle/>
            <a:p>
              <a:pPr algn="r"/>
              <a:r>
                <a:rPr lang="zh-CN" altLang="en-US" sz="1500" dirty="0">
                  <a:solidFill>
                    <a:schemeClr val="tx1">
                      <a:lumMod val="50000"/>
                      <a:lumOff val="50000"/>
                    </a:schemeClr>
                  </a:solidFill>
                  <a:latin typeface="微软雅黑" panose="020B0503020204020204" pitchFamily="34" charset="-122"/>
                  <a:ea typeface="微软雅黑" panose="020B0503020204020204" pitchFamily="34" charset="-122"/>
                </a:rPr>
                <a:t>      </a:t>
              </a:r>
              <a:endParaRPr lang="en-US" altLang="zh-CN" sz="150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a:endParaRPr lang="zh-CN" altLang="en-US" sz="1500" dirty="0">
                <a:solidFill>
                  <a:schemeClr val="tx1">
                    <a:lumMod val="50000"/>
                    <a:lumOff val="50000"/>
                  </a:schemeClr>
                </a:solidFill>
                <a:latin typeface="Segoe UI Semilight" panose="020B0402040204020203" pitchFamily="34" charset="0"/>
                <a:ea typeface="微软雅黑" panose="020B0503020204020204" pitchFamily="34" charset="-122"/>
                <a:cs typeface="Segoe UI Semilight" panose="020B0402040204020203" pitchFamily="34" charset="0"/>
              </a:endParaRPr>
            </a:p>
          </p:txBody>
        </p:sp>
      </p:grpSp>
      <p:sp>
        <p:nvSpPr>
          <p:cNvPr id="2" name="文本框 1"/>
          <p:cNvSpPr txBox="1"/>
          <p:nvPr/>
        </p:nvSpPr>
        <p:spPr>
          <a:xfrm>
            <a:off x="571500" y="2292350"/>
            <a:ext cx="4913630" cy="1270000"/>
          </a:xfrm>
          <a:prstGeom prst="rect">
            <a:avLst/>
          </a:prstGeom>
          <a:noFill/>
        </p:spPr>
        <p:txBody>
          <a:bodyPr wrap="square" rtlCol="0">
            <a:spAutoFit/>
          </a:bodyPr>
          <a:lstStyle/>
          <a:p>
            <a:r>
              <a:rPr lang="zh-CN" altLang="en-US" dirty="0">
                <a:solidFill>
                  <a:schemeClr val="bg2">
                    <a:lumMod val="50000"/>
                  </a:schemeClr>
                </a:solidFill>
                <a:latin typeface="微软雅黑" panose="020B0503020204020204" pitchFamily="34" charset="-122"/>
                <a:ea typeface="微软雅黑" panose="020B0503020204020204" pitchFamily="34" charset="-122"/>
                <a:sym typeface="+mn-ea"/>
              </a:rPr>
              <a:t>国内仍然没有适合本国的有效的、公认的肺康复训练方案，且这方面的高质量的研究较少。</a:t>
            </a:r>
          </a:p>
          <a:p>
            <a:endParaRPr lang="zh-CN" altLang="en-US" dirty="0"/>
          </a:p>
        </p:txBody>
      </p:sp>
      <p:pic>
        <p:nvPicPr>
          <p:cNvPr id="3" name="图片 2" descr="石油医院图标"/>
          <p:cNvPicPr>
            <a:picLocks noChangeAspect="1"/>
          </p:cNvPicPr>
          <p:nvPr/>
        </p:nvPicPr>
        <p:blipFill>
          <a:blip r:embed="rId2" cstate="print"/>
          <a:stretch>
            <a:fillRect/>
          </a:stretch>
        </p:blipFill>
        <p:spPr>
          <a:xfrm>
            <a:off x="0" y="184150"/>
            <a:ext cx="2733040" cy="6286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400" advTm="40828">
        <p14:doors dir="vert"/>
      </p:transition>
    </mc:Choice>
    <mc:Fallback>
      <p:transition spd="slow" advTm="40828">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635" y="1805940"/>
            <a:ext cx="12168505" cy="4430395"/>
          </a:xfrm>
          <a:prstGeom prst="roundRect">
            <a:avLst>
              <a:gd name="adj" fmla="val 0"/>
            </a:avLst>
          </a:prstGeom>
          <a:solidFill>
            <a:srgbClr val="4472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a:off x="2467613" y="27190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sz="3600" dirty="0"/>
          </a:p>
        </p:txBody>
      </p:sp>
      <p:grpSp>
        <p:nvGrpSpPr>
          <p:cNvPr id="43" name="组 42"/>
          <p:cNvGrpSpPr/>
          <p:nvPr/>
        </p:nvGrpSpPr>
        <p:grpSpPr>
          <a:xfrm>
            <a:off x="11454130" y="252730"/>
            <a:ext cx="737870" cy="484505"/>
            <a:chOff x="11454105" y="252856"/>
            <a:chExt cx="737892" cy="484288"/>
          </a:xfrm>
        </p:grpSpPr>
        <p:grpSp>
          <p:nvGrpSpPr>
            <p:cNvPr id="50" name="组 49"/>
            <p:cNvGrpSpPr/>
            <p:nvPr/>
          </p:nvGrpSpPr>
          <p:grpSpPr>
            <a:xfrm>
              <a:off x="12039604" y="252856"/>
              <a:ext cx="152393" cy="484287"/>
              <a:chOff x="12039604" y="252856"/>
              <a:chExt cx="152393" cy="484287"/>
            </a:xfrm>
          </p:grpSpPr>
          <p:sp>
            <p:nvSpPr>
              <p:cNvPr id="54" name="圆角矩形 53"/>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99"/>
            <p:cNvGrpSpPr/>
            <p:nvPr/>
          </p:nvGrpSpPr>
          <p:grpSpPr>
            <a:xfrm>
              <a:off x="11454105" y="252857"/>
              <a:ext cx="491115" cy="484287"/>
              <a:chOff x="1528923" y="220268"/>
              <a:chExt cx="1284096" cy="1266241"/>
            </a:xfrm>
          </p:grpSpPr>
          <p:sp>
            <p:nvSpPr>
              <p:cNvPr id="52" name="圆角矩形 51"/>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sp>
        <p:nvSpPr>
          <p:cNvPr id="2" name="矩形 1"/>
          <p:cNvSpPr/>
          <p:nvPr/>
        </p:nvSpPr>
        <p:spPr>
          <a:xfrm>
            <a:off x="249348" y="2135118"/>
            <a:ext cx="10767476" cy="1837690"/>
          </a:xfrm>
          <a:prstGeom prst="rect">
            <a:avLst/>
          </a:prstGeom>
        </p:spPr>
        <p:txBody>
          <a:bodyPr wrap="square" lIns="91438" tIns="45719" rIns="91438" bIns="45719">
            <a:spAutoFit/>
          </a:bodyPr>
          <a:lstStyle/>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3" name="图片 2" descr="kun649927491_1457451460734_22"/>
          <p:cNvPicPr>
            <a:picLocks noChangeAspect="1"/>
          </p:cNvPicPr>
          <p:nvPr/>
        </p:nvPicPr>
        <p:blipFill>
          <a:blip r:embed="rId2" cstate="print"/>
          <a:stretch>
            <a:fillRect/>
          </a:stretch>
        </p:blipFill>
        <p:spPr>
          <a:xfrm>
            <a:off x="1020219" y="1822430"/>
            <a:ext cx="9605010" cy="4357727"/>
          </a:xfrm>
          <a:prstGeom prst="rect">
            <a:avLst/>
          </a:prstGeom>
        </p:spPr>
      </p:pic>
      <p:grpSp>
        <p:nvGrpSpPr>
          <p:cNvPr id="47" name="组合 46"/>
          <p:cNvGrpSpPr/>
          <p:nvPr/>
        </p:nvGrpSpPr>
        <p:grpSpPr>
          <a:xfrm>
            <a:off x="3175" y="1517650"/>
            <a:ext cx="4989195" cy="216535"/>
            <a:chOff x="1421561" y="3428284"/>
            <a:chExt cx="4890363" cy="216839"/>
          </a:xfrm>
        </p:grpSpPr>
        <p:cxnSp>
          <p:nvCxnSpPr>
            <p:cNvPr id="27" name="直接连接符​​ 14"/>
            <p:cNvCxnSpPr/>
            <p:nvPr/>
          </p:nvCxnSpPr>
          <p:spPr bwMode="auto">
            <a:xfrm flipV="1">
              <a:off x="2463850" y="3638259"/>
              <a:ext cx="3848074" cy="255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矩形​​ 17"/>
            <p:cNvSpPr/>
            <p:nvPr/>
          </p:nvSpPr>
          <p:spPr bwMode="auto">
            <a:xfrm>
              <a:off x="1421561" y="3428284"/>
              <a:ext cx="1793388" cy="2168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sp>
        <p:nvSpPr>
          <p:cNvPr id="4" name="文本框 3"/>
          <p:cNvSpPr txBox="1"/>
          <p:nvPr/>
        </p:nvSpPr>
        <p:spPr>
          <a:xfrm>
            <a:off x="1998980" y="1269365"/>
            <a:ext cx="4120515" cy="383540"/>
          </a:xfrm>
          <a:prstGeom prst="rect">
            <a:avLst/>
          </a:prstGeom>
          <a:noFill/>
        </p:spPr>
        <p:txBody>
          <a:bodyPr wrap="square" rtlCol="0">
            <a:spAutoFit/>
          </a:bodyPr>
          <a:lstStyle/>
          <a:p>
            <a:r>
              <a:rPr lang="zh-CN" altLang="en-US">
                <a:solidFill>
                  <a:schemeClr val="accent1"/>
                </a:solidFill>
              </a:rPr>
              <a:t>国内外肺癌肺康复训练情况</a:t>
            </a:r>
          </a:p>
        </p:txBody>
      </p:sp>
      <p:sp>
        <p:nvSpPr>
          <p:cNvPr id="5" name="文本框 4"/>
          <p:cNvSpPr txBox="1"/>
          <p:nvPr/>
        </p:nvSpPr>
        <p:spPr>
          <a:xfrm>
            <a:off x="240665" y="6259830"/>
            <a:ext cx="12490450" cy="640080"/>
          </a:xfrm>
          <a:prstGeom prst="rect">
            <a:avLst/>
          </a:prstGeom>
          <a:noFill/>
        </p:spPr>
        <p:txBody>
          <a:bodyPr wrap="square" rtlCol="0">
            <a:spAutoFit/>
          </a:bodyPr>
          <a:lstStyle/>
          <a:p>
            <a:r>
              <a:rPr lang="zh-CN" altLang="en-US" sz="1800" dirty="0"/>
              <a:t>Hiram Rivas-Perez*, Patrick Nana-Sinkam</a:t>
            </a:r>
            <a:r>
              <a:rPr lang="en-US" altLang="zh-CN" sz="1800" dirty="0"/>
              <a:t>. Integrating pulmonary rehabilitation into the multidisciplinary management of lung cancer: A review. Respiratory Medicine (2015) 109, 437-442.</a:t>
            </a:r>
          </a:p>
        </p:txBody>
      </p:sp>
      <p:pic>
        <p:nvPicPr>
          <p:cNvPr id="6" name="内容占位符 5" descr="石油医院图标"/>
          <p:cNvPicPr>
            <a:picLocks noGrp="1" noChangeAspect="1"/>
          </p:cNvPicPr>
          <p:nvPr>
            <p:ph idx="1"/>
          </p:nvPr>
        </p:nvPicPr>
        <p:blipFill>
          <a:blip r:embed="rId3" cstate="print"/>
          <a:stretch>
            <a:fillRect/>
          </a:stretch>
        </p:blipFill>
        <p:spPr>
          <a:xfrm>
            <a:off x="-5715" y="200025"/>
            <a:ext cx="2733675" cy="6286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advTm="31968">
        <p:blinds dir="vert"/>
      </p:transition>
    </mc:Choice>
    <mc:Fallback>
      <p:transition spd="slow" advTm="31968">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right)">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圆角矩形 55"/>
          <p:cNvSpPr/>
          <p:nvPr/>
        </p:nvSpPr>
        <p:spPr>
          <a:xfrm>
            <a:off x="39370" y="1845310"/>
            <a:ext cx="12168505" cy="4430395"/>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1" name="矩形 40"/>
          <p:cNvSpPr/>
          <p:nvPr/>
        </p:nvSpPr>
        <p:spPr>
          <a:xfrm>
            <a:off x="2438403" y="24269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44" name="圆角矩形 4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sz="3600" dirty="0"/>
          </a:p>
        </p:txBody>
      </p:sp>
      <p:grpSp>
        <p:nvGrpSpPr>
          <p:cNvPr id="43" name="组 42"/>
          <p:cNvGrpSpPr/>
          <p:nvPr/>
        </p:nvGrpSpPr>
        <p:grpSpPr>
          <a:xfrm>
            <a:off x="11454130" y="252730"/>
            <a:ext cx="737870" cy="484505"/>
            <a:chOff x="11454105" y="252856"/>
            <a:chExt cx="737892" cy="484288"/>
          </a:xfrm>
        </p:grpSpPr>
        <p:grpSp>
          <p:nvGrpSpPr>
            <p:cNvPr id="50" name="组 49"/>
            <p:cNvGrpSpPr/>
            <p:nvPr/>
          </p:nvGrpSpPr>
          <p:grpSpPr>
            <a:xfrm>
              <a:off x="12039604" y="252856"/>
              <a:ext cx="152393" cy="484287"/>
              <a:chOff x="12039604" y="252856"/>
              <a:chExt cx="152393" cy="484287"/>
            </a:xfrm>
          </p:grpSpPr>
          <p:sp>
            <p:nvSpPr>
              <p:cNvPr id="54" name="圆角矩形 53"/>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圆角矩形 54"/>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圆角矩形 71"/>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圆角矩形 72"/>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99"/>
            <p:cNvGrpSpPr/>
            <p:nvPr/>
          </p:nvGrpSpPr>
          <p:grpSpPr>
            <a:xfrm>
              <a:off x="11454105" y="252857"/>
              <a:ext cx="491115" cy="484287"/>
              <a:chOff x="1528923" y="220268"/>
              <a:chExt cx="1284096" cy="1266241"/>
            </a:xfrm>
          </p:grpSpPr>
          <p:sp>
            <p:nvSpPr>
              <p:cNvPr id="52" name="圆角矩形 51"/>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sp>
        <p:nvSpPr>
          <p:cNvPr id="2" name="矩形 1"/>
          <p:cNvSpPr/>
          <p:nvPr/>
        </p:nvSpPr>
        <p:spPr>
          <a:xfrm>
            <a:off x="249348" y="2135118"/>
            <a:ext cx="10767476" cy="1837690"/>
          </a:xfrm>
          <a:prstGeom prst="rect">
            <a:avLst/>
          </a:prstGeom>
        </p:spPr>
        <p:txBody>
          <a:bodyPr wrap="square" lIns="91438" tIns="45719" rIns="91438" bIns="45719">
            <a:spAutoFit/>
          </a:bodyPr>
          <a:lstStyle/>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30000"/>
              </a:lnSpc>
            </a:pPr>
            <a:endParaRPr lang="zh-CN" altLang="en-US" dirty="0">
              <a:solidFill>
                <a:schemeClr val="bg1"/>
              </a:solidFill>
              <a:latin typeface="微软雅黑" panose="020B0503020204020204" pitchFamily="34" charset="-122"/>
              <a:ea typeface="微软雅黑" panose="020B0503020204020204" pitchFamily="34" charset="-122"/>
            </a:endParaRPr>
          </a:p>
          <a:p>
            <a:pPr algn="ct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25400" y="1150620"/>
            <a:ext cx="5088890" cy="216535"/>
            <a:chOff x="1421561" y="3428284"/>
            <a:chExt cx="4890363" cy="216839"/>
          </a:xfrm>
        </p:grpSpPr>
        <p:cxnSp>
          <p:nvCxnSpPr>
            <p:cNvPr id="27" name="直接连接符​​ 14"/>
            <p:cNvCxnSpPr/>
            <p:nvPr/>
          </p:nvCxnSpPr>
          <p:spPr bwMode="auto">
            <a:xfrm flipV="1">
              <a:off x="2463850" y="3638259"/>
              <a:ext cx="3848074" cy="255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矩形​​ 17"/>
            <p:cNvSpPr/>
            <p:nvPr/>
          </p:nvSpPr>
          <p:spPr bwMode="auto">
            <a:xfrm>
              <a:off x="1421561" y="3428284"/>
              <a:ext cx="1793388" cy="216839"/>
            </a:xfrm>
            <a:prstGeom prst="rect">
              <a:avLst/>
            </a:prstGeom>
            <a:solidFill>
              <a:schemeClr val="accent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sp>
        <p:nvSpPr>
          <p:cNvPr id="4" name="文本框 3"/>
          <p:cNvSpPr txBox="1"/>
          <p:nvPr/>
        </p:nvSpPr>
        <p:spPr>
          <a:xfrm>
            <a:off x="2057400" y="941070"/>
            <a:ext cx="4120515" cy="383540"/>
          </a:xfrm>
          <a:prstGeom prst="rect">
            <a:avLst/>
          </a:prstGeom>
          <a:noFill/>
        </p:spPr>
        <p:txBody>
          <a:bodyPr wrap="square" rtlCol="0">
            <a:spAutoFit/>
          </a:bodyPr>
          <a:lstStyle/>
          <a:p>
            <a:r>
              <a:rPr lang="zh-CN" altLang="en-US">
                <a:solidFill>
                  <a:schemeClr val="accent1"/>
                </a:solidFill>
              </a:rPr>
              <a:t>国内外肺癌肺康复训练情况</a:t>
            </a:r>
          </a:p>
        </p:txBody>
      </p:sp>
      <p:pic>
        <p:nvPicPr>
          <p:cNvPr id="7" name="图片 6" descr="filehelper_1457452308381_45"/>
          <p:cNvPicPr>
            <a:picLocks noChangeAspect="1"/>
          </p:cNvPicPr>
          <p:nvPr/>
        </p:nvPicPr>
        <p:blipFill>
          <a:blip r:embed="rId2" cstate="print"/>
          <a:stretch>
            <a:fillRect/>
          </a:stretch>
        </p:blipFill>
        <p:spPr>
          <a:xfrm>
            <a:off x="6863080" y="1183640"/>
            <a:ext cx="5335905" cy="5479415"/>
          </a:xfrm>
          <a:prstGeom prst="rect">
            <a:avLst/>
          </a:prstGeom>
        </p:spPr>
      </p:pic>
      <p:sp>
        <p:nvSpPr>
          <p:cNvPr id="8" name="文本框 7"/>
          <p:cNvSpPr txBox="1"/>
          <p:nvPr/>
        </p:nvSpPr>
        <p:spPr>
          <a:xfrm>
            <a:off x="334010" y="2263775"/>
            <a:ext cx="6419215" cy="1539240"/>
          </a:xfrm>
          <a:prstGeom prst="rect">
            <a:avLst/>
          </a:prstGeom>
          <a:noFill/>
        </p:spPr>
        <p:txBody>
          <a:bodyPr wrap="square" rtlCol="0">
            <a:spAutoFit/>
          </a:bodyPr>
          <a:lstStyle/>
          <a:p>
            <a:r>
              <a:rPr lang="zh-CN" altLang="en-US" b="1" dirty="0">
                <a:solidFill>
                  <a:schemeClr val="bg1"/>
                </a:solidFill>
              </a:rPr>
              <a:t>Katy Crandall, Roma Maguire, Anna Campbell, Nora Kearney. Exercise intervention for patients surgically treated for Non-Small Cell Lung Cancer (NSCLC): A systematic review. Surgical Oncology, 23 (2014): 17-30.</a:t>
            </a:r>
          </a:p>
        </p:txBody>
      </p:sp>
      <p:sp>
        <p:nvSpPr>
          <p:cNvPr id="11" name="流程图: 联系 10"/>
          <p:cNvSpPr/>
          <p:nvPr/>
        </p:nvSpPr>
        <p:spPr>
          <a:xfrm>
            <a:off x="8290560" y="1391285"/>
            <a:ext cx="464185" cy="791210"/>
          </a:xfrm>
          <a:prstGeom prst="flowChartConnector">
            <a:avLst/>
          </a:prstGeom>
          <a:noFill/>
          <a:ln>
            <a:solidFill>
              <a:srgbClr val="FF0000"/>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联系 13"/>
          <p:cNvSpPr/>
          <p:nvPr/>
        </p:nvSpPr>
        <p:spPr>
          <a:xfrm>
            <a:off x="8333105" y="3467735"/>
            <a:ext cx="358775" cy="386080"/>
          </a:xfrm>
          <a:prstGeom prst="flowChartConnector">
            <a:avLst/>
          </a:prstGeom>
          <a:noFill/>
          <a:ln>
            <a:solidFill>
              <a:srgbClr val="FF0000"/>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联系 14"/>
          <p:cNvSpPr/>
          <p:nvPr/>
        </p:nvSpPr>
        <p:spPr>
          <a:xfrm>
            <a:off x="8390890" y="4316730"/>
            <a:ext cx="271780" cy="261620"/>
          </a:xfrm>
          <a:prstGeom prst="flowChartConnector">
            <a:avLst/>
          </a:prstGeom>
          <a:noFill/>
          <a:ln>
            <a:solidFill>
              <a:srgbClr val="FF0000"/>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联系 15"/>
          <p:cNvSpPr/>
          <p:nvPr/>
        </p:nvSpPr>
        <p:spPr>
          <a:xfrm>
            <a:off x="8383270" y="5003165"/>
            <a:ext cx="260985" cy="241300"/>
          </a:xfrm>
          <a:prstGeom prst="flowChartConnector">
            <a:avLst/>
          </a:prstGeom>
          <a:noFill/>
          <a:ln>
            <a:solidFill>
              <a:srgbClr val="FF0000"/>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联系 16"/>
          <p:cNvSpPr/>
          <p:nvPr/>
        </p:nvSpPr>
        <p:spPr>
          <a:xfrm>
            <a:off x="8321040" y="6007100"/>
            <a:ext cx="359410" cy="588010"/>
          </a:xfrm>
          <a:prstGeom prst="flowChartConnector">
            <a:avLst/>
          </a:prstGeom>
          <a:noFill/>
          <a:ln>
            <a:solidFill>
              <a:srgbClr val="FF0000"/>
            </a:solidFill>
          </a:ln>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内容占位符 2" descr="石油医院图标"/>
          <p:cNvPicPr>
            <a:picLocks noGrp="1" noChangeAspect="1"/>
          </p:cNvPicPr>
          <p:nvPr>
            <p:ph idx="1"/>
          </p:nvPr>
        </p:nvPicPr>
        <p:blipFill>
          <a:blip r:embed="rId3" cstate="print"/>
          <a:stretch>
            <a:fillRect/>
          </a:stretch>
        </p:blipFill>
        <p:spPr>
          <a:xfrm>
            <a:off x="-5715" y="184150"/>
            <a:ext cx="2733675" cy="628650"/>
          </a:xfrm>
          <a:prstGeom prst="rect">
            <a:avLst/>
          </a:prstGeom>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advTm="1360">
        <p15:prstTrans prst="drape"/>
      </p:transition>
    </mc:Choice>
    <mc:Fallback>
      <p:transition spd="slow" advTm="13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right)">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3686389" y="2256567"/>
            <a:ext cx="6672580" cy="565150"/>
          </a:xfrm>
          <a:prstGeom prst="rect">
            <a:avLst/>
          </a:prstGeom>
          <a:noFill/>
        </p:spPr>
        <p:txBody>
          <a:bodyPr wrap="none" lIns="91436" tIns="45718" rIns="91436" bIns="45718" rtlCol="0">
            <a:spAutoFit/>
          </a:bodyPr>
          <a:lstStyle/>
          <a:p>
            <a:pPr>
              <a:lnSpc>
                <a:spcPct val="130000"/>
              </a:lnSpc>
            </a:pPr>
            <a:r>
              <a:rPr lang="zh-CN" altLang="en-US" sz="2400" dirty="0">
                <a:solidFill>
                  <a:schemeClr val="tx2"/>
                </a:solidFill>
                <a:latin typeface="微软雅黑" panose="020B0503020204020204" pitchFamily="34" charset="-122"/>
                <a:ea typeface="微软雅黑" panose="020B0503020204020204" pitchFamily="34" charset="-122"/>
              </a:rPr>
              <a:t>关键词： 短期、综合、高强度的术前肺康复训练</a:t>
            </a:r>
          </a:p>
        </p:txBody>
      </p:sp>
      <p:cxnSp>
        <p:nvCxnSpPr>
          <p:cNvPr id="22" name="直接连接符 21"/>
          <p:cNvCxnSpPr/>
          <p:nvPr/>
        </p:nvCxnSpPr>
        <p:spPr>
          <a:xfrm>
            <a:off x="3784930" y="2722077"/>
            <a:ext cx="2905225" cy="1611"/>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3" name="圆角矩形 22"/>
          <p:cNvSpPr/>
          <p:nvPr/>
        </p:nvSpPr>
        <p:spPr>
          <a:xfrm>
            <a:off x="3784930" y="2857070"/>
            <a:ext cx="7340412" cy="1245798"/>
          </a:xfrm>
          <a:prstGeom prst="roundRect">
            <a:avLst>
              <a:gd name="adj" fmla="val 3819"/>
            </a:avLst>
          </a:prstGeom>
          <a:solidFill>
            <a:srgbClr val="4472C4">
              <a:alpha val="63000"/>
            </a:srgbClr>
          </a:solidFill>
        </p:spPr>
        <p:txBody>
          <a:bodyPr wrap="square" lIns="91436" tIns="45718" rIns="91436" bIns="45718">
            <a:spAutoFit/>
          </a:bodyPr>
          <a:lstStyle/>
          <a:p>
            <a:pPr>
              <a:lnSpc>
                <a:spcPct val="130000"/>
              </a:lnSpc>
            </a:pPr>
            <a:r>
              <a:rPr lang="en-US" altLang="zh-CN" b="1" dirty="0">
                <a:solidFill>
                  <a:schemeClr val="bg1"/>
                </a:solidFill>
                <a:latin typeface="微软雅黑" panose="020B0503020204020204" pitchFamily="34" charset="-122"/>
                <a:ea typeface="微软雅黑" panose="020B0503020204020204" pitchFamily="34" charset="-122"/>
              </a:rPr>
              <a:t>通过围手术期肺康复训练，提高肺功能，为合并高危因素的患者提供手术机会；降低术后</a:t>
            </a:r>
            <a:r>
              <a:rPr lang="zh-CN" altLang="en-US" b="1" dirty="0">
                <a:solidFill>
                  <a:schemeClr val="bg1"/>
                </a:solidFill>
                <a:latin typeface="微软雅黑" panose="020B0503020204020204" pitchFamily="34" charset="-122"/>
                <a:ea typeface="微软雅黑" panose="020B0503020204020204" pitchFamily="34" charset="-122"/>
              </a:rPr>
              <a:t>肺部相关</a:t>
            </a:r>
            <a:r>
              <a:rPr lang="en-US" altLang="zh-CN" b="1" dirty="0">
                <a:solidFill>
                  <a:schemeClr val="bg1"/>
                </a:solidFill>
                <a:latin typeface="微软雅黑" panose="020B0503020204020204" pitchFamily="34" charset="-122"/>
                <a:ea typeface="微软雅黑" panose="020B0503020204020204" pitchFamily="34" charset="-122"/>
              </a:rPr>
              <a:t>并发症，提高患者的生活质量；缩短患者住院时间，降低住院费用</a:t>
            </a:r>
          </a:p>
        </p:txBody>
      </p:sp>
      <p:sp>
        <p:nvSpPr>
          <p:cNvPr id="24" name="圆角矩形 23"/>
          <p:cNvSpPr/>
          <p:nvPr/>
        </p:nvSpPr>
        <p:spPr>
          <a:xfrm rot="10800000" flipV="1">
            <a:off x="1188792" y="4832979"/>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25" name="文本框 24"/>
          <p:cNvSpPr txBox="1"/>
          <p:nvPr/>
        </p:nvSpPr>
        <p:spPr>
          <a:xfrm>
            <a:off x="1613158" y="4723820"/>
            <a:ext cx="2568328" cy="492440"/>
          </a:xfrm>
          <a:prstGeom prst="rect">
            <a:avLst/>
          </a:prstGeom>
          <a:noFill/>
        </p:spPr>
        <p:txBody>
          <a:bodyPr wrap="none" lIns="91438" tIns="45719" rIns="91438" bIns="45719" rtlCol="0">
            <a:spAutoFit/>
          </a:bodyPr>
          <a:lstStyle/>
          <a:p>
            <a:pPr>
              <a:lnSpc>
                <a:spcPct val="130000"/>
              </a:lnSpc>
            </a:pPr>
            <a:r>
              <a:rPr lang="zh-CN" altLang="en-US" sz="2000" dirty="0">
                <a:solidFill>
                  <a:schemeClr val="tx2"/>
                </a:solidFill>
                <a:latin typeface="微软雅黑" panose="020B0503020204020204" pitchFamily="34" charset="-122"/>
                <a:ea typeface="微软雅黑" panose="020B0503020204020204" pitchFamily="34" charset="-122"/>
              </a:rPr>
              <a:t>术后肺部相关并发症</a:t>
            </a:r>
            <a:r>
              <a:rPr lang="en-US" altLang="zh-CN" sz="2000" dirty="0">
                <a:solidFill>
                  <a:schemeClr val="tx2"/>
                </a:solidFill>
                <a:latin typeface="微软雅黑" panose="020B0503020204020204" pitchFamily="34" charset="-122"/>
                <a:ea typeface="微软雅黑" panose="020B0503020204020204" pitchFamily="34" charset="-122"/>
              </a:rPr>
              <a:t> </a:t>
            </a:r>
            <a:endParaRPr lang="zh-CN" altLang="en-US" sz="2000" dirty="0">
              <a:solidFill>
                <a:schemeClr val="tx2"/>
              </a:solidFill>
              <a:latin typeface="微软雅黑" panose="020B0503020204020204" pitchFamily="34" charset="-122"/>
              <a:ea typeface="微软雅黑" panose="020B0503020204020204" pitchFamily="34" charset="-122"/>
            </a:endParaRPr>
          </a:p>
        </p:txBody>
      </p:sp>
      <p:cxnSp>
        <p:nvCxnSpPr>
          <p:cNvPr id="26" name="直接连接符 25"/>
          <p:cNvCxnSpPr/>
          <p:nvPr/>
        </p:nvCxnSpPr>
        <p:spPr>
          <a:xfrm>
            <a:off x="1701528" y="5170003"/>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617650" y="5247890"/>
            <a:ext cx="2722529" cy="732506"/>
          </a:xfrm>
          <a:prstGeom prst="rect">
            <a:avLst/>
          </a:prstGeom>
        </p:spPr>
        <p:txBody>
          <a:bodyPr wrap="square" lIns="91438" tIns="45719" rIns="91438" bIns="45719">
            <a:spAutoFit/>
          </a:bodyPr>
          <a:lstStyle/>
          <a:p>
            <a:pPr>
              <a:lnSpc>
                <a:spcPct val="130000"/>
              </a:lnSpc>
            </a:pPr>
            <a:r>
              <a:rPr lang="zh-CN" altLang="en-US" sz="1600" dirty="0">
                <a:solidFill>
                  <a:schemeClr val="bg2">
                    <a:lumMod val="50000"/>
                  </a:schemeClr>
                </a:solidFill>
                <a:latin typeface="微软雅黑" panose="020B0503020204020204" pitchFamily="34" charset="-122"/>
                <a:ea typeface="微软雅黑" panose="020B0503020204020204" pitchFamily="34" charset="-122"/>
              </a:rPr>
              <a:t>降低术后肺部相关并发症，有效促进患者的快速康复</a:t>
            </a:r>
          </a:p>
        </p:txBody>
      </p:sp>
      <p:sp>
        <p:nvSpPr>
          <p:cNvPr id="29" name="圆角矩形 28"/>
          <p:cNvSpPr/>
          <p:nvPr/>
        </p:nvSpPr>
        <p:spPr>
          <a:xfrm rot="10800000" flipV="1">
            <a:off x="4803844" y="4832979"/>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30" name="文本框 29"/>
          <p:cNvSpPr txBox="1"/>
          <p:nvPr/>
        </p:nvSpPr>
        <p:spPr>
          <a:xfrm>
            <a:off x="5266858" y="4723820"/>
            <a:ext cx="1210584" cy="492440"/>
          </a:xfrm>
          <a:prstGeom prst="rect">
            <a:avLst/>
          </a:prstGeom>
          <a:noFill/>
        </p:spPr>
        <p:txBody>
          <a:bodyPr wrap="none" lIns="91438" tIns="45719" rIns="91438" bIns="45719" rtlCol="0">
            <a:spAutoFit/>
          </a:bodyPr>
          <a:lstStyle/>
          <a:p>
            <a:pPr>
              <a:lnSpc>
                <a:spcPct val="130000"/>
              </a:lnSpc>
            </a:pPr>
            <a:r>
              <a:rPr lang="zh-CN" altLang="en-US" sz="2000" dirty="0">
                <a:solidFill>
                  <a:schemeClr val="tx2"/>
                </a:solidFill>
                <a:latin typeface="微软雅黑" panose="020B0503020204020204" pitchFamily="34" charset="-122"/>
                <a:ea typeface="微软雅黑" panose="020B0503020204020204" pitchFamily="34" charset="-122"/>
              </a:rPr>
              <a:t>生活质量</a:t>
            </a:r>
          </a:p>
        </p:txBody>
      </p:sp>
      <p:cxnSp>
        <p:nvCxnSpPr>
          <p:cNvPr id="31" name="直接连接符 30"/>
          <p:cNvCxnSpPr/>
          <p:nvPr/>
        </p:nvCxnSpPr>
        <p:spPr>
          <a:xfrm>
            <a:off x="5316580" y="5170003"/>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5232703" y="5247890"/>
            <a:ext cx="2397220" cy="732506"/>
          </a:xfrm>
          <a:prstGeom prst="rect">
            <a:avLst/>
          </a:prstGeom>
        </p:spPr>
        <p:txBody>
          <a:bodyPr wrap="square" lIns="91438" tIns="45719" rIns="91438" bIns="45719">
            <a:spAutoFit/>
          </a:bodyPr>
          <a:lstStyle/>
          <a:p>
            <a:pPr>
              <a:lnSpc>
                <a:spcPct val="130000"/>
              </a:lnSpc>
            </a:pPr>
            <a:r>
              <a:rPr lang="zh-CN" altLang="en-US" sz="1600" dirty="0">
                <a:solidFill>
                  <a:schemeClr val="bg2">
                    <a:lumMod val="50000"/>
                  </a:schemeClr>
                </a:solidFill>
                <a:latin typeface="微软雅黑" panose="020B0503020204020204" pitchFamily="34" charset="-122"/>
                <a:ea typeface="微软雅黑" panose="020B0503020204020204" pitchFamily="34" charset="-122"/>
              </a:rPr>
              <a:t>能否提高患者的住院期间的生活质量？</a:t>
            </a:r>
          </a:p>
        </p:txBody>
      </p:sp>
      <p:sp>
        <p:nvSpPr>
          <p:cNvPr id="33" name="圆角矩形 32"/>
          <p:cNvSpPr/>
          <p:nvPr/>
        </p:nvSpPr>
        <p:spPr>
          <a:xfrm rot="10800000" flipV="1">
            <a:off x="8418896" y="4832979"/>
            <a:ext cx="272237" cy="276076"/>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lnSpc>
                <a:spcPct val="130000"/>
              </a:lnSpc>
            </a:pPr>
            <a:endParaRPr lang="zh-CN" altLang="en-US" sz="3600" dirty="0"/>
          </a:p>
        </p:txBody>
      </p:sp>
      <p:sp>
        <p:nvSpPr>
          <p:cNvPr id="34" name="文本框 33"/>
          <p:cNvSpPr txBox="1"/>
          <p:nvPr/>
        </p:nvSpPr>
        <p:spPr>
          <a:xfrm>
            <a:off x="8873754" y="4755450"/>
            <a:ext cx="697623" cy="492440"/>
          </a:xfrm>
          <a:prstGeom prst="rect">
            <a:avLst/>
          </a:prstGeom>
          <a:noFill/>
        </p:spPr>
        <p:txBody>
          <a:bodyPr wrap="none" lIns="91438" tIns="45719" rIns="91438" bIns="45719" rtlCol="0">
            <a:spAutoFit/>
          </a:bodyPr>
          <a:lstStyle/>
          <a:p>
            <a:pPr>
              <a:lnSpc>
                <a:spcPct val="130000"/>
              </a:lnSpc>
            </a:pPr>
            <a:r>
              <a:rPr lang="zh-CN" altLang="en-US" sz="2000" dirty="0">
                <a:solidFill>
                  <a:schemeClr val="tx2"/>
                </a:solidFill>
                <a:latin typeface="微软雅黑" panose="020B0503020204020204" pitchFamily="34" charset="-122"/>
                <a:ea typeface="微软雅黑" panose="020B0503020204020204" pitchFamily="34" charset="-122"/>
              </a:rPr>
              <a:t>其他</a:t>
            </a:r>
          </a:p>
        </p:txBody>
      </p:sp>
      <p:cxnSp>
        <p:nvCxnSpPr>
          <p:cNvPr id="35" name="直接连接符 34"/>
          <p:cNvCxnSpPr/>
          <p:nvPr/>
        </p:nvCxnSpPr>
        <p:spPr>
          <a:xfrm>
            <a:off x="8931632" y="5170003"/>
            <a:ext cx="2229467" cy="14627"/>
          </a:xfrm>
          <a:prstGeom prst="line">
            <a:avLst/>
          </a:prstGeom>
          <a:ln w="3175">
            <a:solidFill>
              <a:schemeClr val="tx1">
                <a:lumMod val="50000"/>
                <a:lumOff val="50000"/>
                <a:alpha val="33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8522448" y="5247890"/>
            <a:ext cx="2931682" cy="732506"/>
          </a:xfrm>
          <a:prstGeom prst="rect">
            <a:avLst/>
          </a:prstGeom>
        </p:spPr>
        <p:txBody>
          <a:bodyPr wrap="square" lIns="91438" tIns="45719" rIns="91438" bIns="45719">
            <a:spAutoFit/>
          </a:bodyPr>
          <a:lstStyle/>
          <a:p>
            <a:pPr>
              <a:lnSpc>
                <a:spcPct val="130000"/>
              </a:lnSpc>
            </a:pPr>
            <a:r>
              <a:rPr lang="zh-CN" altLang="en-US" sz="1600" dirty="0">
                <a:solidFill>
                  <a:schemeClr val="bg2">
                    <a:lumMod val="50000"/>
                  </a:schemeClr>
                </a:solidFill>
                <a:latin typeface="微软雅黑" panose="020B0503020204020204" pitchFamily="34" charset="-122"/>
                <a:ea typeface="微软雅黑" panose="020B0503020204020204" pitchFamily="34" charset="-122"/>
              </a:rPr>
              <a:t>包括对患者心肺能力的影响，住院时间、费用的影响</a:t>
            </a:r>
            <a:endParaRPr lang="en-US" altLang="zh-CN" sz="1600"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53" name="矩形 52"/>
          <p:cNvSpPr/>
          <p:nvPr/>
        </p:nvSpPr>
        <p:spPr>
          <a:xfrm>
            <a:off x="2438403" y="252859"/>
            <a:ext cx="9753599" cy="48428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54" name="圆角矩形 53"/>
          <p:cNvSpPr/>
          <p:nvPr/>
        </p:nvSpPr>
        <p:spPr>
          <a:xfrm rot="10800000" flipV="1">
            <a:off x="-5664" y="249441"/>
            <a:ext cx="484287" cy="491115"/>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sz="3600" dirty="0"/>
          </a:p>
        </p:txBody>
      </p:sp>
      <p:grpSp>
        <p:nvGrpSpPr>
          <p:cNvPr id="58" name="组 57"/>
          <p:cNvGrpSpPr/>
          <p:nvPr/>
        </p:nvGrpSpPr>
        <p:grpSpPr>
          <a:xfrm>
            <a:off x="11454130" y="252730"/>
            <a:ext cx="737870" cy="484505"/>
            <a:chOff x="11454105" y="252856"/>
            <a:chExt cx="737892" cy="484288"/>
          </a:xfrm>
        </p:grpSpPr>
        <p:grpSp>
          <p:nvGrpSpPr>
            <p:cNvPr id="60" name="组 59"/>
            <p:cNvGrpSpPr/>
            <p:nvPr/>
          </p:nvGrpSpPr>
          <p:grpSpPr>
            <a:xfrm>
              <a:off x="12039604" y="252856"/>
              <a:ext cx="152393" cy="484287"/>
              <a:chOff x="12039604" y="252856"/>
              <a:chExt cx="152393" cy="484287"/>
            </a:xfrm>
          </p:grpSpPr>
          <p:sp>
            <p:nvSpPr>
              <p:cNvPr id="64" name="圆角矩形 63"/>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圆角矩形 66"/>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99"/>
            <p:cNvGrpSpPr/>
            <p:nvPr/>
          </p:nvGrpSpPr>
          <p:grpSpPr>
            <a:xfrm>
              <a:off x="11454105" y="252857"/>
              <a:ext cx="491115" cy="484287"/>
              <a:chOff x="1528923" y="220268"/>
              <a:chExt cx="1284096" cy="1266241"/>
            </a:xfrm>
          </p:grpSpPr>
          <p:sp>
            <p:nvSpPr>
              <p:cNvPr id="62" name="圆角矩形 61"/>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pic>
        <p:nvPicPr>
          <p:cNvPr id="3" name="内容占位符 2" descr="石油医院图标"/>
          <p:cNvPicPr>
            <a:picLocks noGrp="1" noChangeAspect="1"/>
          </p:cNvPicPr>
          <p:nvPr>
            <p:ph idx="1"/>
          </p:nvPr>
        </p:nvPicPr>
        <p:blipFill>
          <a:blip r:embed="rId2" cstate="print"/>
          <a:stretch>
            <a:fillRect/>
          </a:stretch>
        </p:blipFill>
        <p:spPr>
          <a:xfrm>
            <a:off x="-5715" y="184150"/>
            <a:ext cx="2733675" cy="628650"/>
          </a:xfrm>
          <a:prstGeom prst="rect">
            <a:avLst/>
          </a:prstGeom>
        </p:spPr>
      </p:pic>
      <p:pic>
        <p:nvPicPr>
          <p:cNvPr id="6" name="Picture 5">
            <a:extLst>
              <a:ext uri="{FF2B5EF4-FFF2-40B4-BE49-F238E27FC236}">
                <a16:creationId xmlns:a16="http://schemas.microsoft.com/office/drawing/2014/main" xmlns="" id="{19994AC9-B1D3-4ED2-95FE-8730FCD0BC5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61951" y="2051878"/>
            <a:ext cx="2552904" cy="2558010"/>
          </a:xfrm>
          <a:prstGeom prst="rect">
            <a:avLst/>
          </a:prstGeom>
        </p:spPr>
      </p:pic>
    </p:spTree>
  </p:cSld>
  <p:clrMapOvr>
    <a:masterClrMapping/>
  </p:clrMapOvr>
  <p:transition spd="slow" advTm="51422">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 3"/>
          <p:cNvGrpSpPr/>
          <p:nvPr/>
        </p:nvGrpSpPr>
        <p:grpSpPr>
          <a:xfrm>
            <a:off x="-21102" y="2847434"/>
            <a:ext cx="12203578" cy="1296345"/>
            <a:chOff x="-21102" y="2847433"/>
            <a:chExt cx="12203577" cy="1296345"/>
          </a:xfrm>
        </p:grpSpPr>
        <p:sp>
          <p:nvSpPr>
            <p:cNvPr id="51" name="矩形 50"/>
            <p:cNvSpPr/>
            <p:nvPr/>
          </p:nvSpPr>
          <p:spPr>
            <a:xfrm flipH="1">
              <a:off x="-9525" y="2862823"/>
              <a:ext cx="12192000" cy="1252063"/>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rot="10800000" flipV="1">
              <a:off x="464451" y="2847433"/>
              <a:ext cx="1273995" cy="1291039"/>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6000" dirty="0"/>
            </a:p>
          </p:txBody>
        </p:sp>
        <p:sp>
          <p:nvSpPr>
            <p:cNvPr id="42" name="文本框 41"/>
            <p:cNvSpPr txBox="1"/>
            <p:nvPr/>
          </p:nvSpPr>
          <p:spPr>
            <a:xfrm>
              <a:off x="5656524" y="3057711"/>
              <a:ext cx="2924810" cy="873125"/>
            </a:xfrm>
            <a:prstGeom prst="rect">
              <a:avLst/>
            </a:prstGeom>
            <a:noFill/>
          </p:spPr>
          <p:txBody>
            <a:bodyPr wrap="none" lIns="91438" tIns="45719" rIns="91438" bIns="45719" rtlCol="0">
              <a:spAutoFit/>
            </a:bodyPr>
            <a:lstStyle/>
            <a:p>
              <a:r>
                <a:rPr lang="zh-CN" altLang="en-US" sz="4800" spc="600" dirty="0">
                  <a:solidFill>
                    <a:schemeClr val="bg1"/>
                  </a:solidFill>
                  <a:latin typeface="微软雅黑" panose="020B0503020204020204" pitchFamily="34" charset="-122"/>
                  <a:ea typeface="微软雅黑" panose="020B0503020204020204" pitchFamily="34" charset="-122"/>
                </a:rPr>
                <a:t>方案流程</a:t>
              </a:r>
            </a:p>
          </p:txBody>
        </p:sp>
        <p:grpSp>
          <p:nvGrpSpPr>
            <p:cNvPr id="3" name="组 2"/>
            <p:cNvGrpSpPr/>
            <p:nvPr/>
          </p:nvGrpSpPr>
          <p:grpSpPr>
            <a:xfrm>
              <a:off x="-21102" y="2858492"/>
              <a:ext cx="242777" cy="1285286"/>
              <a:chOff x="-21102" y="2858492"/>
              <a:chExt cx="242777" cy="1285286"/>
            </a:xfrm>
          </p:grpSpPr>
          <p:sp>
            <p:nvSpPr>
              <p:cNvPr id="46" name="圆角矩形 45"/>
              <p:cNvSpPr/>
              <p:nvPr/>
            </p:nvSpPr>
            <p:spPr>
              <a:xfrm rot="16200000" flipV="1">
                <a:off x="-13338" y="3643334"/>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rot="16200000" flipV="1">
                <a:off x="-13338" y="3908764"/>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rot="16200000" flipV="1">
                <a:off x="-13338" y="3122170"/>
                <a:ext cx="227250" cy="242777"/>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p:nvSpPr>
            <p:spPr>
              <a:xfrm rot="16200000" flipV="1">
                <a:off x="-13338" y="3387600"/>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rot="16200000" flipV="1">
                <a:off x="-13338" y="2850728"/>
                <a:ext cx="227250" cy="242777"/>
              </a:xfrm>
              <a:prstGeom prst="roundRect">
                <a:avLst>
                  <a:gd name="adj" fmla="val 5039"/>
                </a:avLst>
              </a:prstGeom>
              <a:solidFill>
                <a:schemeClr val="accent5">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矩形 52"/>
            <p:cNvSpPr/>
            <p:nvPr/>
          </p:nvSpPr>
          <p:spPr>
            <a:xfrm>
              <a:off x="2680533" y="3254836"/>
              <a:ext cx="2629535" cy="481965"/>
            </a:xfrm>
            <a:prstGeom prst="rect">
              <a:avLst/>
            </a:prstGeom>
          </p:spPr>
          <p:txBody>
            <a:bodyPr wrap="none" lIns="91438" tIns="45719" rIns="91438" bIns="45719">
              <a:spAutoFit/>
            </a:bodyPr>
            <a:lstStyle/>
            <a:p>
              <a:pPr algn="ctr"/>
              <a:r>
                <a:rPr lang="en-US" altLang="zh-CN" sz="2400" dirty="0">
                  <a:solidFill>
                    <a:schemeClr val="bg1"/>
                  </a:solidFill>
                  <a:latin typeface="微软雅黑" panose="020B0503020204020204" pitchFamily="34" charset="-122"/>
                  <a:ea typeface="微软雅黑" panose="020B0503020204020204" pitchFamily="34" charset="-122"/>
                </a:rPr>
                <a:t>STRATEGY FLOW</a:t>
              </a:r>
            </a:p>
          </p:txBody>
        </p:sp>
      </p:grpSp>
      <p:grpSp>
        <p:nvGrpSpPr>
          <p:cNvPr id="28" name="组 27"/>
          <p:cNvGrpSpPr/>
          <p:nvPr/>
        </p:nvGrpSpPr>
        <p:grpSpPr>
          <a:xfrm>
            <a:off x="11454106" y="252857"/>
            <a:ext cx="737892" cy="484288"/>
            <a:chOff x="11454105" y="252856"/>
            <a:chExt cx="737892" cy="484288"/>
          </a:xfrm>
        </p:grpSpPr>
        <p:grpSp>
          <p:nvGrpSpPr>
            <p:cNvPr id="30" name="组 29"/>
            <p:cNvGrpSpPr/>
            <p:nvPr/>
          </p:nvGrpSpPr>
          <p:grpSpPr>
            <a:xfrm>
              <a:off x="12039604" y="252856"/>
              <a:ext cx="152393" cy="484287"/>
              <a:chOff x="12039604" y="252856"/>
              <a:chExt cx="152393" cy="484287"/>
            </a:xfrm>
          </p:grpSpPr>
          <p:sp>
            <p:nvSpPr>
              <p:cNvPr id="34" name="圆角矩形 33"/>
              <p:cNvSpPr/>
              <p:nvPr/>
            </p:nvSpPr>
            <p:spPr>
              <a:xfrm rot="16200000" flipV="1">
                <a:off x="12072988" y="518121"/>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nvSpPr>
            <p:spPr>
              <a:xfrm rot="16200000" flipV="1">
                <a:off x="12072988" y="618134"/>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rot="16200000" flipV="1">
                <a:off x="12072988" y="321750"/>
                <a:ext cx="85626" cy="152392"/>
              </a:xfrm>
              <a:prstGeom prst="roundRect">
                <a:avLst>
                  <a:gd name="adj" fmla="val 5039"/>
                </a:avLst>
              </a:prstGeom>
              <a:solidFill>
                <a:srgbClr val="4472C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nvSpPr>
            <p:spPr>
              <a:xfrm rot="16200000" flipV="1">
                <a:off x="12072988" y="42176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rot="16200000" flipV="1">
                <a:off x="12072987" y="219473"/>
                <a:ext cx="85626" cy="152392"/>
              </a:xfrm>
              <a:prstGeom prst="roundRect">
                <a:avLst>
                  <a:gd name="adj" fmla="val 5039"/>
                </a:avLst>
              </a:prstGeom>
              <a:solidFill>
                <a:srgbClr val="2F559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99"/>
            <p:cNvGrpSpPr/>
            <p:nvPr/>
          </p:nvGrpSpPr>
          <p:grpSpPr>
            <a:xfrm>
              <a:off x="11454105" y="252857"/>
              <a:ext cx="491115" cy="484287"/>
              <a:chOff x="1528923" y="220268"/>
              <a:chExt cx="1284096" cy="1266241"/>
            </a:xfrm>
          </p:grpSpPr>
          <p:sp>
            <p:nvSpPr>
              <p:cNvPr id="32" name="圆角矩形 31"/>
              <p:cNvSpPr/>
              <p:nvPr/>
            </p:nvSpPr>
            <p:spPr>
              <a:xfrm rot="16200000" flipV="1">
                <a:off x="1537850" y="211341"/>
                <a:ext cx="1266241" cy="1284096"/>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Freeform 96"/>
              <p:cNvSpPr/>
              <p:nvPr/>
            </p:nvSpPr>
            <p:spPr bwMode="auto">
              <a:xfrm>
                <a:off x="1804148" y="499514"/>
                <a:ext cx="733647" cy="707752"/>
              </a:xfrm>
              <a:custGeom>
                <a:avLst/>
                <a:gdLst>
                  <a:gd name="T0" fmla="*/ 184 w 216"/>
                  <a:gd name="T1" fmla="*/ 0 h 208"/>
                  <a:gd name="T2" fmla="*/ 152 w 216"/>
                  <a:gd name="T3" fmla="*/ 32 h 208"/>
                  <a:gd name="T4" fmla="*/ 154 w 216"/>
                  <a:gd name="T5" fmla="*/ 41 h 208"/>
                  <a:gd name="T6" fmla="*/ 60 w 216"/>
                  <a:gd name="T7" fmla="*/ 80 h 208"/>
                  <a:gd name="T8" fmla="*/ 32 w 216"/>
                  <a:gd name="T9" fmla="*/ 64 h 208"/>
                  <a:gd name="T10" fmla="*/ 0 w 216"/>
                  <a:gd name="T11" fmla="*/ 96 h 208"/>
                  <a:gd name="T12" fmla="*/ 32 w 216"/>
                  <a:gd name="T13" fmla="*/ 128 h 208"/>
                  <a:gd name="T14" fmla="*/ 56 w 216"/>
                  <a:gd name="T15" fmla="*/ 118 h 208"/>
                  <a:gd name="T16" fmla="*/ 116 w 216"/>
                  <a:gd name="T17" fmla="*/ 161 h 208"/>
                  <a:gd name="T18" fmla="*/ 112 w 216"/>
                  <a:gd name="T19" fmla="*/ 176 h 208"/>
                  <a:gd name="T20" fmla="*/ 144 w 216"/>
                  <a:gd name="T21" fmla="*/ 208 h 208"/>
                  <a:gd name="T22" fmla="*/ 176 w 216"/>
                  <a:gd name="T23" fmla="*/ 176 h 208"/>
                  <a:gd name="T24" fmla="*/ 144 w 216"/>
                  <a:gd name="T25" fmla="*/ 144 h 208"/>
                  <a:gd name="T26" fmla="*/ 121 w 216"/>
                  <a:gd name="T27" fmla="*/ 154 h 208"/>
                  <a:gd name="T28" fmla="*/ 61 w 216"/>
                  <a:gd name="T29" fmla="*/ 111 h 208"/>
                  <a:gd name="T30" fmla="*/ 64 w 216"/>
                  <a:gd name="T31" fmla="*/ 96 h 208"/>
                  <a:gd name="T32" fmla="*/ 63 w 216"/>
                  <a:gd name="T33" fmla="*/ 87 h 208"/>
                  <a:gd name="T34" fmla="*/ 157 w 216"/>
                  <a:gd name="T35" fmla="*/ 48 h 208"/>
                  <a:gd name="T36" fmla="*/ 184 w 216"/>
                  <a:gd name="T37" fmla="*/ 64 h 208"/>
                  <a:gd name="T38" fmla="*/ 216 w 216"/>
                  <a:gd name="T39" fmla="*/ 32 h 208"/>
                  <a:gd name="T40" fmla="*/ 184 w 216"/>
                  <a:gd name="T4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208">
                    <a:moveTo>
                      <a:pt x="184" y="0"/>
                    </a:moveTo>
                    <a:cubicBezTo>
                      <a:pt x="167" y="0"/>
                      <a:pt x="152" y="14"/>
                      <a:pt x="152" y="32"/>
                    </a:cubicBezTo>
                    <a:cubicBezTo>
                      <a:pt x="152" y="35"/>
                      <a:pt x="153" y="38"/>
                      <a:pt x="154" y="41"/>
                    </a:cubicBezTo>
                    <a:cubicBezTo>
                      <a:pt x="60" y="80"/>
                      <a:pt x="60" y="80"/>
                      <a:pt x="60" y="80"/>
                    </a:cubicBezTo>
                    <a:cubicBezTo>
                      <a:pt x="55" y="70"/>
                      <a:pt x="44" y="64"/>
                      <a:pt x="32" y="64"/>
                    </a:cubicBezTo>
                    <a:cubicBezTo>
                      <a:pt x="15" y="64"/>
                      <a:pt x="0" y="78"/>
                      <a:pt x="0" y="96"/>
                    </a:cubicBezTo>
                    <a:cubicBezTo>
                      <a:pt x="0" y="113"/>
                      <a:pt x="15" y="128"/>
                      <a:pt x="32" y="128"/>
                    </a:cubicBezTo>
                    <a:cubicBezTo>
                      <a:pt x="42" y="128"/>
                      <a:pt x="50" y="124"/>
                      <a:pt x="56" y="118"/>
                    </a:cubicBezTo>
                    <a:cubicBezTo>
                      <a:pt x="116" y="161"/>
                      <a:pt x="116" y="161"/>
                      <a:pt x="116" y="161"/>
                    </a:cubicBezTo>
                    <a:cubicBezTo>
                      <a:pt x="114" y="165"/>
                      <a:pt x="112" y="170"/>
                      <a:pt x="112" y="176"/>
                    </a:cubicBezTo>
                    <a:cubicBezTo>
                      <a:pt x="112" y="193"/>
                      <a:pt x="127" y="208"/>
                      <a:pt x="144" y="208"/>
                    </a:cubicBezTo>
                    <a:cubicBezTo>
                      <a:pt x="162" y="208"/>
                      <a:pt x="176" y="193"/>
                      <a:pt x="176" y="176"/>
                    </a:cubicBezTo>
                    <a:cubicBezTo>
                      <a:pt x="176" y="158"/>
                      <a:pt x="162" y="144"/>
                      <a:pt x="144" y="144"/>
                    </a:cubicBezTo>
                    <a:cubicBezTo>
                      <a:pt x="135" y="144"/>
                      <a:pt x="127" y="148"/>
                      <a:pt x="121" y="154"/>
                    </a:cubicBezTo>
                    <a:cubicBezTo>
                      <a:pt x="61" y="111"/>
                      <a:pt x="61" y="111"/>
                      <a:pt x="61" y="111"/>
                    </a:cubicBezTo>
                    <a:cubicBezTo>
                      <a:pt x="63" y="107"/>
                      <a:pt x="64" y="101"/>
                      <a:pt x="64" y="96"/>
                    </a:cubicBezTo>
                    <a:cubicBezTo>
                      <a:pt x="64" y="93"/>
                      <a:pt x="64" y="90"/>
                      <a:pt x="63" y="87"/>
                    </a:cubicBezTo>
                    <a:cubicBezTo>
                      <a:pt x="157" y="48"/>
                      <a:pt x="157" y="48"/>
                      <a:pt x="157" y="48"/>
                    </a:cubicBezTo>
                    <a:cubicBezTo>
                      <a:pt x="162" y="57"/>
                      <a:pt x="173" y="64"/>
                      <a:pt x="184" y="64"/>
                    </a:cubicBezTo>
                    <a:cubicBezTo>
                      <a:pt x="202" y="64"/>
                      <a:pt x="216" y="49"/>
                      <a:pt x="216" y="32"/>
                    </a:cubicBezTo>
                    <a:cubicBezTo>
                      <a:pt x="216" y="14"/>
                      <a:pt x="202" y="0"/>
                      <a:pt x="184" y="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AD1C21"/>
                  </a:solidFill>
                </a:endParaRPr>
              </a:p>
            </p:txBody>
          </p:sp>
        </p:grpSp>
      </p:grpSp>
      <p:pic>
        <p:nvPicPr>
          <p:cNvPr id="2" name="内容占位符 1" descr="石油医院图标"/>
          <p:cNvPicPr>
            <a:picLocks noGrp="1" noChangeAspect="1"/>
          </p:cNvPicPr>
          <p:nvPr>
            <p:ph idx="1"/>
          </p:nvPr>
        </p:nvPicPr>
        <p:blipFill>
          <a:blip r:embed="rId2" cstate="print"/>
          <a:stretch>
            <a:fillRect/>
          </a:stretch>
        </p:blipFill>
        <p:spPr>
          <a:xfrm>
            <a:off x="74295" y="184150"/>
            <a:ext cx="2733675" cy="62865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advTm="515">
        <p:blinds dir="vert"/>
      </p:transition>
    </mc:Choice>
    <mc:Fallback>
      <p:transition spd="slow" advTm="515">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341123" y="2347415"/>
            <a:ext cx="409503" cy="1446662"/>
          </a:xfrm>
          <a:prstGeom prst="rect">
            <a:avLst/>
          </a:prstGeom>
          <a:solidFill>
            <a:sysClr val="window" lastClr="FFFFFF"/>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noAutofit/>
          </a:bodyPr>
          <a:lstStyle/>
          <a:p>
            <a:pPr marL="0" marR="0" lvl="0" indent="0" algn="ctr" defTabSz="914400" eaLnBrk="1" latinLnBrk="0" hangingPunct="1">
              <a:spcBef>
                <a:spcPts val="0"/>
              </a:spcBef>
              <a:spcAft>
                <a:spcPts val="0"/>
              </a:spcAft>
              <a:buClrTx/>
              <a:buSzTx/>
              <a:buFontTx/>
              <a:buNone/>
              <a:defRPr/>
            </a:pPr>
            <a:r>
              <a:rPr kumimoji="0" lang="zh-CN" altLang="en-US" sz="2400" b="1" i="0" u="none" strike="noStrike" kern="100" cap="none" spc="0" normalizeH="0" baseline="0" noProof="0" dirty="0">
                <a:ln>
                  <a:noFill/>
                </a:ln>
                <a:solidFill>
                  <a:srgbClr val="000000"/>
                </a:solidFill>
                <a:effectLst/>
                <a:uLnTx/>
                <a:uFillTx/>
                <a:latin typeface="黑体" panose="02010609060101010101" pitchFamily="49" charset="-122"/>
                <a:ea typeface="黑体" panose="02010609060101010101" pitchFamily="49" charset="-122"/>
                <a:cs typeface="Times New Roman" panose="02020603050405020304" pitchFamily="18" charset="0"/>
              </a:rPr>
              <a:t>第一天</a:t>
            </a:r>
            <a:endParaRPr kumimoji="0" lang="zh-CN" altLang="en-US" sz="1600" b="0" i="0" u="none" strike="noStrike" kern="100" cap="none" spc="0" normalizeH="0" baseline="0" noProof="0" dirty="0">
              <a:ln>
                <a:noFill/>
              </a:ln>
              <a:solidFill>
                <a:sysClr val="window" lastClr="FFFFFF"/>
              </a:solidFill>
              <a:effectLst/>
              <a:uLnTx/>
              <a:uFillTx/>
              <a:latin typeface="黑体" panose="02010609060101010101" pitchFamily="49" charset="-122"/>
              <a:ea typeface="黑体" panose="02010609060101010101" pitchFamily="49" charset="-122"/>
              <a:cs typeface="Times New Roman" panose="02020603050405020304" pitchFamily="18" charset="0"/>
            </a:endParaRPr>
          </a:p>
        </p:txBody>
      </p:sp>
      <p:sp>
        <p:nvSpPr>
          <p:cNvPr id="143" name="矩形 142"/>
          <p:cNvSpPr/>
          <p:nvPr/>
        </p:nvSpPr>
        <p:spPr>
          <a:xfrm>
            <a:off x="2013719" y="3578455"/>
            <a:ext cx="2136140" cy="47053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sz="2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患者知情同意</a:t>
            </a:r>
            <a:endParaRPr lang="zh-CN" sz="14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44" name="矩形 143"/>
          <p:cNvSpPr/>
          <p:nvPr/>
        </p:nvSpPr>
        <p:spPr>
          <a:xfrm>
            <a:off x="2013451" y="2537038"/>
            <a:ext cx="1885610" cy="48397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indent="87630" algn="just">
              <a:spcAft>
                <a:spcPts val="0"/>
              </a:spcAft>
            </a:pPr>
            <a:r>
              <a:rPr lang="zh-CN" sz="2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高危因素评估</a:t>
            </a:r>
            <a:endParaRPr lang="zh-CN" sz="14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45" name="矩形 144"/>
          <p:cNvSpPr/>
          <p:nvPr/>
        </p:nvSpPr>
        <p:spPr>
          <a:xfrm>
            <a:off x="2019148" y="1528549"/>
            <a:ext cx="1628775" cy="48588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sz="2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病人入院</a:t>
            </a:r>
            <a:endParaRPr lang="zh-CN" sz="14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cxnSp>
        <p:nvCxnSpPr>
          <p:cNvPr id="146" name="直接箭头连接符 145"/>
          <p:cNvCxnSpPr/>
          <p:nvPr/>
        </p:nvCxnSpPr>
        <p:spPr>
          <a:xfrm>
            <a:off x="3123726" y="2014432"/>
            <a:ext cx="0" cy="552450"/>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147" name="直接箭头连接符 146"/>
          <p:cNvCxnSpPr/>
          <p:nvPr/>
        </p:nvCxnSpPr>
        <p:spPr>
          <a:xfrm>
            <a:off x="3123613" y="3020925"/>
            <a:ext cx="0" cy="552450"/>
          </a:xfrm>
          <a:prstGeom prst="straightConnector1">
            <a:avLst/>
          </a:prstGeom>
          <a:ln w="38100">
            <a:tailEnd type="arrow"/>
          </a:ln>
        </p:spPr>
        <p:style>
          <a:lnRef idx="2">
            <a:schemeClr val="dk1"/>
          </a:lnRef>
          <a:fillRef idx="0">
            <a:schemeClr val="dk1"/>
          </a:fillRef>
          <a:effectRef idx="1">
            <a:schemeClr val="dk1"/>
          </a:effectRef>
          <a:fontRef idx="minor">
            <a:schemeClr val="tx1"/>
          </a:fontRef>
        </p:style>
      </p:cxnSp>
      <p:cxnSp>
        <p:nvCxnSpPr>
          <p:cNvPr id="150" name="直接连接符 149"/>
          <p:cNvCxnSpPr/>
          <p:nvPr/>
        </p:nvCxnSpPr>
        <p:spPr>
          <a:xfrm>
            <a:off x="3930177" y="2785834"/>
            <a:ext cx="798195"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151" name="直接连接符 150"/>
          <p:cNvCxnSpPr/>
          <p:nvPr/>
        </p:nvCxnSpPr>
        <p:spPr>
          <a:xfrm>
            <a:off x="4333079" y="1715224"/>
            <a:ext cx="381000"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152" name="直接连接符 151"/>
          <p:cNvCxnSpPr/>
          <p:nvPr/>
        </p:nvCxnSpPr>
        <p:spPr>
          <a:xfrm>
            <a:off x="4285454" y="3353524"/>
            <a:ext cx="421640"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153" name="直接连接符 152"/>
          <p:cNvCxnSpPr/>
          <p:nvPr/>
        </p:nvCxnSpPr>
        <p:spPr>
          <a:xfrm>
            <a:off x="4285454" y="3896449"/>
            <a:ext cx="421640"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154" name="直接连接符 153"/>
          <p:cNvCxnSpPr/>
          <p:nvPr/>
        </p:nvCxnSpPr>
        <p:spPr>
          <a:xfrm>
            <a:off x="4298154" y="2266404"/>
            <a:ext cx="415925" cy="0"/>
          </a:xfrm>
          <a:prstGeom prst="line">
            <a:avLst/>
          </a:prstGeom>
          <a:ln w="38100"/>
        </p:spPr>
        <p:style>
          <a:lnRef idx="2">
            <a:schemeClr val="dk1"/>
          </a:lnRef>
          <a:fillRef idx="0">
            <a:schemeClr val="dk1"/>
          </a:fillRef>
          <a:effectRef idx="1">
            <a:schemeClr val="dk1"/>
          </a:effectRef>
          <a:fontRef idx="minor">
            <a:schemeClr val="tx1"/>
          </a:fontRef>
        </p:style>
      </p:cxnSp>
      <p:cxnSp>
        <p:nvCxnSpPr>
          <p:cNvPr id="155" name="直接连接符 154"/>
          <p:cNvCxnSpPr/>
          <p:nvPr/>
        </p:nvCxnSpPr>
        <p:spPr>
          <a:xfrm>
            <a:off x="4298154" y="2785834"/>
            <a:ext cx="408940" cy="0"/>
          </a:xfrm>
          <a:prstGeom prst="line">
            <a:avLst/>
          </a:prstGeom>
          <a:ln w="38100"/>
        </p:spPr>
        <p:style>
          <a:lnRef idx="2">
            <a:schemeClr val="dk1"/>
          </a:lnRef>
          <a:fillRef idx="0">
            <a:schemeClr val="dk1"/>
          </a:fillRef>
          <a:effectRef idx="1">
            <a:schemeClr val="dk1"/>
          </a:effectRef>
          <a:fontRef idx="minor">
            <a:schemeClr val="tx1"/>
          </a:fontRef>
        </p:style>
      </p:cxnSp>
      <p:sp>
        <p:nvSpPr>
          <p:cNvPr id="156" name="矩形 155"/>
          <p:cNvSpPr/>
          <p:nvPr/>
        </p:nvSpPr>
        <p:spPr>
          <a:xfrm>
            <a:off x="4714079" y="1478699"/>
            <a:ext cx="1632148" cy="4298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sz="1800" b="1" kern="100" dirty="0">
                <a:solidFill>
                  <a:srgbClr val="000000"/>
                </a:solidFill>
                <a:ea typeface="宋体" panose="02010600030101010101" pitchFamily="2" charset="-122"/>
                <a:cs typeface="Times New Roman" panose="02020603050405020304" pitchFamily="18" charset="0"/>
              </a:rPr>
              <a:t>FEV1%</a:t>
            </a:r>
            <a:r>
              <a:rPr lang="en-US" sz="1800" b="1" kern="100" dirty="0">
                <a:solidFill>
                  <a:srgbClr val="000000"/>
                </a:solidFill>
                <a:effectLst/>
                <a:ea typeface="宋体" panose="02010600030101010101" pitchFamily="2" charset="-122"/>
                <a:cs typeface="Times New Roman" panose="02020603050405020304" pitchFamily="18" charset="0"/>
              </a:rPr>
              <a:t>&lt;70%</a:t>
            </a:r>
            <a:endParaRPr lang="zh-CN" sz="1200" kern="100" dirty="0">
              <a:effectLst/>
              <a:ea typeface="宋体" panose="02010600030101010101" pitchFamily="2" charset="-122"/>
              <a:cs typeface="Times New Roman" panose="02020603050405020304" pitchFamily="18" charset="0"/>
            </a:endParaRPr>
          </a:p>
        </p:txBody>
      </p:sp>
      <p:sp>
        <p:nvSpPr>
          <p:cNvPr id="157" name="矩形 156"/>
          <p:cNvSpPr/>
          <p:nvPr/>
        </p:nvSpPr>
        <p:spPr>
          <a:xfrm>
            <a:off x="4721699" y="2051774"/>
            <a:ext cx="1624330" cy="4298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sz="2000" b="1" kern="100" dirty="0">
                <a:solidFill>
                  <a:srgbClr val="000000"/>
                </a:solidFill>
                <a:effectLst/>
                <a:ea typeface="宋体" panose="02010600030101010101" pitchFamily="2" charset="-122"/>
                <a:cs typeface="Times New Roman" panose="02020603050405020304" pitchFamily="18" charset="0"/>
              </a:rPr>
              <a:t>BMI&gt;30</a:t>
            </a:r>
            <a:endParaRPr lang="zh-CN" sz="1400" kern="100" dirty="0">
              <a:effectLst/>
              <a:ea typeface="宋体" panose="02010600030101010101" pitchFamily="2" charset="-122"/>
              <a:cs typeface="Times New Roman" panose="02020603050405020304" pitchFamily="18" charset="0"/>
            </a:endParaRPr>
          </a:p>
        </p:txBody>
      </p:sp>
      <p:sp>
        <p:nvSpPr>
          <p:cNvPr id="158" name="矩形 157"/>
          <p:cNvSpPr/>
          <p:nvPr/>
        </p:nvSpPr>
        <p:spPr>
          <a:xfrm>
            <a:off x="4722969" y="2590889"/>
            <a:ext cx="1628775" cy="4298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just">
              <a:spcAft>
                <a:spcPts val="0"/>
              </a:spcAft>
            </a:pPr>
            <a:r>
              <a:rPr lang="zh-CN" sz="18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吸烟</a:t>
            </a:r>
            <a:r>
              <a:rPr lang="en-US" sz="18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&gt;400</a:t>
            </a:r>
            <a:r>
              <a:rPr lang="zh-CN" sz="18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年支</a:t>
            </a:r>
            <a:endParaRPr lang="zh-CN" sz="18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59" name="矩形 158"/>
          <p:cNvSpPr/>
          <p:nvPr/>
        </p:nvSpPr>
        <p:spPr>
          <a:xfrm>
            <a:off x="4728049" y="3135718"/>
            <a:ext cx="1617980" cy="44273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sz="2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年龄</a:t>
            </a:r>
            <a:r>
              <a:rPr lang="en-US" sz="2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&gt;75</a:t>
            </a:r>
            <a:r>
              <a:rPr lang="zh-CN" sz="20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岁</a:t>
            </a:r>
            <a:endParaRPr lang="zh-CN" sz="1400"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160" name="矩形 159"/>
          <p:cNvSpPr/>
          <p:nvPr/>
        </p:nvSpPr>
        <p:spPr>
          <a:xfrm>
            <a:off x="4728372" y="3681175"/>
            <a:ext cx="1628775" cy="4298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b="1" kern="100" dirty="0">
                <a:solidFill>
                  <a:srgbClr val="000000"/>
                </a:solidFill>
                <a:effectLst/>
                <a:ea typeface="宋体" panose="02010600030101010101" pitchFamily="2" charset="-122"/>
                <a:cs typeface="Times New Roman" panose="02020603050405020304" pitchFamily="18" charset="0"/>
              </a:rPr>
              <a:t>FEV1&lt;1.5L</a:t>
            </a:r>
            <a:endParaRPr lang="zh-CN" sz="1200" kern="100" dirty="0">
              <a:effectLst/>
              <a:ea typeface="宋体" panose="02010600030101010101" pitchFamily="2" charset="-122"/>
              <a:cs typeface="Times New Roman" panose="02020603050405020304" pitchFamily="18" charset="0"/>
            </a:endParaRPr>
          </a:p>
        </p:txBody>
      </p:sp>
      <p:cxnSp>
        <p:nvCxnSpPr>
          <p:cNvPr id="16" name="直接连接符 15"/>
          <p:cNvCxnSpPr/>
          <p:nvPr/>
        </p:nvCxnSpPr>
        <p:spPr>
          <a:xfrm flipH="1">
            <a:off x="4298154" y="1695539"/>
            <a:ext cx="20955" cy="2180590"/>
          </a:xfrm>
          <a:prstGeom prst="line">
            <a:avLst/>
          </a:prstGeom>
          <a:ln w="38100"/>
        </p:spPr>
        <p:style>
          <a:lnRef idx="1">
            <a:schemeClr val="dk1"/>
          </a:lnRef>
          <a:fillRef idx="0">
            <a:schemeClr val="dk1"/>
          </a:fillRef>
          <a:effectRef idx="0">
            <a:schemeClr val="dk1"/>
          </a:effectRef>
          <a:fontRef idx="minor">
            <a:schemeClr val="tx1"/>
          </a:fontRef>
        </p:style>
      </p:cxnSp>
      <p:cxnSp>
        <p:nvCxnSpPr>
          <p:cNvPr id="162" name="直接连接符 161"/>
          <p:cNvCxnSpPr/>
          <p:nvPr/>
        </p:nvCxnSpPr>
        <p:spPr>
          <a:xfrm>
            <a:off x="3123565" y="4077970"/>
            <a:ext cx="20320" cy="7188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p:nvPr/>
        </p:nvCxnSpPr>
        <p:spPr>
          <a:xfrm>
            <a:off x="3143885" y="4796790"/>
            <a:ext cx="367220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flipH="1" flipV="1">
            <a:off x="6801485" y="3135630"/>
            <a:ext cx="14605" cy="1661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a:off x="6801314" y="3171278"/>
            <a:ext cx="34119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7142677" y="3171278"/>
            <a:ext cx="500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矩形 195"/>
          <p:cNvSpPr/>
          <p:nvPr/>
        </p:nvSpPr>
        <p:spPr>
          <a:xfrm rot="10800000" flipV="1">
            <a:off x="7658916" y="2925850"/>
            <a:ext cx="974138" cy="49085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sz="24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评估</a:t>
            </a:r>
            <a:r>
              <a:rPr lang="en-US" sz="2400" b="1" kern="100" dirty="0">
                <a:solidFill>
                  <a:srgbClr val="000000"/>
                </a:solidFill>
                <a:effectLst/>
                <a:ea typeface="宋体" panose="02010600030101010101" pitchFamily="2" charset="-122"/>
                <a:cs typeface="Times New Roman" panose="02020603050405020304" pitchFamily="18" charset="0"/>
              </a:rPr>
              <a:t> </a:t>
            </a:r>
            <a:endParaRPr lang="zh-CN" sz="1600" kern="100" dirty="0">
              <a:effectLst/>
              <a:ea typeface="宋体" panose="02010600030101010101" pitchFamily="2" charset="-122"/>
              <a:cs typeface="Times New Roman" panose="02020603050405020304" pitchFamily="18" charset="0"/>
            </a:endParaRPr>
          </a:p>
        </p:txBody>
      </p:sp>
      <p:sp>
        <p:nvSpPr>
          <p:cNvPr id="200" name="矩形 199"/>
          <p:cNvSpPr/>
          <p:nvPr/>
        </p:nvSpPr>
        <p:spPr>
          <a:xfrm>
            <a:off x="8869966" y="1478825"/>
            <a:ext cx="3254724" cy="346181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zh-CN" altLang="en-US"/>
          </a:p>
        </p:txBody>
      </p:sp>
      <p:sp>
        <p:nvSpPr>
          <p:cNvPr id="202" name="矩形 201"/>
          <p:cNvSpPr/>
          <p:nvPr/>
        </p:nvSpPr>
        <p:spPr>
          <a:xfrm>
            <a:off x="9082129" y="1782364"/>
            <a:ext cx="997318" cy="35245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sz="18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圣乔治</a:t>
            </a:r>
            <a:endParaRPr lang="zh-CN" sz="1800" b="1"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203" name="矩形 202"/>
          <p:cNvSpPr/>
          <p:nvPr/>
        </p:nvSpPr>
        <p:spPr>
          <a:xfrm>
            <a:off x="9046955" y="2436431"/>
            <a:ext cx="1148857" cy="34955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just">
              <a:spcAft>
                <a:spcPts val="0"/>
              </a:spcAft>
            </a:pPr>
            <a:r>
              <a:rPr lang="zh-CN" sz="16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心肺评估</a:t>
            </a:r>
            <a:endParaRPr lang="zh-CN" sz="1600" b="1"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204" name="矩形 203"/>
          <p:cNvSpPr/>
          <p:nvPr/>
        </p:nvSpPr>
        <p:spPr>
          <a:xfrm>
            <a:off x="9026292" y="3353554"/>
            <a:ext cx="1278470" cy="36766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just">
              <a:spcAft>
                <a:spcPts val="0"/>
              </a:spcAft>
            </a:pPr>
            <a:r>
              <a:rPr lang="en-US" sz="1800" b="1" kern="100" dirty="0">
                <a:solidFill>
                  <a:srgbClr val="000000"/>
                </a:solidFill>
                <a:effectLst/>
                <a:ea typeface="宋体" panose="02010600030101010101" pitchFamily="2" charset="-122"/>
                <a:cs typeface="Times New Roman" panose="02020603050405020304" pitchFamily="18" charset="0"/>
              </a:rPr>
              <a:t>EORTC-43</a:t>
            </a:r>
            <a:endParaRPr lang="zh-CN" sz="1800" b="1" kern="100" dirty="0">
              <a:effectLst/>
              <a:ea typeface="宋体" panose="02010600030101010101" pitchFamily="2" charset="-122"/>
              <a:cs typeface="Times New Roman" panose="02020603050405020304" pitchFamily="18" charset="0"/>
            </a:endParaRPr>
          </a:p>
        </p:txBody>
      </p:sp>
      <p:sp>
        <p:nvSpPr>
          <p:cNvPr id="205" name="矩形 204"/>
          <p:cNvSpPr/>
          <p:nvPr/>
        </p:nvSpPr>
        <p:spPr>
          <a:xfrm>
            <a:off x="9117304" y="4077842"/>
            <a:ext cx="926969" cy="36620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just">
              <a:spcAft>
                <a:spcPts val="0"/>
              </a:spcAft>
            </a:pPr>
            <a:r>
              <a:rPr lang="zh-CN" sz="18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肺功能</a:t>
            </a:r>
            <a:endParaRPr lang="zh-CN" sz="1800" b="1"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209" name="矩形 208"/>
          <p:cNvSpPr/>
          <p:nvPr/>
        </p:nvSpPr>
        <p:spPr>
          <a:xfrm>
            <a:off x="10576922" y="3605295"/>
            <a:ext cx="1397352" cy="35638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just">
              <a:spcAft>
                <a:spcPts val="0"/>
              </a:spcAft>
            </a:pPr>
            <a:r>
              <a:rPr lang="en-US" sz="16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FEV1</a:t>
            </a:r>
            <a:r>
              <a:rPr lang="en-US" altLang="zh-CN" sz="16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a:t>
            </a:r>
            <a:r>
              <a:rPr lang="zh-CN" altLang="en-US" sz="16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预计值</a:t>
            </a:r>
            <a:endParaRPr lang="zh-CN" sz="1600" b="1"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210" name="矩形 209"/>
          <p:cNvSpPr/>
          <p:nvPr/>
        </p:nvSpPr>
        <p:spPr>
          <a:xfrm>
            <a:off x="10568826" y="4017696"/>
            <a:ext cx="1405447" cy="35638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sz="16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FVC</a:t>
            </a:r>
            <a:r>
              <a:rPr lang="en-US" sz="1600" b="1" kern="1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16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预计值</a:t>
            </a:r>
            <a:endParaRPr lang="zh-CN" sz="1600" b="1"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211" name="矩形 210"/>
          <p:cNvSpPr/>
          <p:nvPr/>
        </p:nvSpPr>
        <p:spPr>
          <a:xfrm>
            <a:off x="10568826" y="4469807"/>
            <a:ext cx="1405447" cy="35638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sz="1600"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FEV1/FVC</a:t>
            </a:r>
            <a:endParaRPr lang="zh-CN" sz="1600" b="1"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216" name="矩形 215"/>
          <p:cNvSpPr/>
          <p:nvPr/>
        </p:nvSpPr>
        <p:spPr>
          <a:xfrm>
            <a:off x="10538956" y="1821287"/>
            <a:ext cx="1403219" cy="35638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b="1" kern="100" dirty="0">
                <a:solidFill>
                  <a:srgbClr val="000000"/>
                </a:solidFill>
                <a:effectLst/>
                <a:ea typeface="宋体" panose="02010600030101010101" pitchFamily="2" charset="-122"/>
                <a:cs typeface="Times New Roman" panose="02020603050405020304" pitchFamily="18" charset="0"/>
              </a:rPr>
              <a:t>PEF</a:t>
            </a:r>
            <a:endParaRPr lang="zh-CN" b="1" kern="100" dirty="0">
              <a:effectLst/>
              <a:ea typeface="宋体" panose="02010600030101010101" pitchFamily="2" charset="-122"/>
              <a:cs typeface="Times New Roman" panose="02020603050405020304" pitchFamily="18" charset="0"/>
            </a:endParaRPr>
          </a:p>
        </p:txBody>
      </p:sp>
      <p:sp>
        <p:nvSpPr>
          <p:cNvPr id="217" name="矩形 216"/>
          <p:cNvSpPr/>
          <p:nvPr/>
        </p:nvSpPr>
        <p:spPr>
          <a:xfrm>
            <a:off x="10532129" y="2349906"/>
            <a:ext cx="1404177" cy="35638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en-US"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6</a:t>
            </a:r>
            <a:r>
              <a:rPr lang="zh-CN"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分钟距离</a:t>
            </a:r>
            <a:endParaRPr lang="zh-CN" b="1" kern="100" dirty="0">
              <a:effectLst/>
              <a:latin typeface="黑体" panose="02010609060101010101" pitchFamily="49" charset="-122"/>
              <a:ea typeface="黑体" panose="02010609060101010101" pitchFamily="49" charset="-122"/>
              <a:cs typeface="Times New Roman" panose="02020603050405020304" pitchFamily="18" charset="0"/>
            </a:endParaRPr>
          </a:p>
        </p:txBody>
      </p:sp>
      <p:sp>
        <p:nvSpPr>
          <p:cNvPr id="218" name="矩形 217"/>
          <p:cNvSpPr/>
          <p:nvPr/>
        </p:nvSpPr>
        <p:spPr>
          <a:xfrm>
            <a:off x="10533400" y="2857048"/>
            <a:ext cx="1402907" cy="356383"/>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spcAft>
                <a:spcPts val="0"/>
              </a:spcAft>
            </a:pPr>
            <a:r>
              <a:rPr lang="zh-CN" b="1" kern="100" dirty="0">
                <a:solidFill>
                  <a:srgbClr val="000000"/>
                </a:solidFill>
                <a:effectLst/>
                <a:latin typeface="黑体" panose="02010609060101010101" pitchFamily="49" charset="-122"/>
                <a:ea typeface="黑体" panose="02010609060101010101" pitchFamily="49" charset="-122"/>
                <a:cs typeface="Times New Roman" panose="02020603050405020304" pitchFamily="18" charset="0"/>
              </a:rPr>
              <a:t>能量消耗</a:t>
            </a:r>
            <a:endParaRPr lang="zh-CN" b="1" kern="100" dirty="0">
              <a:effectLst/>
              <a:latin typeface="黑体" panose="02010609060101010101" pitchFamily="49" charset="-122"/>
              <a:ea typeface="黑体" panose="02010609060101010101" pitchFamily="49" charset="-122"/>
              <a:cs typeface="Times New Roman" panose="02020603050405020304" pitchFamily="18" charset="0"/>
            </a:endParaRPr>
          </a:p>
        </p:txBody>
      </p:sp>
      <p:cxnSp>
        <p:nvCxnSpPr>
          <p:cNvPr id="248" name="直接连接符 247"/>
          <p:cNvCxnSpPr/>
          <p:nvPr/>
        </p:nvCxnSpPr>
        <p:spPr>
          <a:xfrm>
            <a:off x="8633054" y="3171277"/>
            <a:ext cx="2410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1" name="组合 250"/>
          <p:cNvGrpSpPr/>
          <p:nvPr/>
        </p:nvGrpSpPr>
        <p:grpSpPr>
          <a:xfrm rot="16200000">
            <a:off x="11496854" y="268398"/>
            <a:ext cx="876046" cy="387835"/>
            <a:chOff x="6507038" y="462977"/>
            <a:chExt cx="2430800" cy="471379"/>
          </a:xfrm>
        </p:grpSpPr>
        <p:grpSp>
          <p:nvGrpSpPr>
            <p:cNvPr id="252" name="组合 251"/>
            <p:cNvGrpSpPr/>
            <p:nvPr/>
          </p:nvGrpSpPr>
          <p:grpSpPr>
            <a:xfrm flipV="1">
              <a:off x="6507038" y="462977"/>
              <a:ext cx="1917435" cy="471379"/>
              <a:chOff x="810775" y="1533962"/>
              <a:chExt cx="7782374" cy="1913206"/>
            </a:xfrm>
          </p:grpSpPr>
          <p:sp>
            <p:nvSpPr>
              <p:cNvPr id="254" name="圆角矩形 253"/>
              <p:cNvSpPr/>
              <p:nvPr/>
            </p:nvSpPr>
            <p:spPr>
              <a:xfrm>
                <a:off x="2848247" y="1533962"/>
                <a:ext cx="1744394" cy="1913206"/>
              </a:xfrm>
              <a:prstGeom prst="roundRect">
                <a:avLst>
                  <a:gd name="adj" fmla="val 5039"/>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圆角矩形 254"/>
              <p:cNvSpPr/>
              <p:nvPr/>
            </p:nvSpPr>
            <p:spPr>
              <a:xfrm>
                <a:off x="810775" y="1533962"/>
                <a:ext cx="1744394" cy="1913206"/>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圆角矩形 255"/>
              <p:cNvSpPr/>
              <p:nvPr/>
            </p:nvSpPr>
            <p:spPr>
              <a:xfrm>
                <a:off x="6848755" y="1533962"/>
                <a:ext cx="1744394" cy="1913206"/>
              </a:xfrm>
              <a:prstGeom prst="roundRect">
                <a:avLst>
                  <a:gd name="adj" fmla="val 5039"/>
                </a:avLst>
              </a:prstGeom>
              <a:solidFill>
                <a:schemeClr val="accent5">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圆角矩形 256"/>
              <p:cNvSpPr/>
              <p:nvPr/>
            </p:nvSpPr>
            <p:spPr>
              <a:xfrm>
                <a:off x="4811283" y="1533962"/>
                <a:ext cx="1744394" cy="1913206"/>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3" name="圆角矩形 252"/>
            <p:cNvSpPr/>
            <p:nvPr/>
          </p:nvSpPr>
          <p:spPr>
            <a:xfrm flipV="1">
              <a:off x="8508051" y="462977"/>
              <a:ext cx="429787" cy="471379"/>
            </a:xfrm>
            <a:prstGeom prst="roundRect">
              <a:avLst>
                <a:gd name="adj" fmla="val 5039"/>
              </a:avLst>
            </a:prstGeom>
            <a:solidFill>
              <a:schemeClr val="accent5">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8" name="圆角矩形 257"/>
          <p:cNvSpPr/>
          <p:nvPr/>
        </p:nvSpPr>
        <p:spPr>
          <a:xfrm rot="16200000" flipV="1">
            <a:off x="10477452" y="-232379"/>
            <a:ext cx="883355" cy="1387778"/>
          </a:xfrm>
          <a:prstGeom prst="roundRect">
            <a:avLst>
              <a:gd name="adj" fmla="val 5039"/>
            </a:avLst>
          </a:prstGeom>
          <a:solidFill>
            <a:schemeClr val="accent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zh-CN" altLang="en-US"/>
          </a:p>
        </p:txBody>
      </p:sp>
      <p:sp>
        <p:nvSpPr>
          <p:cNvPr id="62" name="矩形 61"/>
          <p:cNvSpPr/>
          <p:nvPr/>
        </p:nvSpPr>
        <p:spPr>
          <a:xfrm>
            <a:off x="2218690" y="407670"/>
            <a:ext cx="9906000" cy="484505"/>
          </a:xfrm>
          <a:prstGeom prst="rect">
            <a:avLst/>
          </a:prstGeom>
          <a:gradFill>
            <a:gsLst>
              <a:gs pos="0">
                <a:schemeClr val="accent1">
                  <a:lumMod val="5000"/>
                  <a:lumOff val="95000"/>
                  <a:alpha val="0"/>
                </a:schemeClr>
              </a:gs>
              <a:gs pos="78000">
                <a:schemeClr val="accent5"/>
              </a:gs>
            </a:gsLst>
            <a:lin ang="10800000" scaled="0"/>
          </a:gradFill>
          <a:ln>
            <a:noFill/>
          </a:ln>
          <a:effectLst>
            <a:outerShdw blurRad="393700" dist="76200" dir="5820000" sx="99000" sy="99000" algn="t"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ltLang="zh-CN"/>
          </a:p>
        </p:txBody>
      </p:sp>
      <p:sp>
        <p:nvSpPr>
          <p:cNvPr id="3" name="文本框 2"/>
          <p:cNvSpPr txBox="1"/>
          <p:nvPr/>
        </p:nvSpPr>
        <p:spPr>
          <a:xfrm>
            <a:off x="568960" y="438150"/>
            <a:ext cx="1706880" cy="483235"/>
          </a:xfrm>
          <a:prstGeom prst="rect">
            <a:avLst/>
          </a:prstGeom>
          <a:noFill/>
        </p:spPr>
        <p:txBody>
          <a:bodyPr wrap="none" rtlCol="0" anchor="t">
            <a:spAutoFit/>
          </a:bodyPr>
          <a:lstStyle/>
          <a:p>
            <a:r>
              <a:rPr lang="zh-CN" altLang="en-US" sz="2400" spc="600" dirty="0">
                <a:solidFill>
                  <a:schemeClr val="tx2"/>
                </a:solidFill>
                <a:latin typeface="微软雅黑" panose="020B0503020204020204" pitchFamily="34" charset="-122"/>
                <a:ea typeface="微软雅黑" panose="020B0503020204020204" pitchFamily="34" charset="-122"/>
                <a:sym typeface="+mn-ea"/>
              </a:rPr>
              <a:t>方案流程</a:t>
            </a:r>
            <a:endParaRPr lang="zh-CN" altLang="en-US" sz="2400"/>
          </a:p>
        </p:txBody>
      </p:sp>
      <p:sp>
        <p:nvSpPr>
          <p:cNvPr id="2" name="左大括号 1"/>
          <p:cNvSpPr/>
          <p:nvPr/>
        </p:nvSpPr>
        <p:spPr>
          <a:xfrm>
            <a:off x="10304761" y="1925010"/>
            <a:ext cx="202731" cy="1197898"/>
          </a:xfrm>
          <a:prstGeom prst="leftBrac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9" name="左大括号 58"/>
          <p:cNvSpPr/>
          <p:nvPr/>
        </p:nvSpPr>
        <p:spPr>
          <a:xfrm>
            <a:off x="10281185" y="3661996"/>
            <a:ext cx="226308" cy="1197898"/>
          </a:xfrm>
          <a:prstGeom prst="leftBrac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5" name="内容占位符 4" descr="石油医院图标"/>
          <p:cNvPicPr>
            <a:picLocks noGrp="1" noChangeAspect="1"/>
          </p:cNvPicPr>
          <p:nvPr>
            <p:ph idx="1"/>
          </p:nvPr>
        </p:nvPicPr>
        <p:blipFill>
          <a:blip r:embed="rId3" cstate="print">
            <a:clrChange>
              <a:clrFrom>
                <a:srgbClr val="CFCFCF">
                  <a:alpha val="100000"/>
                </a:srgbClr>
              </a:clrFrom>
              <a:clrTo>
                <a:srgbClr val="CFCFCF">
                  <a:alpha val="100000"/>
                  <a:alpha val="0"/>
                </a:srgbClr>
              </a:clrTo>
            </a:clrChange>
          </a:blip>
          <a:stretch>
            <a:fillRect/>
          </a:stretch>
        </p:blipFill>
        <p:spPr>
          <a:xfrm>
            <a:off x="-13970" y="335915"/>
            <a:ext cx="2733675" cy="628650"/>
          </a:xfrm>
          <a:prstGeom prst="rect">
            <a:avLst/>
          </a:prstGeom>
        </p:spPr>
      </p:pic>
    </p:spTree>
  </p:cSld>
  <p:clrMapOvr>
    <a:masterClrMapping/>
  </p:clrMapOvr>
  <p:transition spd="slow" advTm="54094">
    <p:wheel spokes="1"/>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奥斯汀">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1986</Words>
  <Application>Microsoft Office PowerPoint</Application>
  <PresentationFormat>自定义</PresentationFormat>
  <Paragraphs>168</Paragraphs>
  <Slides>26</Slides>
  <Notes>1</Notes>
  <HiddenSlides>0</HiddenSlides>
  <MMClips>0</MMClips>
  <ScaleCrop>false</ScaleCrop>
  <HeadingPairs>
    <vt:vector size="4" baseType="variant">
      <vt:variant>
        <vt:lpstr>主题</vt:lpstr>
      </vt:variant>
      <vt:variant>
        <vt:i4>1</vt:i4>
      </vt:variant>
      <vt:variant>
        <vt:lpstr>幻灯片标题</vt:lpstr>
      </vt:variant>
      <vt:variant>
        <vt:i4>26</vt:i4>
      </vt:variant>
    </vt:vector>
  </HeadingPairs>
  <TitlesOfParts>
    <vt:vector size="27"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zyyuser</cp:lastModifiedBy>
  <cp:revision>27</cp:revision>
  <dcterms:created xsi:type="dcterms:W3CDTF">2018-08-04T18:35:00Z</dcterms:created>
  <dcterms:modified xsi:type="dcterms:W3CDTF">2018-10-18T03:01:54Z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