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8" r:id="rId4"/>
    <p:sldId id="277" r:id="rId5"/>
    <p:sldId id="279" r:id="rId6"/>
    <p:sldId id="257" r:id="rId7"/>
    <p:sldId id="259" r:id="rId8"/>
    <p:sldId id="263" r:id="rId9"/>
    <p:sldId id="264" r:id="rId10"/>
    <p:sldId id="265" r:id="rId11"/>
    <p:sldId id="266" r:id="rId12"/>
    <p:sldId id="267" r:id="rId13"/>
    <p:sldId id="270" r:id="rId14"/>
    <p:sldId id="283" r:id="rId15"/>
    <p:sldId id="271" r:id="rId16"/>
    <p:sldId id="272" r:id="rId17"/>
    <p:sldId id="273" r:id="rId18"/>
    <p:sldId id="284" r:id="rId19"/>
    <p:sldId id="274" r:id="rId20"/>
    <p:sldId id="275" r:id="rId21"/>
    <p:sldId id="276" r:id="rId22"/>
    <p:sldId id="285" r:id="rId23"/>
    <p:sldId id="281" r:id="rId24"/>
    <p:sldId id="282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73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肺结节</a:t>
            </a:r>
            <a:r>
              <a:rPr lang="en-US" altLang="zh-CN" smtClean="0"/>
              <a:t>Fleischner</a:t>
            </a:r>
            <a:r>
              <a:rPr lang="zh-CN" altLang="en-US" smtClean="0"/>
              <a:t>指南精华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胸外科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02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650052" cy="3978027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典型</a:t>
            </a:r>
            <a:r>
              <a:rPr lang="en-US" altLang="zh-CN" b="1" dirty="0"/>
              <a:t>PFN</a:t>
            </a:r>
            <a:r>
              <a:rPr lang="zh-CN" altLang="en-US" b="1" dirty="0"/>
              <a:t>，不需随访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96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7738636" cy="3949452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非</a:t>
            </a:r>
            <a:r>
              <a:rPr lang="en-US" altLang="zh-CN" b="1" dirty="0"/>
              <a:t>PFN </a:t>
            </a:r>
            <a:r>
              <a:rPr lang="zh-CN" altLang="en-US" b="1" dirty="0"/>
              <a:t>需要随访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89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一过性出现的亚实性结节往往是良性的，代表出血或感染，但持续存在的亚实性结节可能代表不同类型的腺癌。有研究显示，部分实性结节恶性可能</a:t>
            </a:r>
            <a:r>
              <a:rPr lang="zh-CN" altLang="en-US" dirty="0" smtClean="0"/>
              <a:t>是</a:t>
            </a:r>
            <a:r>
              <a:rPr lang="en-US" altLang="zh-CN" dirty="0" smtClean="0"/>
              <a:t>58-63</a:t>
            </a:r>
            <a:r>
              <a:rPr lang="en-US" altLang="zh-CN" dirty="0"/>
              <a:t>%</a:t>
            </a:r>
            <a:r>
              <a:rPr lang="zh-CN" altLang="en-US" dirty="0"/>
              <a:t>，纯磨玻璃密度结节恶性可能是</a:t>
            </a:r>
            <a:r>
              <a:rPr lang="en-US" altLang="zh-CN" dirty="0"/>
              <a:t>18%</a:t>
            </a:r>
            <a:r>
              <a:rPr lang="zh-CN" altLang="en-US" dirty="0"/>
              <a:t>，实性结节恶性可能只有</a:t>
            </a:r>
            <a:r>
              <a:rPr lang="en-US" altLang="zh-CN" dirty="0"/>
              <a:t>7%</a:t>
            </a:r>
            <a:r>
              <a:rPr lang="zh-CN" altLang="en-US" dirty="0"/>
              <a:t>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亚实性结节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7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828800"/>
          </a:xfrm>
        </p:spPr>
        <p:txBody>
          <a:bodyPr/>
          <a:lstStyle/>
          <a:p>
            <a:r>
              <a:rPr lang="zh-CN" altLang="en-US" dirty="0"/>
              <a:t>一过性的亚实性结节通常代表感染或肺泡出血，因此这类亚实性结节需要</a:t>
            </a:r>
            <a:r>
              <a:rPr lang="en-US" altLang="zh-CN" dirty="0"/>
              <a:t>CT</a:t>
            </a:r>
            <a:r>
              <a:rPr lang="zh-CN" altLang="en-US" dirty="0"/>
              <a:t>随访，之前指南要求</a:t>
            </a:r>
            <a:r>
              <a:rPr lang="en-US" altLang="zh-CN" dirty="0"/>
              <a:t>3</a:t>
            </a:r>
            <a:r>
              <a:rPr lang="zh-CN" altLang="en-US" dirty="0"/>
              <a:t>个月复查，新的指南改为</a:t>
            </a:r>
            <a:r>
              <a:rPr lang="en-US" altLang="zh-CN" dirty="0"/>
              <a:t>12</a:t>
            </a:r>
            <a:r>
              <a:rPr lang="zh-CN" altLang="en-US" dirty="0"/>
              <a:t>个月复查，且因为这类结节生长缓慢，随访总时间增加至</a:t>
            </a:r>
            <a:r>
              <a:rPr lang="en-US" altLang="zh-CN" dirty="0"/>
              <a:t>5</a:t>
            </a:r>
            <a:r>
              <a:rPr lang="zh-CN" altLang="en-US" dirty="0"/>
              <a:t>年。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7344816" cy="3335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231488"/>
            <a:ext cx="773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左</a:t>
            </a:r>
            <a:r>
              <a:rPr lang="zh-CN" altLang="en-US" b="1" dirty="0"/>
              <a:t>图为右肺下叶纯磨玻璃密度结节，右图为</a:t>
            </a:r>
            <a:r>
              <a:rPr lang="en-US" altLang="zh-CN" b="1" dirty="0"/>
              <a:t>2</a:t>
            </a:r>
            <a:r>
              <a:rPr lang="zh-CN" altLang="en-US" b="1" dirty="0"/>
              <a:t>年后复查，可见复查结节消失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36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2664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流程图: 过程 4"/>
          <p:cNvSpPr/>
          <p:nvPr/>
        </p:nvSpPr>
        <p:spPr>
          <a:xfrm>
            <a:off x="755576" y="5661248"/>
            <a:ext cx="288032" cy="21602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5877272"/>
            <a:ext cx="8496944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200" b="1" dirty="0"/>
              <a:t>左图右肺下叶纯磨玻璃密度结节，</a:t>
            </a:r>
            <a:r>
              <a:rPr lang="en-US" altLang="zh-CN" sz="2200" b="1" dirty="0"/>
              <a:t>2</a:t>
            </a:r>
            <a:r>
              <a:rPr lang="zh-CN" altLang="en-US" sz="2200" b="1" dirty="0"/>
              <a:t>年复查增大，手术证实为恶性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052736"/>
            <a:ext cx="8760667" cy="374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重度吸烟史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石棉</a:t>
            </a:r>
            <a:r>
              <a:rPr lang="zh-CN" altLang="en-US" dirty="0"/>
              <a:t>、放射性物质暴露、家族史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年龄</a:t>
            </a:r>
            <a:r>
              <a:rPr lang="zh-CN" altLang="en-US" dirty="0"/>
              <a:t>，性别，种族（黑人＞白色</a:t>
            </a:r>
            <a:r>
              <a:rPr lang="zh-CN" altLang="en-US" dirty="0" smtClean="0"/>
              <a:t>），</a:t>
            </a:r>
            <a:endParaRPr lang="en-US" altLang="zh-CN" dirty="0" smtClean="0"/>
          </a:p>
          <a:p>
            <a:r>
              <a:rPr lang="zh-CN" altLang="en-US" dirty="0" smtClean="0"/>
              <a:t>结节</a:t>
            </a:r>
            <a:r>
              <a:rPr lang="zh-CN" altLang="en-US" dirty="0"/>
              <a:t>大小、部位 、形态，数量，增长速度，肺气肿和肺纤维化等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35</a:t>
            </a:r>
            <a:r>
              <a:rPr lang="zh-CN" altLang="en-US" dirty="0"/>
              <a:t>岁以上患者，不用于免疫抑制和已知癌症患者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危险因素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23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776398"/>
            <a:ext cx="7408862" cy="3248304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结节测量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要求</a:t>
            </a:r>
            <a:r>
              <a:rPr lang="zh-CN" altLang="en-US" dirty="0"/>
              <a:t>在轴位、冠状位、矢状位选择一个位置，在该位置的最大层面平均测量长轴和短轴</a:t>
            </a:r>
            <a:r>
              <a:rPr lang="zh-CN" altLang="en-US" dirty="0" smtClean="0"/>
              <a:t>，最终</a:t>
            </a:r>
            <a:r>
              <a:rPr lang="zh-CN" altLang="en-US" dirty="0"/>
              <a:t>取平均值。部分实性结节按照上述方法，分别测量实性成分和亚实性成分的径线。</a:t>
            </a:r>
          </a:p>
        </p:txBody>
      </p:sp>
    </p:spTree>
    <p:extLst>
      <p:ext uri="{BB962C8B-B14F-4D97-AF65-F5344CB8AC3E}">
        <p14:creationId xmlns:p14="http://schemas.microsoft.com/office/powerpoint/2010/main" val="24797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32041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1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81878" cy="5433467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37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2513" r="33927" b="2009"/>
          <a:stretch/>
        </p:blipFill>
        <p:spPr>
          <a:xfrm>
            <a:off x="1691680" y="1628800"/>
            <a:ext cx="5607071" cy="4734862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男性，体检发现右肺上叶毛玻璃影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7524328" y="2420888"/>
            <a:ext cx="12961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</a:t>
            </a:r>
            <a:endParaRPr lang="zh-CN" alt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4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1296"/>
            <a:ext cx="8448939" cy="6336704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29600" cy="3296724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2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5237922" cy="25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954462" cy="40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755576" y="376164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短期</a:t>
            </a:r>
            <a:r>
              <a:rPr lang="zh-CN" altLang="en-US" dirty="0" smtClean="0"/>
              <a:t>随访</a:t>
            </a:r>
            <a:r>
              <a:rPr lang="en-US" altLang="zh-CN" dirty="0" smtClean="0"/>
              <a:t>GGN</a:t>
            </a:r>
            <a:r>
              <a:rPr lang="zh-CN" altLang="en-US" dirty="0" smtClean="0"/>
              <a:t>的</a:t>
            </a:r>
            <a:r>
              <a:rPr lang="zh-CN" altLang="en-US" dirty="0"/>
              <a:t>价值</a:t>
            </a:r>
          </a:p>
        </p:txBody>
      </p:sp>
      <p:sp>
        <p:nvSpPr>
          <p:cNvPr id="8" name="流程图: 联系 7"/>
          <p:cNvSpPr/>
          <p:nvPr/>
        </p:nvSpPr>
        <p:spPr>
          <a:xfrm>
            <a:off x="4817043" y="4480446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1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4968552" cy="6712899"/>
          </a:xfrm>
        </p:spPr>
      </p:pic>
      <p:sp>
        <p:nvSpPr>
          <p:cNvPr id="8" name="矩形 7"/>
          <p:cNvSpPr/>
          <p:nvPr/>
        </p:nvSpPr>
        <p:spPr>
          <a:xfrm>
            <a:off x="2411760" y="1124744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2555776" y="1700808"/>
            <a:ext cx="2736304" cy="720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4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988840"/>
            <a:ext cx="3451225" cy="34512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76056" y="342900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谢谢！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4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/>
              <a:t>1969</a:t>
            </a:r>
            <a:r>
              <a:rPr lang="zh-CN" altLang="en-US" dirty="0"/>
              <a:t>年</a:t>
            </a:r>
            <a:r>
              <a:rPr lang="en-US" altLang="zh-CN" dirty="0"/>
              <a:t>11</a:t>
            </a:r>
            <a:r>
              <a:rPr lang="zh-CN" altLang="en-US" dirty="0"/>
              <a:t>月由</a:t>
            </a:r>
            <a:r>
              <a:rPr lang="en-US" altLang="zh-CN" dirty="0"/>
              <a:t>8</a:t>
            </a:r>
            <a:r>
              <a:rPr lang="zh-CN" altLang="en-US" dirty="0"/>
              <a:t>位医生成立一个以</a:t>
            </a:r>
            <a:r>
              <a:rPr lang="en-US" altLang="zh-CN" dirty="0"/>
              <a:t>X-</a:t>
            </a:r>
            <a:r>
              <a:rPr lang="zh-CN" altLang="en-US" dirty="0"/>
              <a:t>线为主要研究工具诊断胸部疾病的学会组织， </a:t>
            </a:r>
          </a:p>
          <a:p>
            <a:r>
              <a:rPr lang="en-US" altLang="zh-CN" dirty="0" err="1"/>
              <a:t>Dr</a:t>
            </a:r>
            <a:r>
              <a:rPr lang="en-US" altLang="zh-CN" dirty="0"/>
              <a:t> </a:t>
            </a:r>
            <a:r>
              <a:rPr lang="en-US" altLang="zh-CN" dirty="0" err="1"/>
              <a:t>Fleischner</a:t>
            </a:r>
            <a:r>
              <a:rPr lang="en-US" altLang="zh-CN" dirty="0"/>
              <a:t> </a:t>
            </a:r>
            <a:r>
              <a:rPr lang="zh-CN" altLang="en-US" dirty="0"/>
              <a:t>应邀参加，但他在学会成立前</a:t>
            </a:r>
            <a:r>
              <a:rPr lang="en-US" altLang="zh-CN" dirty="0"/>
              <a:t>3</a:t>
            </a:r>
            <a:r>
              <a:rPr lang="zh-CN" altLang="en-US" dirty="0"/>
              <a:t>个月游泳时死于心脏病，为了纪念他，学会被命名为</a:t>
            </a:r>
            <a:r>
              <a:rPr lang="en-US" altLang="zh-CN" dirty="0" err="1"/>
              <a:t>Fleischner</a:t>
            </a:r>
            <a:r>
              <a:rPr lang="en-US" altLang="zh-CN" dirty="0"/>
              <a:t> Society </a:t>
            </a:r>
          </a:p>
          <a:p>
            <a:r>
              <a:rPr lang="en-US" altLang="zh-CN" dirty="0" err="1"/>
              <a:t>Fleischner</a:t>
            </a:r>
            <a:r>
              <a:rPr lang="en-US" altLang="zh-CN" dirty="0"/>
              <a:t> Society</a:t>
            </a:r>
            <a:r>
              <a:rPr lang="zh-CN" altLang="en-US" dirty="0"/>
              <a:t>目的：</a:t>
            </a:r>
            <a:r>
              <a:rPr lang="zh-CN" altLang="en-US" sz="2000" dirty="0"/>
              <a:t>更好诊断胸部疾病，发展放射病学技术</a:t>
            </a:r>
          </a:p>
          <a:p>
            <a:r>
              <a:rPr lang="en-US" altLang="zh-CN" dirty="0" err="1"/>
              <a:t>Fleischner</a:t>
            </a:r>
            <a:r>
              <a:rPr lang="en-US" altLang="zh-CN" dirty="0"/>
              <a:t> Society</a:t>
            </a:r>
            <a:r>
              <a:rPr lang="zh-CN" altLang="en-US" dirty="0"/>
              <a:t>目标：面向有志于研究胸部疾病的医生和科学家的国际非盈利性组织</a:t>
            </a:r>
          </a:p>
          <a:p>
            <a:r>
              <a:rPr lang="en-US" altLang="zh-CN" dirty="0" err="1"/>
              <a:t>Fleischner</a:t>
            </a:r>
            <a:r>
              <a:rPr lang="en-US" altLang="zh-CN" dirty="0"/>
              <a:t> Society</a:t>
            </a:r>
            <a:r>
              <a:rPr lang="zh-CN" altLang="en-US" dirty="0"/>
              <a:t>规则：仅有</a:t>
            </a:r>
            <a:r>
              <a:rPr lang="en-US" altLang="zh-CN" dirty="0"/>
              <a:t>65</a:t>
            </a:r>
            <a:r>
              <a:rPr lang="zh-CN" altLang="en-US" dirty="0"/>
              <a:t>名会员，会员必须接受严格的肺病学、生理学、病理学、麻醉学和外科学训练</a:t>
            </a:r>
          </a:p>
          <a:p>
            <a:r>
              <a:rPr lang="zh-CN" altLang="en-US" dirty="0"/>
              <a:t>主要成就：发表论文数百篇，其中有些指导性文件成为行业指南。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Fleischner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53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55576" y="1700808"/>
            <a:ext cx="7408333" cy="2673914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孤立性肺</a:t>
            </a:r>
            <a:r>
              <a:rPr lang="zh-CN" altLang="en-US" dirty="0" smtClean="0"/>
              <a:t>结节（</a:t>
            </a:r>
            <a:r>
              <a:rPr lang="en-US" altLang="zh-CN" dirty="0" smtClean="0"/>
              <a:t>SPN)</a:t>
            </a:r>
            <a:r>
              <a:rPr lang="zh-CN" altLang="en-US" dirty="0" smtClean="0"/>
              <a:t>是</a:t>
            </a:r>
            <a:r>
              <a:rPr lang="zh-CN" altLang="en-US" dirty="0"/>
              <a:t>指单一的、边界清楚的、影像不透明的、直径小于或等于</a:t>
            </a:r>
            <a:r>
              <a:rPr lang="en-US" altLang="zh-CN" dirty="0"/>
              <a:t>30mm</a:t>
            </a:r>
            <a:r>
              <a:rPr lang="zh-CN" altLang="en-US" dirty="0"/>
              <a:t>、周围为含气肺组织所包绕的病变，没有肺不张、肺门增大或胸腔积液表现的肺部结节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b="1" dirty="0">
                <a:solidFill>
                  <a:srgbClr val="FF6600"/>
                </a:solidFill>
                <a:latin typeface="宋体" panose="02010600030101010101" pitchFamily="2" charset="-122"/>
              </a:rPr>
              <a:t>亚厘米级结节</a:t>
            </a:r>
            <a:r>
              <a:rPr lang="en-US" altLang="zh-CN" b="1" dirty="0">
                <a:solidFill>
                  <a:srgbClr val="FF6600"/>
                </a:solidFill>
                <a:latin typeface="宋体" panose="02010600030101010101" pitchFamily="2" charset="-122"/>
              </a:rPr>
              <a:t>(</a:t>
            </a:r>
            <a:r>
              <a:rPr lang="en-US" altLang="zh-CN" b="1" dirty="0" err="1">
                <a:solidFill>
                  <a:srgbClr val="FF6600"/>
                </a:solidFill>
                <a:latin typeface="宋体" panose="02010600030101010101" pitchFamily="2" charset="-122"/>
              </a:rPr>
              <a:t>subcentimeter</a:t>
            </a:r>
            <a:r>
              <a:rPr lang="en-US" altLang="zh-CN" b="1" dirty="0">
                <a:solidFill>
                  <a:srgbClr val="FF6600"/>
                </a:solidFill>
                <a:latin typeface="宋体" panose="02010600030101010101" pitchFamily="2" charset="-122"/>
              </a:rPr>
              <a:t> nodules) </a:t>
            </a:r>
            <a:r>
              <a:rPr lang="zh-CN" altLang="en-US" dirty="0">
                <a:latin typeface="宋体" panose="02010600030101010101" pitchFamily="2" charset="-122"/>
              </a:rPr>
              <a:t>：直径≤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</a:rPr>
              <a:t>8mm</a:t>
            </a:r>
            <a:r>
              <a:rPr lang="en-US" altLang="zh-CN" dirty="0">
                <a:latin typeface="宋体" panose="02010600030101010101" pitchFamily="2" charset="-122"/>
              </a:rPr>
              <a:t> </a:t>
            </a:r>
            <a:r>
              <a:rPr lang="zh-CN" altLang="en-US" dirty="0">
                <a:latin typeface="宋体" panose="02010600030101010101" pitchFamily="2" charset="-122"/>
              </a:rPr>
              <a:t>结节。形态可呈球形或非球形。两种形态均可见于恶性结节</a:t>
            </a:r>
            <a:r>
              <a:rPr lang="zh-CN" altLang="en-US" dirty="0" smtClean="0">
                <a:latin typeface="宋体" panose="02010600030101010101" pitchFamily="2" charset="-122"/>
              </a:rPr>
              <a:t>。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6600"/>
                </a:solidFill>
                <a:latin typeface="宋体" panose="02010600030101010101" pitchFamily="2" charset="-122"/>
              </a:rPr>
              <a:t>肿块</a:t>
            </a:r>
            <a:r>
              <a:rPr lang="en-US" altLang="zh-CN" b="1" dirty="0">
                <a:solidFill>
                  <a:srgbClr val="FF6600"/>
                </a:solidFill>
                <a:latin typeface="宋体" panose="02010600030101010101" pitchFamily="2" charset="-122"/>
              </a:rPr>
              <a:t>(masses)</a:t>
            </a:r>
            <a:r>
              <a:rPr lang="zh-CN" altLang="en-US" b="1" dirty="0">
                <a:solidFill>
                  <a:srgbClr val="FF6600"/>
                </a:solidFill>
                <a:latin typeface="宋体" panose="02010600030101010101" pitchFamily="2" charset="-122"/>
              </a:rPr>
              <a:t>：</a:t>
            </a:r>
            <a:r>
              <a:rPr lang="zh-CN" altLang="en-US" dirty="0">
                <a:latin typeface="宋体" panose="02010600030101010101" pitchFamily="2" charset="-122"/>
              </a:rPr>
              <a:t>＞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</a:rPr>
              <a:t>3cm</a:t>
            </a:r>
            <a:r>
              <a:rPr lang="en-US" altLang="zh-CN" dirty="0">
                <a:latin typeface="宋体" panose="02010600030101010101" pitchFamily="2" charset="-122"/>
              </a:rPr>
              <a:t> </a:t>
            </a:r>
            <a:r>
              <a:rPr lang="zh-CN" altLang="en-US" dirty="0">
                <a:latin typeface="宋体" panose="02010600030101010101" pitchFamily="2" charset="-122"/>
              </a:rPr>
              <a:t>直径的病灶被称为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肿块</a:t>
            </a:r>
            <a:r>
              <a:rPr lang="zh-CN" altLang="en-US" dirty="0">
                <a:latin typeface="宋体" panose="02010600030101010101" pitchFamily="2" charset="-122"/>
              </a:rPr>
              <a:t>而不再称为结节。在明确诊断前原则上应认为恶性。</a:t>
            </a:r>
          </a:p>
          <a:p>
            <a:r>
              <a:rPr lang="zh-CN" altLang="en-US" b="1" dirty="0">
                <a:solidFill>
                  <a:srgbClr val="FF6600"/>
                </a:solidFill>
                <a:latin typeface="宋体" panose="02010600030101010101" pitchFamily="2" charset="-122"/>
              </a:rPr>
              <a:t>肺内小结节（</a:t>
            </a:r>
            <a:r>
              <a:rPr lang="en-US" altLang="zh-CN" b="1" dirty="0">
                <a:solidFill>
                  <a:srgbClr val="FF6600"/>
                </a:solidFill>
                <a:latin typeface="宋体" panose="02010600030101010101" pitchFamily="2" charset="-122"/>
              </a:rPr>
              <a:t>Small Pulmonary Nodules</a:t>
            </a:r>
            <a:r>
              <a:rPr lang="zh-CN" altLang="en-US" b="1" dirty="0">
                <a:solidFill>
                  <a:srgbClr val="FF6600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b="1" dirty="0">
                <a:solidFill>
                  <a:srgbClr val="FF6600"/>
                </a:solidFill>
                <a:latin typeface="宋体" panose="02010600030101010101" pitchFamily="2" charset="-122"/>
              </a:rPr>
              <a:t>SPN</a:t>
            </a:r>
            <a:r>
              <a:rPr lang="zh-CN" altLang="en-US" b="1" dirty="0">
                <a:solidFill>
                  <a:srgbClr val="FF6600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b="1" dirty="0">
                <a:solidFill>
                  <a:srgbClr val="FF6600"/>
                </a:solidFill>
                <a:latin typeface="宋体" panose="02010600030101010101" pitchFamily="2" charset="-122"/>
              </a:rPr>
              <a:t>: </a:t>
            </a:r>
            <a:r>
              <a:rPr lang="zh-CN" altLang="en-US" dirty="0">
                <a:latin typeface="宋体" panose="02010600030101010101" pitchFamily="2" charset="-122"/>
              </a:rPr>
              <a:t>＜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</a:rPr>
              <a:t>10 mm</a:t>
            </a:r>
            <a:r>
              <a:rPr lang="en-US" altLang="zh-CN" dirty="0">
                <a:latin typeface="宋体" panose="02010600030101010101" pitchFamily="2" charset="-122"/>
              </a:rPr>
              <a:t> </a:t>
            </a:r>
          </a:p>
          <a:p>
            <a:r>
              <a:rPr lang="zh-CN" altLang="en-US" dirty="0" smtClean="0"/>
              <a:t>肺</a:t>
            </a:r>
            <a:r>
              <a:rPr lang="zh-CN" altLang="en-US" dirty="0"/>
              <a:t>毛玻璃样结节影</a:t>
            </a:r>
            <a:r>
              <a:rPr lang="en-US" altLang="zh-CN" dirty="0"/>
              <a:t>(GGN)</a:t>
            </a:r>
            <a:r>
              <a:rPr lang="zh-CN" altLang="en-US" dirty="0"/>
              <a:t>指存在于肺内的局灶性密度增高影，但其密度又不足以掩盖经过其的支气管血管束，状似门窗磨砂玻璃而得名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肺结节定义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9592" y="476596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SPN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2123728" y="4575780"/>
            <a:ext cx="720080" cy="273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2123728" y="5289643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87824" y="444574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GGN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987824" y="528964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SSN</a:t>
            </a:r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3722756" y="4189237"/>
            <a:ext cx="7772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3722756" y="4712533"/>
            <a:ext cx="777236" cy="239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72000" y="410793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PGGN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581673" y="461248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MGGN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0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</a:pPr>
            <a:r>
              <a:rPr lang="zh-CN" altLang="en-US" dirty="0"/>
              <a:t>在肺癌筛查的临床研究中，基线筛查时发现小结节病变占</a:t>
            </a:r>
            <a:r>
              <a:rPr lang="en-US" altLang="zh-CN" dirty="0"/>
              <a:t>8%~51%</a:t>
            </a:r>
            <a:r>
              <a:rPr lang="zh-CN" altLang="en-US" dirty="0"/>
              <a:t>，而且结节通常为</a:t>
            </a:r>
            <a:r>
              <a:rPr lang="zh-CN" altLang="en-US" dirty="0" smtClean="0"/>
              <a:t>多发性。</a:t>
            </a: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r>
              <a:rPr lang="en-US" altLang="zh-CN" dirty="0"/>
              <a:t>96%</a:t>
            </a:r>
            <a:r>
              <a:rPr lang="zh-CN" altLang="en-US" dirty="0"/>
              <a:t>的非钙化结节＜</a:t>
            </a:r>
            <a:r>
              <a:rPr lang="en-US" altLang="zh-CN" dirty="0"/>
              <a:t>10 mm</a:t>
            </a:r>
            <a:r>
              <a:rPr lang="zh-CN" altLang="en-US" dirty="0"/>
              <a:t>，</a:t>
            </a:r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r>
              <a:rPr lang="en-US" altLang="zh-CN" dirty="0"/>
              <a:t>72%</a:t>
            </a:r>
            <a:r>
              <a:rPr lang="zh-CN" altLang="en-US" dirty="0"/>
              <a:t>的结节＜</a:t>
            </a:r>
            <a:r>
              <a:rPr lang="en-US" altLang="zh-CN" dirty="0"/>
              <a:t>5 mm</a:t>
            </a:r>
            <a:r>
              <a:rPr lang="zh-CN" altLang="en-US" dirty="0"/>
              <a:t>。</a:t>
            </a:r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对于那些＜</a:t>
            </a:r>
            <a:r>
              <a:rPr lang="en-US" altLang="zh-CN" dirty="0"/>
              <a:t>10 mm </a:t>
            </a:r>
            <a:r>
              <a:rPr lang="zh-CN" altLang="en-US" dirty="0"/>
              <a:t>的微小结节，由于很难确定其性质，故统称为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zh-CN" altLang="en-US" dirty="0">
                <a:solidFill>
                  <a:srgbClr val="FF0000"/>
                </a:solidFill>
              </a:rPr>
              <a:t>肺内小结节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Small Pulmonary Nodules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SPN</a:t>
            </a:r>
            <a:r>
              <a:rPr lang="zh-CN" altLang="en-US" dirty="0">
                <a:solidFill>
                  <a:srgbClr val="FF0000"/>
                </a:solidFill>
              </a:rPr>
              <a:t>）。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2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/>
              <a:t>根据结节的磨玻璃阴影所占比例分为</a:t>
            </a:r>
            <a:r>
              <a:rPr lang="en-US" altLang="zh-CN" dirty="0"/>
              <a:t>3</a:t>
            </a:r>
            <a:r>
              <a:rPr lang="zh-CN" altLang="en-US" dirty="0"/>
              <a:t>类：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、纯磨玻璃结节（</a:t>
            </a:r>
            <a:r>
              <a:rPr lang="en-US" altLang="zh-CN" dirty="0"/>
              <a:t>a pure ground-glass appearance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        </a:t>
            </a:r>
            <a:r>
              <a:rPr lang="en-US" altLang="zh-CN" dirty="0" err="1"/>
              <a:t>pGGN</a:t>
            </a:r>
            <a:r>
              <a:rPr lang="zh-CN" altLang="en-US" dirty="0"/>
              <a:t>）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dirty="0"/>
              <a:t>    </a:t>
            </a:r>
            <a:r>
              <a:rPr lang="en-US" altLang="zh-CN" dirty="0"/>
              <a:t>2</a:t>
            </a:r>
            <a:r>
              <a:rPr lang="zh-CN" altLang="en-US" dirty="0"/>
              <a:t>、部分磨玻璃结节或混合性非实性结节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dirty="0"/>
              <a:t>         （ </a:t>
            </a:r>
            <a:r>
              <a:rPr lang="en-US" altLang="zh-CN" dirty="0"/>
              <a:t>mixed ground-glass or part-solid appearance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            also called semisolid  </a:t>
            </a:r>
            <a:r>
              <a:rPr lang="en-US" altLang="zh-CN" dirty="0" err="1"/>
              <a:t>mGGN</a:t>
            </a:r>
            <a:r>
              <a:rPr lang="en-US" altLang="zh-CN" dirty="0"/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   3</a:t>
            </a:r>
            <a:r>
              <a:rPr lang="zh-CN" altLang="en-US" dirty="0"/>
              <a:t>、实性结节（</a:t>
            </a:r>
            <a:r>
              <a:rPr lang="en-US" altLang="zh-CN" dirty="0"/>
              <a:t>a pure solid appearance   SSN)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         </a:t>
            </a:r>
            <a:r>
              <a:rPr lang="zh-CN" altLang="en-US" dirty="0"/>
              <a:t>以上特征有助于对结节的性质进行判断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GGN</a:t>
            </a:r>
            <a:r>
              <a:rPr lang="zh-CN" altLang="en-US" dirty="0" smtClean="0"/>
              <a:t>结节</a:t>
            </a:r>
            <a:r>
              <a:rPr lang="zh-CN" altLang="en-US" dirty="0"/>
              <a:t>分类</a:t>
            </a:r>
          </a:p>
        </p:txBody>
      </p:sp>
    </p:spTree>
    <p:extLst>
      <p:ext uri="{BB962C8B-B14F-4D97-AF65-F5344CB8AC3E}">
        <p14:creationId xmlns:p14="http://schemas.microsoft.com/office/powerpoint/2010/main" val="37909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00194" cy="470229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5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实性结节可能为：良性肉芽肿、局部瘢痕、肺内淋巴结、原发恶性肿瘤、转移瘤。但肺裂旁实性结节</a:t>
            </a:r>
            <a:r>
              <a:rPr lang="zh-CN" altLang="en-US" dirty="0" smtClean="0"/>
              <a:t>通常代表</a:t>
            </a:r>
            <a:r>
              <a:rPr lang="zh-CN" altLang="en-US" dirty="0"/>
              <a:t>肺内淋巴结，是良性不需要随访。肺裂旁结节（</a:t>
            </a:r>
            <a:r>
              <a:rPr lang="en-US" altLang="zh-CN" dirty="0"/>
              <a:t>PFN</a:t>
            </a:r>
            <a:r>
              <a:rPr lang="zh-CN" altLang="en-US" dirty="0"/>
              <a:t>）形态是实性、边缘清楚、圆形</a:t>
            </a:r>
            <a:r>
              <a:rPr lang="en-US" altLang="zh-CN" dirty="0"/>
              <a:t>/</a:t>
            </a:r>
            <a:r>
              <a:rPr lang="zh-CN" altLang="en-US" dirty="0"/>
              <a:t>卵圆形</a:t>
            </a:r>
            <a:r>
              <a:rPr lang="en-US" altLang="zh-CN" dirty="0"/>
              <a:t>/</a:t>
            </a:r>
            <a:r>
              <a:rPr lang="zh-CN" altLang="en-US" dirty="0"/>
              <a:t>双凸面</a:t>
            </a:r>
            <a:r>
              <a:rPr lang="en-US" altLang="zh-CN" dirty="0"/>
              <a:t>/</a:t>
            </a:r>
            <a:r>
              <a:rPr lang="zh-CN" altLang="en-US" dirty="0"/>
              <a:t>三角形的位于肺裂</a:t>
            </a:r>
            <a:r>
              <a:rPr lang="en-US" altLang="zh-CN" dirty="0"/>
              <a:t>1.5cm</a:t>
            </a:r>
            <a:r>
              <a:rPr lang="zh-CN" altLang="en-US" dirty="0"/>
              <a:t>内的结节，可与小叶间隔相连。</a:t>
            </a:r>
            <a:r>
              <a:rPr lang="en-US" altLang="zh-CN" dirty="0"/>
              <a:t>PFN</a:t>
            </a:r>
            <a:r>
              <a:rPr lang="zh-CN" altLang="en-US" dirty="0"/>
              <a:t>在随访中可能增长，但也倾向于淋巴结来源可能。如果不是有上述形态的</a:t>
            </a:r>
            <a:r>
              <a:rPr lang="en-US" altLang="zh-CN" dirty="0"/>
              <a:t>PFN</a:t>
            </a:r>
            <a:r>
              <a:rPr lang="zh-CN" altLang="en-US" dirty="0"/>
              <a:t>，有恶性可能，需要随访。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实性结节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43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397485" cy="3826073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肺裂旁结节（</a:t>
            </a:r>
            <a:r>
              <a:rPr lang="en-US" altLang="zh-CN" dirty="0"/>
              <a:t>PFN</a:t>
            </a:r>
            <a:r>
              <a:rPr lang="zh-CN" altLang="en-US" dirty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9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</TotalTime>
  <Words>884</Words>
  <Application>Microsoft Office PowerPoint</Application>
  <PresentationFormat>全屏显示(4:3)</PresentationFormat>
  <Paragraphs>58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华文楷体</vt:lpstr>
      <vt:lpstr>华文新魏</vt:lpstr>
      <vt:lpstr>宋体</vt:lpstr>
      <vt:lpstr>Arial</vt:lpstr>
      <vt:lpstr>Candara</vt:lpstr>
      <vt:lpstr>Symbol</vt:lpstr>
      <vt:lpstr>Wingdings</vt:lpstr>
      <vt:lpstr>波形</vt:lpstr>
      <vt:lpstr>肺结节Fleischner指南精华</vt:lpstr>
      <vt:lpstr>男性，体检发现右肺上叶毛玻璃影</vt:lpstr>
      <vt:lpstr>Fleischner</vt:lpstr>
      <vt:lpstr>肺结节定义</vt:lpstr>
      <vt:lpstr>PowerPoint 演示文稿</vt:lpstr>
      <vt:lpstr>GGN结节分类</vt:lpstr>
      <vt:lpstr>PowerPoint 演示文稿</vt:lpstr>
      <vt:lpstr>实性结节</vt:lpstr>
      <vt:lpstr>肺裂旁结节（PFN）</vt:lpstr>
      <vt:lpstr>典型PFN，不需随访</vt:lpstr>
      <vt:lpstr>非PFN 需要随访</vt:lpstr>
      <vt:lpstr>亚实性结节</vt:lpstr>
      <vt:lpstr>PowerPoint 演示文稿</vt:lpstr>
      <vt:lpstr>PowerPoint 演示文稿</vt:lpstr>
      <vt:lpstr>PowerPoint 演示文稿</vt:lpstr>
      <vt:lpstr>危险因素</vt:lpstr>
      <vt:lpstr>结节测量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肺结节Fleischner指南精华</dc:title>
  <dc:creator>沈庆伟</dc:creator>
  <cp:lastModifiedBy>庆伟 沈</cp:lastModifiedBy>
  <cp:revision>14</cp:revision>
  <dcterms:created xsi:type="dcterms:W3CDTF">2018-02-24T12:23:58Z</dcterms:created>
  <dcterms:modified xsi:type="dcterms:W3CDTF">2018-10-18T14:05:07Z</dcterms:modified>
</cp:coreProperties>
</file>